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378" r:id="rId3"/>
    <p:sldId id="379" r:id="rId4"/>
    <p:sldId id="381" r:id="rId5"/>
    <p:sldId id="382" r:id="rId6"/>
    <p:sldId id="383" r:id="rId7"/>
    <p:sldId id="384" r:id="rId8"/>
    <p:sldId id="431" r:id="rId9"/>
    <p:sldId id="432" r:id="rId10"/>
    <p:sldId id="433" r:id="rId11"/>
    <p:sldId id="459" r:id="rId12"/>
    <p:sldId id="264" r:id="rId13"/>
    <p:sldId id="265" r:id="rId14"/>
    <p:sldId id="460" r:id="rId15"/>
    <p:sldId id="267" r:id="rId16"/>
    <p:sldId id="270" r:id="rId17"/>
    <p:sldId id="461" r:id="rId18"/>
    <p:sldId id="462" r:id="rId19"/>
    <p:sldId id="463" r:id="rId20"/>
    <p:sldId id="464" r:id="rId21"/>
    <p:sldId id="465" r:id="rId22"/>
    <p:sldId id="391" r:id="rId23"/>
    <p:sldId id="436" r:id="rId24"/>
    <p:sldId id="437" r:id="rId25"/>
    <p:sldId id="469" r:id="rId26"/>
    <p:sldId id="438" r:id="rId27"/>
    <p:sldId id="439" r:id="rId28"/>
    <p:sldId id="441" r:id="rId29"/>
    <p:sldId id="440" r:id="rId30"/>
    <p:sldId id="442" r:id="rId31"/>
    <p:sldId id="443" r:id="rId32"/>
    <p:sldId id="444" r:id="rId33"/>
    <p:sldId id="445" r:id="rId34"/>
    <p:sldId id="446" r:id="rId35"/>
    <p:sldId id="447" r:id="rId36"/>
    <p:sldId id="448" r:id="rId37"/>
    <p:sldId id="449" r:id="rId38"/>
    <p:sldId id="450" r:id="rId39"/>
    <p:sldId id="451" r:id="rId40"/>
    <p:sldId id="453" r:id="rId41"/>
    <p:sldId id="452" r:id="rId42"/>
    <p:sldId id="454" r:id="rId43"/>
    <p:sldId id="414" r:id="rId44"/>
    <p:sldId id="415" r:id="rId45"/>
    <p:sldId id="416" r:id="rId46"/>
    <p:sldId id="417" r:id="rId47"/>
    <p:sldId id="418" r:id="rId48"/>
    <p:sldId id="419" r:id="rId49"/>
    <p:sldId id="420" r:id="rId50"/>
    <p:sldId id="421" r:id="rId51"/>
    <p:sldId id="422" r:id="rId52"/>
    <p:sldId id="423" r:id="rId53"/>
    <p:sldId id="455" r:id="rId54"/>
    <p:sldId id="456" r:id="rId55"/>
    <p:sldId id="457" r:id="rId56"/>
    <p:sldId id="470" r:id="rId57"/>
    <p:sldId id="471" r:id="rId58"/>
    <p:sldId id="429" r:id="rId59"/>
    <p:sldId id="357" r:id="rId60"/>
    <p:sldId id="358" r:id="rId61"/>
    <p:sldId id="359" r:id="rId62"/>
    <p:sldId id="360" r:id="rId63"/>
    <p:sldId id="361" r:id="rId64"/>
    <p:sldId id="468" r:id="rId65"/>
    <p:sldId id="458" r:id="rId66"/>
  </p:sldIdLst>
  <p:sldSz cx="12192000" cy="6858000"/>
  <p:notesSz cx="7104063"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521AD"/>
    <a:srgbClr val="1105AD"/>
    <a:srgbClr val="1118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Yuan\Desktop\ssd%20backup\00_buckup(2022.10.03)\iActor_lwy\113&#24180;&#24230;\&#27665;&#29151;&#27773;&#36554;&#39381;&#39387;&#20154;&#35347;&#32244;&#27231;&#27083;&#39381;&#39387;&#25945;&#32244;&#23450;&#26399;&#35347;&#32244;&#29677;&#35506;&#31243;&#25945;&#26448;&#32232;&#25776;&#25505;&#36092;&#26696;\02_&#25945;&#26448;&#32232;&#25776;\01&#32903;&#20107;&#20998;&#26512;&#33287;&#34389;&#29702;\&#20107;&#25925;&#36039;&#26009;&#25972;&#29702;_113030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2.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4.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0" i="0" u="none" strike="noStrike" kern="1200" spc="0" baseline="0">
                <a:solidFill>
                  <a:sysClr val="windowText" lastClr="000000"/>
                </a:solidFill>
                <a:latin typeface="微軟正黑體" panose="020B0604030504040204" pitchFamily="34" charset="-120"/>
                <a:ea typeface="微軟正黑體" panose="020B0604030504040204" pitchFamily="34" charset="-120"/>
                <a:cs typeface="+mn-cs"/>
              </a:defRPr>
            </a:pPr>
            <a:r>
              <a:rPr lang="zh-TW" sz="2400" b="1" dirty="0" smtClean="0">
                <a:solidFill>
                  <a:srgbClr val="C00000"/>
                </a:solidFill>
              </a:rPr>
              <a:t>歷年</a:t>
            </a:r>
            <a:r>
              <a:rPr lang="zh-TW" altLang="en-US" sz="2400" b="1" dirty="0" smtClean="0">
                <a:solidFill>
                  <a:srgbClr val="C00000"/>
                </a:solidFill>
              </a:rPr>
              <a:t>道路交通</a:t>
            </a:r>
            <a:r>
              <a:rPr lang="zh-TW" sz="2400" b="1" dirty="0" smtClean="0">
                <a:solidFill>
                  <a:srgbClr val="C00000"/>
                </a:solidFill>
              </a:rPr>
              <a:t>事故</a:t>
            </a:r>
            <a:r>
              <a:rPr lang="zh-TW" sz="2400" b="1" dirty="0">
                <a:solidFill>
                  <a:srgbClr val="C00000"/>
                </a:solidFill>
              </a:rPr>
              <a:t>件</a:t>
            </a:r>
            <a:r>
              <a:rPr lang="zh-TW" sz="2400" b="1" dirty="0" smtClean="0">
                <a:solidFill>
                  <a:srgbClr val="C00000"/>
                </a:solidFill>
              </a:rPr>
              <a:t>數</a:t>
            </a:r>
            <a:r>
              <a:rPr lang="zh-TW" altLang="en-US" sz="2400" b="1" dirty="0" smtClean="0">
                <a:solidFill>
                  <a:srgbClr val="C00000"/>
                </a:solidFill>
              </a:rPr>
              <a:t>、死亡及受</a:t>
            </a:r>
            <a:r>
              <a:rPr lang="zh-TW" sz="2400" b="1" dirty="0" smtClean="0">
                <a:solidFill>
                  <a:srgbClr val="C00000"/>
                </a:solidFill>
              </a:rPr>
              <a:t>傷人數</a:t>
            </a:r>
            <a:r>
              <a:rPr lang="zh-TW" altLang="en-US" sz="2400" b="1" dirty="0" smtClean="0">
                <a:solidFill>
                  <a:srgbClr val="C00000"/>
                </a:solidFill>
              </a:rPr>
              <a:t>之發展</a:t>
            </a:r>
            <a:r>
              <a:rPr lang="zh-TW" sz="2400" b="1" dirty="0" smtClean="0">
                <a:solidFill>
                  <a:srgbClr val="C00000"/>
                </a:solidFill>
              </a:rPr>
              <a:t>趨勢</a:t>
            </a:r>
            <a:r>
              <a:rPr lang="zh-TW" sz="2400" b="1" dirty="0">
                <a:solidFill>
                  <a:srgbClr val="C00000"/>
                </a:solidFill>
              </a:rPr>
              <a:t>圖</a:t>
            </a:r>
          </a:p>
        </c:rich>
      </c:tx>
      <c:layout/>
      <c:overlay val="0"/>
      <c:spPr>
        <a:noFill/>
        <a:ln>
          <a:noFill/>
        </a:ln>
        <a:effectLst/>
      </c:spPr>
      <c:txPr>
        <a:bodyPr rot="0" spcFirstLastPara="1" vertOverflow="ellipsis" vert="horz" wrap="square" anchor="ctr" anchorCtr="1"/>
        <a:lstStyle/>
        <a:p>
          <a:pPr>
            <a:defRPr sz="1440" b="0" i="0" u="none" strike="noStrike" kern="1200" spc="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title>
    <c:autoTitleDeleted val="0"/>
    <c:plotArea>
      <c:layout/>
      <c:lineChart>
        <c:grouping val="standard"/>
        <c:varyColors val="0"/>
        <c:ser>
          <c:idx val="0"/>
          <c:order val="0"/>
          <c:tx>
            <c:strRef>
              <c:f>歷年事故死傷趨勢!$B$1</c:f>
              <c:strCache>
                <c:ptCount val="1"/>
                <c:pt idx="0">
                  <c:v>事故件數</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歷年事故死傷趨勢!$A$2:$A$17</c:f>
              <c:strCache>
                <c:ptCount val="16"/>
                <c:pt idx="0">
                  <c:v>97年</c:v>
                </c:pt>
                <c:pt idx="1">
                  <c:v>98年</c:v>
                </c:pt>
                <c:pt idx="2">
                  <c:v>99年</c:v>
                </c:pt>
                <c:pt idx="3">
                  <c:v>100年</c:v>
                </c:pt>
                <c:pt idx="4">
                  <c:v>101年</c:v>
                </c:pt>
                <c:pt idx="5">
                  <c:v>102年</c:v>
                </c:pt>
                <c:pt idx="6">
                  <c:v>103年</c:v>
                </c:pt>
                <c:pt idx="7">
                  <c:v>104年</c:v>
                </c:pt>
                <c:pt idx="8">
                  <c:v>105年</c:v>
                </c:pt>
                <c:pt idx="9">
                  <c:v>106年</c:v>
                </c:pt>
                <c:pt idx="10">
                  <c:v>107年</c:v>
                </c:pt>
                <c:pt idx="11">
                  <c:v>108年</c:v>
                </c:pt>
                <c:pt idx="12">
                  <c:v>109年</c:v>
                </c:pt>
                <c:pt idx="13">
                  <c:v>110年</c:v>
                </c:pt>
                <c:pt idx="14">
                  <c:v>111年</c:v>
                </c:pt>
                <c:pt idx="15">
                  <c:v>112年</c:v>
                </c:pt>
              </c:strCache>
            </c:strRef>
          </c:cat>
          <c:val>
            <c:numRef>
              <c:f>歷年事故死傷趨勢!$B$2:$B$17</c:f>
              <c:numCache>
                <c:formatCode>_-* #,##0_-;\-* #,##0_-;_-* "-"??_-;_-@_-</c:formatCode>
                <c:ptCount val="16"/>
                <c:pt idx="0">
                  <c:v>170127</c:v>
                </c:pt>
                <c:pt idx="1">
                  <c:v>184749</c:v>
                </c:pt>
                <c:pt idx="2">
                  <c:v>219651</c:v>
                </c:pt>
                <c:pt idx="3">
                  <c:v>235776</c:v>
                </c:pt>
                <c:pt idx="4">
                  <c:v>249465</c:v>
                </c:pt>
                <c:pt idx="5">
                  <c:v>278388</c:v>
                </c:pt>
                <c:pt idx="6">
                  <c:v>307842</c:v>
                </c:pt>
                <c:pt idx="7">
                  <c:v>305413</c:v>
                </c:pt>
                <c:pt idx="8">
                  <c:v>305556</c:v>
                </c:pt>
                <c:pt idx="9">
                  <c:v>296826</c:v>
                </c:pt>
                <c:pt idx="10">
                  <c:v>320315</c:v>
                </c:pt>
                <c:pt idx="11">
                  <c:v>341972</c:v>
                </c:pt>
                <c:pt idx="12">
                  <c:v>362393</c:v>
                </c:pt>
                <c:pt idx="13">
                  <c:v>358221</c:v>
                </c:pt>
                <c:pt idx="14">
                  <c:v>375844</c:v>
                </c:pt>
                <c:pt idx="15">
                  <c:v>402926</c:v>
                </c:pt>
              </c:numCache>
            </c:numRef>
          </c:val>
          <c:smooth val="0"/>
          <c:extLst>
            <c:ext xmlns:c16="http://schemas.microsoft.com/office/drawing/2014/chart" uri="{C3380CC4-5D6E-409C-BE32-E72D297353CC}">
              <c16:uniqueId val="{00000000-F00E-4E79-B851-01E130A82E1C}"/>
            </c:ext>
          </c:extLst>
        </c:ser>
        <c:ser>
          <c:idx val="2"/>
          <c:order val="2"/>
          <c:tx>
            <c:strRef>
              <c:f>歷年事故死傷趨勢!$D$1</c:f>
              <c:strCache>
                <c:ptCount val="1"/>
                <c:pt idx="0">
                  <c:v>受傷人數</c:v>
                </c:pt>
              </c:strCache>
            </c:strRef>
          </c:tx>
          <c:spPr>
            <a:ln w="28575" cap="rnd">
              <a:solidFill>
                <a:schemeClr val="accent1"/>
              </a:solidFill>
              <a:round/>
            </a:ln>
            <a:effectLst/>
          </c:spPr>
          <c:marker>
            <c:symbol val="none"/>
          </c:marker>
          <c:dLbls>
            <c:dLbl>
              <c:idx val="10"/>
              <c:layout>
                <c:manualLayout>
                  <c:x val="-3.0940784891417623E-2"/>
                  <c:y val="-3.5715143580072953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00E-4E79-B851-01E130A82E1C}"/>
                </c:ext>
              </c:extLst>
            </c:dLbl>
            <c:dLbl>
              <c:idx val="11"/>
              <c:layout>
                <c:manualLayout>
                  <c:x val="-3.4469148442884921E-2"/>
                  <c:y val="-3.3368550703589885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F00E-4E79-B851-01E130A82E1C}"/>
                </c:ext>
              </c:extLst>
            </c:dLbl>
            <c:dLbl>
              <c:idx val="12"/>
              <c:layout>
                <c:manualLayout>
                  <c:x val="-3.5645269626707471E-2"/>
                  <c:y val="-3.5715143580072953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F00E-4E79-B851-01E130A82E1C}"/>
                </c:ext>
              </c:extLst>
            </c:dLbl>
            <c:dLbl>
              <c:idx val="13"/>
              <c:layout>
                <c:manualLayout>
                  <c:x val="-3.7997511994352397E-2"/>
                  <c:y val="-2.867536495062362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F00E-4E79-B851-01E130A82E1C}"/>
                </c:ext>
              </c:extLst>
            </c:dLbl>
            <c:dLbl>
              <c:idx val="14"/>
              <c:layout>
                <c:manualLayout>
                  <c:x val="-3.780407986111127E-2"/>
                  <c:y val="-3.086716567900023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F00E-4E79-B851-01E130A82E1C}"/>
                </c:ext>
              </c:extLst>
            </c:dLbl>
            <c:dLbl>
              <c:idx val="15"/>
              <c:layout>
                <c:manualLayout>
                  <c:x val="-3.3367881944444441E-2"/>
                  <c:y val="-2.651180202330786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F00E-4E79-B851-01E130A82E1C}"/>
                </c:ext>
              </c:extLst>
            </c:dLbl>
            <c:spPr>
              <a:noFill/>
              <a:ln>
                <a:noFill/>
              </a:ln>
              <a:effectLst/>
            </c:spPr>
            <c:txPr>
              <a:bodyPr rot="0" spcFirstLastPara="1" vertOverflow="ellipsis" vert="horz" wrap="square" anchor="ctr" anchorCtr="1"/>
              <a:lstStyle/>
              <a:p>
                <a:pPr>
                  <a:defRPr sz="1100" b="1" i="0" u="none" strike="noStrike" kern="1200" baseline="0">
                    <a:solidFill>
                      <a:schemeClr val="accent1"/>
                    </a:solidFill>
                    <a:latin typeface="微軟正黑體" panose="020B0604030504040204" pitchFamily="34" charset="-120"/>
                    <a:ea typeface="微軟正黑體" panose="020B0604030504040204" pitchFamily="34" charset="-120"/>
                    <a:cs typeface="+mn-cs"/>
                  </a:defRPr>
                </a:pPr>
                <a:endParaRPr lang="zh-TW"/>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歷年事故死傷趨勢!$A$2:$A$17</c:f>
              <c:strCache>
                <c:ptCount val="16"/>
                <c:pt idx="0">
                  <c:v>97年</c:v>
                </c:pt>
                <c:pt idx="1">
                  <c:v>98年</c:v>
                </c:pt>
                <c:pt idx="2">
                  <c:v>99年</c:v>
                </c:pt>
                <c:pt idx="3">
                  <c:v>100年</c:v>
                </c:pt>
                <c:pt idx="4">
                  <c:v>101年</c:v>
                </c:pt>
                <c:pt idx="5">
                  <c:v>102年</c:v>
                </c:pt>
                <c:pt idx="6">
                  <c:v>103年</c:v>
                </c:pt>
                <c:pt idx="7">
                  <c:v>104年</c:v>
                </c:pt>
                <c:pt idx="8">
                  <c:v>105年</c:v>
                </c:pt>
                <c:pt idx="9">
                  <c:v>106年</c:v>
                </c:pt>
                <c:pt idx="10">
                  <c:v>107年</c:v>
                </c:pt>
                <c:pt idx="11">
                  <c:v>108年</c:v>
                </c:pt>
                <c:pt idx="12">
                  <c:v>109年</c:v>
                </c:pt>
                <c:pt idx="13">
                  <c:v>110年</c:v>
                </c:pt>
                <c:pt idx="14">
                  <c:v>111年</c:v>
                </c:pt>
                <c:pt idx="15">
                  <c:v>112年</c:v>
                </c:pt>
              </c:strCache>
            </c:strRef>
          </c:cat>
          <c:val>
            <c:numRef>
              <c:f>歷年事故死傷趨勢!$D$2:$D$17</c:f>
              <c:numCache>
                <c:formatCode>_-* #,##0_-;\-* #,##0_-;_-* "-"??_-;_-@_-</c:formatCode>
                <c:ptCount val="16"/>
                <c:pt idx="0">
                  <c:v>226192</c:v>
                </c:pt>
                <c:pt idx="1">
                  <c:v>245835</c:v>
                </c:pt>
                <c:pt idx="2">
                  <c:v>292534</c:v>
                </c:pt>
                <c:pt idx="3">
                  <c:v>314003</c:v>
                </c:pt>
                <c:pt idx="4">
                  <c:v>332940</c:v>
                </c:pt>
                <c:pt idx="5">
                  <c:v>372445</c:v>
                </c:pt>
                <c:pt idx="6">
                  <c:v>412010</c:v>
                </c:pt>
                <c:pt idx="7">
                  <c:v>408861</c:v>
                </c:pt>
                <c:pt idx="8">
                  <c:v>402697</c:v>
                </c:pt>
                <c:pt idx="9">
                  <c:v>393046</c:v>
                </c:pt>
                <c:pt idx="10">
                  <c:v>426799</c:v>
                </c:pt>
                <c:pt idx="11">
                  <c:v>455400</c:v>
                </c:pt>
                <c:pt idx="12">
                  <c:v>482333</c:v>
                </c:pt>
                <c:pt idx="13">
                  <c:v>476304</c:v>
                </c:pt>
                <c:pt idx="14">
                  <c:v>499179</c:v>
                </c:pt>
                <c:pt idx="15">
                  <c:v>539535</c:v>
                </c:pt>
              </c:numCache>
            </c:numRef>
          </c:val>
          <c:smooth val="0"/>
          <c:extLst>
            <c:ext xmlns:c16="http://schemas.microsoft.com/office/drawing/2014/chart" uri="{C3380CC4-5D6E-409C-BE32-E72D297353CC}">
              <c16:uniqueId val="{00000007-F00E-4E79-B851-01E130A82E1C}"/>
            </c:ext>
          </c:extLst>
        </c:ser>
        <c:dLbls>
          <c:dLblPos val="b"/>
          <c:showLegendKey val="0"/>
          <c:showVal val="1"/>
          <c:showCatName val="0"/>
          <c:showSerName val="0"/>
          <c:showPercent val="0"/>
          <c:showBubbleSize val="0"/>
        </c:dLbls>
        <c:marker val="1"/>
        <c:smooth val="0"/>
        <c:axId val="1252464544"/>
        <c:axId val="1058841887"/>
      </c:lineChart>
      <c:lineChart>
        <c:grouping val="standard"/>
        <c:varyColors val="0"/>
        <c:ser>
          <c:idx val="1"/>
          <c:order val="1"/>
          <c:tx>
            <c:strRef>
              <c:f>歷年事故死傷趨勢!$C$1</c:f>
              <c:strCache>
                <c:ptCount val="1"/>
                <c:pt idx="0">
                  <c:v>30日死亡人數</c:v>
                </c:pt>
              </c:strCache>
            </c:strRef>
          </c:tx>
          <c:spPr>
            <a:ln w="28575" cap="rnd">
              <a:solidFill>
                <a:schemeClr val="accent2"/>
              </a:solidFill>
              <a:round/>
            </a:ln>
            <a:effectLst/>
          </c:spPr>
          <c:marker>
            <c:symbol val="none"/>
          </c:marker>
          <c:dLbls>
            <c:dLbl>
              <c:idx val="10"/>
              <c:layout>
                <c:manualLayout>
                  <c:x val="-2.4807359221767095E-2"/>
                  <c:y val="2.6328772074140465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F00E-4E79-B851-01E130A82E1C}"/>
                </c:ext>
              </c:extLst>
            </c:dLbl>
            <c:dLbl>
              <c:idx val="11"/>
              <c:layout>
                <c:manualLayout>
                  <c:x val="-2.4807359221767009E-2"/>
                  <c:y val="2.8675364950623578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F00E-4E79-B851-01E130A82E1C}"/>
                </c:ext>
              </c:extLst>
            </c:dLbl>
            <c:dLbl>
              <c:idx val="12"/>
              <c:layout>
                <c:manualLayout>
                  <c:x val="-2.4807359221767095E-2"/>
                  <c:y val="2.6328772074140423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F00E-4E79-B851-01E130A82E1C}"/>
                </c:ext>
              </c:extLst>
            </c:dLbl>
            <c:dLbl>
              <c:idx val="13"/>
              <c:layout>
                <c:manualLayout>
                  <c:x val="-2.4807359221767095E-2"/>
                  <c:y val="2.632877207414051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F00E-4E79-B851-01E130A82E1C}"/>
                </c:ext>
              </c:extLst>
            </c:dLbl>
            <c:dLbl>
              <c:idx val="14"/>
              <c:layout>
                <c:manualLayout>
                  <c:x val="-2.7159601589412021E-2"/>
                  <c:y val="2.632877207414051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F00E-4E79-B851-01E130A82E1C}"/>
                </c:ext>
              </c:extLst>
            </c:dLbl>
            <c:dLbl>
              <c:idx val="15"/>
              <c:layout>
                <c:manualLayout>
                  <c:x val="-2.6339843750000001E-2"/>
                  <c:y val="1.9588142187622094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F00E-4E79-B851-01E130A82E1C}"/>
                </c:ext>
              </c:extLst>
            </c:dLbl>
            <c:spPr>
              <a:noFill/>
              <a:ln>
                <a:noFill/>
              </a:ln>
              <a:effectLst/>
            </c:spPr>
            <c:txPr>
              <a:bodyPr rot="0" spcFirstLastPara="1" vertOverflow="ellipsis" vert="horz" wrap="square" anchor="ctr" anchorCtr="1"/>
              <a:lstStyle/>
              <a:p>
                <a:pPr>
                  <a:defRPr sz="1100" b="1" i="0" u="none" strike="noStrike" kern="1200" baseline="0">
                    <a:solidFill>
                      <a:srgbClr val="C00000"/>
                    </a:solidFill>
                    <a:latin typeface="微軟正黑體" panose="020B0604030504040204" pitchFamily="34" charset="-120"/>
                    <a:ea typeface="微軟正黑體" panose="020B0604030504040204" pitchFamily="34" charset="-120"/>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歷年事故死傷趨勢!$A$2:$A$17</c:f>
              <c:strCache>
                <c:ptCount val="16"/>
                <c:pt idx="0">
                  <c:v>97年</c:v>
                </c:pt>
                <c:pt idx="1">
                  <c:v>98年</c:v>
                </c:pt>
                <c:pt idx="2">
                  <c:v>99年</c:v>
                </c:pt>
                <c:pt idx="3">
                  <c:v>100年</c:v>
                </c:pt>
                <c:pt idx="4">
                  <c:v>101年</c:v>
                </c:pt>
                <c:pt idx="5">
                  <c:v>102年</c:v>
                </c:pt>
                <c:pt idx="6">
                  <c:v>103年</c:v>
                </c:pt>
                <c:pt idx="7">
                  <c:v>104年</c:v>
                </c:pt>
                <c:pt idx="8">
                  <c:v>105年</c:v>
                </c:pt>
                <c:pt idx="9">
                  <c:v>106年</c:v>
                </c:pt>
                <c:pt idx="10">
                  <c:v>107年</c:v>
                </c:pt>
                <c:pt idx="11">
                  <c:v>108年</c:v>
                </c:pt>
                <c:pt idx="12">
                  <c:v>109年</c:v>
                </c:pt>
                <c:pt idx="13">
                  <c:v>110年</c:v>
                </c:pt>
                <c:pt idx="14">
                  <c:v>111年</c:v>
                </c:pt>
                <c:pt idx="15">
                  <c:v>112年</c:v>
                </c:pt>
              </c:strCache>
            </c:strRef>
          </c:cat>
          <c:val>
            <c:numRef>
              <c:f>歷年事故死傷趨勢!$C$2:$C$17</c:f>
              <c:numCache>
                <c:formatCode>_-* #,##0_-;\-* #,##0_-;_-* "-"??_-;_-@_-</c:formatCode>
                <c:ptCount val="16"/>
                <c:pt idx="0">
                  <c:v>3474</c:v>
                </c:pt>
                <c:pt idx="1">
                  <c:v>3232</c:v>
                </c:pt>
                <c:pt idx="2">
                  <c:v>3297</c:v>
                </c:pt>
                <c:pt idx="3">
                  <c:v>3343</c:v>
                </c:pt>
                <c:pt idx="4">
                  <c:v>3219</c:v>
                </c:pt>
                <c:pt idx="5">
                  <c:v>3072</c:v>
                </c:pt>
                <c:pt idx="6">
                  <c:v>3075</c:v>
                </c:pt>
                <c:pt idx="7">
                  <c:v>2942</c:v>
                </c:pt>
                <c:pt idx="8">
                  <c:v>2847</c:v>
                </c:pt>
                <c:pt idx="9">
                  <c:v>2697</c:v>
                </c:pt>
                <c:pt idx="10">
                  <c:v>2780</c:v>
                </c:pt>
                <c:pt idx="11">
                  <c:v>2865</c:v>
                </c:pt>
                <c:pt idx="12">
                  <c:v>2972</c:v>
                </c:pt>
                <c:pt idx="13">
                  <c:v>2962</c:v>
                </c:pt>
                <c:pt idx="14">
                  <c:v>3064</c:v>
                </c:pt>
                <c:pt idx="15">
                  <c:v>3023</c:v>
                </c:pt>
              </c:numCache>
            </c:numRef>
          </c:val>
          <c:smooth val="0"/>
          <c:extLst>
            <c:ext xmlns:c16="http://schemas.microsoft.com/office/drawing/2014/chart" uri="{C3380CC4-5D6E-409C-BE32-E72D297353CC}">
              <c16:uniqueId val="{0000000E-F00E-4E79-B851-01E130A82E1C}"/>
            </c:ext>
          </c:extLst>
        </c:ser>
        <c:dLbls>
          <c:dLblPos val="b"/>
          <c:showLegendKey val="0"/>
          <c:showVal val="1"/>
          <c:showCatName val="0"/>
          <c:showSerName val="0"/>
          <c:showPercent val="0"/>
          <c:showBubbleSize val="0"/>
        </c:dLbls>
        <c:marker val="1"/>
        <c:smooth val="0"/>
        <c:axId val="1261894864"/>
        <c:axId val="1292424495"/>
      </c:lineChart>
      <c:catAx>
        <c:axId val="1252464544"/>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crossAx val="1058841887"/>
        <c:crosses val="autoZero"/>
        <c:auto val="1"/>
        <c:lblAlgn val="ctr"/>
        <c:lblOffset val="100"/>
        <c:noMultiLvlLbl val="0"/>
      </c:catAx>
      <c:valAx>
        <c:axId val="1058841887"/>
        <c:scaling>
          <c:orientation val="minMax"/>
        </c:scaling>
        <c:delete val="0"/>
        <c:axPos val="l"/>
        <c:title>
          <c:tx>
            <c:rich>
              <a:bodyPr rot="0" spcFirstLastPara="1" vertOverflow="ellipsis" vert="wordArtVertRtl" wrap="square" anchor="ctr" anchorCtr="1"/>
              <a:lstStyle/>
              <a:p>
                <a:pPr>
                  <a:defRPr sz="12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r>
                  <a:rPr lang="zh-TW" altLang="en-US" b="1"/>
                  <a:t>事故件數</a:t>
                </a:r>
                <a:r>
                  <a:rPr lang="en-US" altLang="zh-TW" b="1"/>
                  <a:t>/</a:t>
                </a:r>
                <a:r>
                  <a:rPr lang="zh-TW" altLang="en-US" b="1"/>
                  <a:t>受傷人數</a:t>
                </a:r>
              </a:p>
            </c:rich>
          </c:tx>
          <c:layout/>
          <c:overlay val="0"/>
          <c:spPr>
            <a:noFill/>
            <a:ln>
              <a:noFill/>
            </a:ln>
            <a:effectLst/>
          </c:spPr>
          <c:txPr>
            <a:bodyPr rot="0" spcFirstLastPara="1" vertOverflow="ellipsis" vert="wordArtVertRtl" wrap="square" anchor="ctr" anchorCtr="1"/>
            <a:lstStyle/>
            <a:p>
              <a:pPr>
                <a:defRPr sz="12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title>
        <c:numFmt formatCode="#,##0_);[Red]\(#,##0\)" sourceLinked="0"/>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crossAx val="1252464544"/>
        <c:crosses val="autoZero"/>
        <c:crossBetween val="between"/>
      </c:valAx>
      <c:valAx>
        <c:axId val="1292424495"/>
        <c:scaling>
          <c:orientation val="minMax"/>
        </c:scaling>
        <c:delete val="0"/>
        <c:axPos val="r"/>
        <c:title>
          <c:tx>
            <c:rich>
              <a:bodyPr rot="0" spcFirstLastPara="1" vertOverflow="ellipsis" vert="wordArtVertRtl" wrap="square" anchor="ctr" anchorCtr="1"/>
              <a:lstStyle/>
              <a:p>
                <a:pPr>
                  <a:defRPr sz="1200" b="1" i="0" u="none" strike="noStrike" kern="1200" baseline="0">
                    <a:solidFill>
                      <a:srgbClr val="C00000"/>
                    </a:solidFill>
                    <a:latin typeface="微軟正黑體" panose="020B0604030504040204" pitchFamily="34" charset="-120"/>
                    <a:ea typeface="微軟正黑體" panose="020B0604030504040204" pitchFamily="34" charset="-120"/>
                    <a:cs typeface="+mn-cs"/>
                  </a:defRPr>
                </a:pPr>
                <a:r>
                  <a:rPr lang="zh-TW" altLang="en-US" b="1">
                    <a:solidFill>
                      <a:srgbClr val="C00000"/>
                    </a:solidFill>
                  </a:rPr>
                  <a:t>死亡人數</a:t>
                </a:r>
              </a:p>
            </c:rich>
          </c:tx>
          <c:layout/>
          <c:overlay val="0"/>
          <c:spPr>
            <a:noFill/>
            <a:ln>
              <a:noFill/>
            </a:ln>
            <a:effectLst/>
          </c:spPr>
          <c:txPr>
            <a:bodyPr rot="0" spcFirstLastPara="1" vertOverflow="ellipsis" vert="wordArtVertRtl" wrap="square" anchor="ctr" anchorCtr="1"/>
            <a:lstStyle/>
            <a:p>
              <a:pPr>
                <a:defRPr sz="1200" b="1" i="0" u="none" strike="noStrike" kern="1200" baseline="0">
                  <a:solidFill>
                    <a:srgbClr val="C00000"/>
                  </a:solidFill>
                  <a:latin typeface="微軟正黑體" panose="020B0604030504040204" pitchFamily="34" charset="-120"/>
                  <a:ea typeface="微軟正黑體" panose="020B0604030504040204" pitchFamily="34" charset="-120"/>
                  <a:cs typeface="+mn-cs"/>
                </a:defRPr>
              </a:pPr>
              <a:endParaRPr lang="zh-TW"/>
            </a:p>
          </c:txPr>
        </c:title>
        <c:numFmt formatCode="#,##0_);[Red]\(#,##0\)" sourceLinked="0"/>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crossAx val="1261894864"/>
        <c:crosses val="max"/>
        <c:crossBetween val="between"/>
      </c:valAx>
      <c:catAx>
        <c:axId val="1261894864"/>
        <c:scaling>
          <c:orientation val="minMax"/>
        </c:scaling>
        <c:delete val="1"/>
        <c:axPos val="b"/>
        <c:numFmt formatCode="General" sourceLinked="1"/>
        <c:majorTickMark val="out"/>
        <c:minorTickMark val="none"/>
        <c:tickLblPos val="nextTo"/>
        <c:crossAx val="1292424495"/>
        <c:crosses val="autoZero"/>
        <c:auto val="1"/>
        <c:lblAlgn val="ctr"/>
        <c:lblOffset val="100"/>
        <c:noMultiLvlLbl val="0"/>
      </c:catAx>
      <c:spPr>
        <a:noFill/>
        <a:ln>
          <a:noFill/>
        </a:ln>
        <a:effectLst/>
      </c:spPr>
    </c:plotArea>
    <c:legend>
      <c:legendPos val="b"/>
      <c:layout>
        <c:manualLayout>
          <c:xMode val="edge"/>
          <c:yMode val="edge"/>
          <c:x val="0.29091141140824278"/>
          <c:y val="0.91768287423985351"/>
          <c:w val="0.41817708543121151"/>
          <c:h val="8.231712576014652E-2"/>
        </c:manualLayout>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a:solidFill>
            <a:sysClr val="windowText" lastClr="000000"/>
          </a:solidFill>
          <a:latin typeface="微軟正黑體" panose="020B0604030504040204" pitchFamily="34" charset="-120"/>
          <a:ea typeface="微軟正黑體" panose="020B0604030504040204" pitchFamily="34" charset="-120"/>
        </a:defRPr>
      </a:pPr>
      <a:endParaRPr lang="zh-TW"/>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'各年齡層30日死亡人數(2歲) (2)'!$A$24</c:f>
              <c:strCache>
                <c:ptCount val="1"/>
                <c:pt idx="0">
                  <c:v>107-109年</c:v>
                </c:pt>
              </c:strCache>
            </c:strRef>
          </c:tx>
          <c:spPr>
            <a:ln w="28575" cap="rnd">
              <a:solidFill>
                <a:schemeClr val="accent1"/>
              </a:solidFill>
              <a:round/>
            </a:ln>
            <a:effectLst/>
          </c:spPr>
          <c:marker>
            <c:symbol val="none"/>
          </c:marker>
          <c:cat>
            <c:strRef>
              <c:f>'各年齡層30日死亡人數(2歲) (2)'!$B$22:$BA$22</c:f>
              <c:strCache>
                <c:ptCount val="52"/>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100以上</c:v>
                </c:pt>
              </c:strCache>
            </c:strRef>
          </c:cat>
          <c:val>
            <c:numRef>
              <c:f>'各年齡層30日死亡人數(2歲) (2)'!$B$24:$BA$24</c:f>
              <c:numCache>
                <c:formatCode>General</c:formatCode>
                <c:ptCount val="52"/>
                <c:pt idx="0">
                  <c:v>8</c:v>
                </c:pt>
                <c:pt idx="1">
                  <c:v>27</c:v>
                </c:pt>
                <c:pt idx="2">
                  <c:v>15</c:v>
                </c:pt>
                <c:pt idx="3">
                  <c:v>11</c:v>
                </c:pt>
                <c:pt idx="4">
                  <c:v>5</c:v>
                </c:pt>
                <c:pt idx="5">
                  <c:v>4</c:v>
                </c:pt>
                <c:pt idx="6">
                  <c:v>10</c:v>
                </c:pt>
                <c:pt idx="7">
                  <c:v>26</c:v>
                </c:pt>
                <c:pt idx="8">
                  <c:v>101</c:v>
                </c:pt>
                <c:pt idx="9">
                  <c:v>265</c:v>
                </c:pt>
                <c:pt idx="10">
                  <c:v>328</c:v>
                </c:pt>
                <c:pt idx="11">
                  <c:v>255</c:v>
                </c:pt>
                <c:pt idx="12">
                  <c:v>212</c:v>
                </c:pt>
                <c:pt idx="13">
                  <c:v>187</c:v>
                </c:pt>
                <c:pt idx="14">
                  <c:v>169</c:v>
                </c:pt>
                <c:pt idx="15">
                  <c:v>144</c:v>
                </c:pt>
                <c:pt idx="16">
                  <c:v>118</c:v>
                </c:pt>
                <c:pt idx="17">
                  <c:v>124</c:v>
                </c:pt>
                <c:pt idx="18">
                  <c:v>154</c:v>
                </c:pt>
                <c:pt idx="19">
                  <c:v>185</c:v>
                </c:pt>
                <c:pt idx="20">
                  <c:v>166</c:v>
                </c:pt>
                <c:pt idx="21">
                  <c:v>170</c:v>
                </c:pt>
                <c:pt idx="22">
                  <c:v>163</c:v>
                </c:pt>
                <c:pt idx="23">
                  <c:v>152</c:v>
                </c:pt>
                <c:pt idx="24">
                  <c:v>177</c:v>
                </c:pt>
                <c:pt idx="25">
                  <c:v>172</c:v>
                </c:pt>
                <c:pt idx="26">
                  <c:v>199</c:v>
                </c:pt>
                <c:pt idx="27">
                  <c:v>218</c:v>
                </c:pt>
                <c:pt idx="28">
                  <c:v>275</c:v>
                </c:pt>
                <c:pt idx="29">
                  <c:v>261</c:v>
                </c:pt>
                <c:pt idx="30">
                  <c:v>273</c:v>
                </c:pt>
                <c:pt idx="31">
                  <c:v>254</c:v>
                </c:pt>
                <c:pt idx="32">
                  <c:v>334</c:v>
                </c:pt>
                <c:pt idx="33">
                  <c:v>325</c:v>
                </c:pt>
                <c:pt idx="34">
                  <c:v>342</c:v>
                </c:pt>
                <c:pt idx="35">
                  <c:v>342</c:v>
                </c:pt>
                <c:pt idx="36">
                  <c:v>308</c:v>
                </c:pt>
                <c:pt idx="37">
                  <c:v>289</c:v>
                </c:pt>
                <c:pt idx="38">
                  <c:v>309</c:v>
                </c:pt>
                <c:pt idx="39">
                  <c:v>299</c:v>
                </c:pt>
                <c:pt idx="40">
                  <c:v>338</c:v>
                </c:pt>
                <c:pt idx="41">
                  <c:v>251</c:v>
                </c:pt>
                <c:pt idx="42">
                  <c:v>207</c:v>
                </c:pt>
                <c:pt idx="43">
                  <c:v>156</c:v>
                </c:pt>
                <c:pt idx="44">
                  <c:v>137</c:v>
                </c:pt>
                <c:pt idx="45">
                  <c:v>75</c:v>
                </c:pt>
                <c:pt idx="46">
                  <c:v>39</c:v>
                </c:pt>
                <c:pt idx="47">
                  <c:v>24</c:v>
                </c:pt>
                <c:pt idx="48">
                  <c:v>12</c:v>
                </c:pt>
                <c:pt idx="49">
                  <c:v>6</c:v>
                </c:pt>
                <c:pt idx="50">
                  <c:v>0</c:v>
                </c:pt>
                <c:pt idx="51">
                  <c:v>1</c:v>
                </c:pt>
              </c:numCache>
            </c:numRef>
          </c:val>
          <c:smooth val="0"/>
          <c:extLst>
            <c:ext xmlns:c16="http://schemas.microsoft.com/office/drawing/2014/chart" uri="{C3380CC4-5D6E-409C-BE32-E72D297353CC}">
              <c16:uniqueId val="{00000000-7C5A-4F7A-884E-BC80E9A1FE29}"/>
            </c:ext>
          </c:extLst>
        </c:ser>
        <c:ser>
          <c:idx val="1"/>
          <c:order val="1"/>
          <c:tx>
            <c:strRef>
              <c:f>'各年齡層30日死亡人數(2歲) (2)'!$A$25</c:f>
              <c:strCache>
                <c:ptCount val="1"/>
                <c:pt idx="0">
                  <c:v>110-112年</c:v>
                </c:pt>
              </c:strCache>
            </c:strRef>
          </c:tx>
          <c:spPr>
            <a:ln w="28575" cap="rnd">
              <a:solidFill>
                <a:schemeClr val="accent2"/>
              </a:solidFill>
              <a:round/>
            </a:ln>
            <a:effectLst/>
          </c:spPr>
          <c:marker>
            <c:symbol val="none"/>
          </c:marker>
          <c:cat>
            <c:strRef>
              <c:f>'各年齡層30日死亡人數(2歲) (2)'!$B$22:$BA$22</c:f>
              <c:strCache>
                <c:ptCount val="52"/>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100以上</c:v>
                </c:pt>
              </c:strCache>
            </c:strRef>
          </c:cat>
          <c:val>
            <c:numRef>
              <c:f>'各年齡層30日死亡人數(2歲) (2)'!$B$25:$BA$25</c:f>
              <c:numCache>
                <c:formatCode>General</c:formatCode>
                <c:ptCount val="52"/>
                <c:pt idx="0">
                  <c:v>10</c:v>
                </c:pt>
                <c:pt idx="1">
                  <c:v>23</c:v>
                </c:pt>
                <c:pt idx="2">
                  <c:v>7</c:v>
                </c:pt>
                <c:pt idx="3">
                  <c:v>9</c:v>
                </c:pt>
                <c:pt idx="4">
                  <c:v>4</c:v>
                </c:pt>
                <c:pt idx="5">
                  <c:v>4</c:v>
                </c:pt>
                <c:pt idx="6">
                  <c:v>12</c:v>
                </c:pt>
                <c:pt idx="7">
                  <c:v>25</c:v>
                </c:pt>
                <c:pt idx="8">
                  <c:v>91</c:v>
                </c:pt>
                <c:pt idx="9">
                  <c:v>257</c:v>
                </c:pt>
                <c:pt idx="10">
                  <c:v>303</c:v>
                </c:pt>
                <c:pt idx="11">
                  <c:v>230</c:v>
                </c:pt>
                <c:pt idx="12">
                  <c:v>207</c:v>
                </c:pt>
                <c:pt idx="13">
                  <c:v>193</c:v>
                </c:pt>
                <c:pt idx="14">
                  <c:v>152</c:v>
                </c:pt>
                <c:pt idx="15">
                  <c:v>159</c:v>
                </c:pt>
                <c:pt idx="16">
                  <c:v>115</c:v>
                </c:pt>
                <c:pt idx="17">
                  <c:v>106</c:v>
                </c:pt>
                <c:pt idx="18">
                  <c:v>138</c:v>
                </c:pt>
                <c:pt idx="19">
                  <c:v>151</c:v>
                </c:pt>
                <c:pt idx="20">
                  <c:v>177</c:v>
                </c:pt>
                <c:pt idx="21">
                  <c:v>204</c:v>
                </c:pt>
                <c:pt idx="22">
                  <c:v>206</c:v>
                </c:pt>
                <c:pt idx="23">
                  <c:v>198</c:v>
                </c:pt>
                <c:pt idx="24">
                  <c:v>177</c:v>
                </c:pt>
                <c:pt idx="25">
                  <c:v>198</c:v>
                </c:pt>
                <c:pt idx="26">
                  <c:v>230</c:v>
                </c:pt>
                <c:pt idx="27">
                  <c:v>238</c:v>
                </c:pt>
                <c:pt idx="28">
                  <c:v>256</c:v>
                </c:pt>
                <c:pt idx="29">
                  <c:v>286</c:v>
                </c:pt>
                <c:pt idx="30">
                  <c:v>331</c:v>
                </c:pt>
                <c:pt idx="31">
                  <c:v>303</c:v>
                </c:pt>
                <c:pt idx="32">
                  <c:v>348</c:v>
                </c:pt>
                <c:pt idx="33">
                  <c:v>380</c:v>
                </c:pt>
                <c:pt idx="34">
                  <c:v>387</c:v>
                </c:pt>
                <c:pt idx="35">
                  <c:v>375</c:v>
                </c:pt>
                <c:pt idx="36">
                  <c:v>379</c:v>
                </c:pt>
                <c:pt idx="37">
                  <c:v>346</c:v>
                </c:pt>
                <c:pt idx="38">
                  <c:v>292</c:v>
                </c:pt>
                <c:pt idx="39">
                  <c:v>272</c:v>
                </c:pt>
                <c:pt idx="40">
                  <c:v>275</c:v>
                </c:pt>
                <c:pt idx="41">
                  <c:v>265</c:v>
                </c:pt>
                <c:pt idx="42">
                  <c:v>233</c:v>
                </c:pt>
                <c:pt idx="43">
                  <c:v>191</c:v>
                </c:pt>
                <c:pt idx="44">
                  <c:v>133</c:v>
                </c:pt>
                <c:pt idx="45">
                  <c:v>83</c:v>
                </c:pt>
                <c:pt idx="46">
                  <c:v>52</c:v>
                </c:pt>
                <c:pt idx="47">
                  <c:v>26</c:v>
                </c:pt>
                <c:pt idx="48">
                  <c:v>10</c:v>
                </c:pt>
                <c:pt idx="49">
                  <c:v>6</c:v>
                </c:pt>
                <c:pt idx="50">
                  <c:v>1</c:v>
                </c:pt>
                <c:pt idx="51">
                  <c:v>2</c:v>
                </c:pt>
              </c:numCache>
            </c:numRef>
          </c:val>
          <c:smooth val="0"/>
          <c:extLst>
            <c:ext xmlns:c16="http://schemas.microsoft.com/office/drawing/2014/chart" uri="{C3380CC4-5D6E-409C-BE32-E72D297353CC}">
              <c16:uniqueId val="{00000001-7C5A-4F7A-884E-BC80E9A1FE29}"/>
            </c:ext>
          </c:extLst>
        </c:ser>
        <c:dLbls>
          <c:showLegendKey val="0"/>
          <c:showVal val="0"/>
          <c:showCatName val="0"/>
          <c:showSerName val="0"/>
          <c:showPercent val="0"/>
          <c:showBubbleSize val="0"/>
        </c:dLbls>
        <c:smooth val="0"/>
        <c:axId val="1347532752"/>
        <c:axId val="1346735744"/>
      </c:lineChart>
      <c:catAx>
        <c:axId val="1347532752"/>
        <c:scaling>
          <c:orientation val="minMax"/>
        </c:scaling>
        <c:delete val="0"/>
        <c:axPos val="b"/>
        <c:title>
          <c:tx>
            <c:rich>
              <a:bodyPr rot="0" spcFirstLastPara="1" vertOverflow="ellipsis" vert="horz" wrap="square" anchor="ctr" anchorCtr="1"/>
              <a:lstStyle/>
              <a:p>
                <a:pPr>
                  <a:defRPr sz="20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r>
                  <a:rPr lang="zh-TW" sz="2000" b="1"/>
                  <a:t>年齡</a:t>
                </a:r>
                <a:r>
                  <a:rPr lang="en-US" sz="2000" b="1"/>
                  <a:t>(</a:t>
                </a:r>
                <a:r>
                  <a:rPr lang="zh-TW" sz="2000" b="1"/>
                  <a:t>歲</a:t>
                </a:r>
                <a:r>
                  <a:rPr lang="en-US" sz="2000" b="1"/>
                  <a:t>)</a:t>
                </a:r>
                <a:endParaRPr lang="zh-TW" sz="2000" b="1"/>
              </a:p>
            </c:rich>
          </c:tx>
          <c:layout/>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title>
        <c:numFmt formatCode="General" sourceLinked="1"/>
        <c:majorTickMark val="in"/>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400" b="1" i="0" u="none" strike="noStrike" kern="1200" baseline="0">
                <a:solidFill>
                  <a:srgbClr val="0000FF"/>
                </a:solidFill>
                <a:latin typeface="微軟正黑體" panose="020B0604030504040204" pitchFamily="34" charset="-120"/>
                <a:ea typeface="微軟正黑體" panose="020B0604030504040204" pitchFamily="34" charset="-120"/>
                <a:cs typeface="+mn-cs"/>
              </a:defRPr>
            </a:pPr>
            <a:endParaRPr lang="zh-TW"/>
          </a:p>
        </c:txPr>
        <c:crossAx val="1346735744"/>
        <c:crosses val="autoZero"/>
        <c:auto val="1"/>
        <c:lblAlgn val="ctr"/>
        <c:lblOffset val="100"/>
        <c:noMultiLvlLbl val="0"/>
      </c:catAx>
      <c:valAx>
        <c:axId val="1346735744"/>
        <c:scaling>
          <c:orientation val="minMax"/>
          <c:max val="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none"/>
        <c:tickLblPos val="nextTo"/>
        <c:spPr>
          <a:noFill/>
          <a:ln>
            <a:solidFill>
              <a:sysClr val="windowText" lastClr="000000"/>
            </a:solidFill>
          </a:ln>
          <a:effectLst/>
        </c:spPr>
        <c:txPr>
          <a:bodyPr rot="-60000000" spcFirstLastPara="1" vertOverflow="ellipsis" vert="horz" wrap="square" anchor="ctr" anchorCtr="1"/>
          <a:lstStyle/>
          <a:p>
            <a:pPr>
              <a:defRPr sz="1400" b="1" i="0" u="none" strike="noStrike" kern="1200" baseline="0">
                <a:solidFill>
                  <a:srgbClr val="C00000"/>
                </a:solidFill>
                <a:latin typeface="微軟正黑體" panose="020B0604030504040204" pitchFamily="34" charset="-120"/>
                <a:ea typeface="微軟正黑體" panose="020B0604030504040204" pitchFamily="34" charset="-120"/>
                <a:cs typeface="+mn-cs"/>
              </a:defRPr>
            </a:pPr>
            <a:endParaRPr lang="zh-TW"/>
          </a:p>
        </c:txPr>
        <c:crossAx val="1347532752"/>
        <c:crosses val="autoZero"/>
        <c:crossBetween val="between"/>
      </c:valAx>
      <c:spPr>
        <a:noFill/>
        <a:ln>
          <a:noFill/>
        </a:ln>
        <a:effectLst/>
      </c:spPr>
    </c:plotArea>
    <c:legend>
      <c:legendPos val="b"/>
      <c:layout>
        <c:manualLayout>
          <c:xMode val="edge"/>
          <c:yMode val="edge"/>
          <c:x val="0.29861809312757254"/>
          <c:y val="0.9157948677879395"/>
          <c:w val="0.37882995862835267"/>
          <c:h val="6.1537997791987098E-2"/>
        </c:manualLayout>
      </c:layout>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ysClr val="windowText" lastClr="000000"/>
          </a:solidFill>
          <a:latin typeface="微軟正黑體" panose="020B0604030504040204" pitchFamily="34" charset="-120"/>
          <a:ea typeface="微軟正黑體" panose="020B0604030504040204" pitchFamily="34" charset="-120"/>
        </a:defRPr>
      </a:pPr>
      <a:endParaRPr lang="zh-TW"/>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257711394960391E-2"/>
          <c:y val="4.3184328775852494E-2"/>
          <c:w val="0.88894140830592339"/>
          <c:h val="0.76808149686175353"/>
        </c:manualLayout>
      </c:layout>
      <c:barChart>
        <c:barDir val="col"/>
        <c:grouping val="clustered"/>
        <c:varyColors val="0"/>
        <c:ser>
          <c:idx val="0"/>
          <c:order val="0"/>
          <c:tx>
            <c:strRef>
              <c:f>'縣市年齡十萬死亡(圖1)'!$B$1</c:f>
              <c:strCache>
                <c:ptCount val="1"/>
                <c:pt idx="0">
                  <c:v>未滿12歲(國小以下)</c:v>
                </c:pt>
              </c:strCache>
            </c:strRef>
          </c:tx>
          <c:spPr>
            <a:solidFill>
              <a:schemeClr val="accent1">
                <a:alpha val="70000"/>
              </a:schemeClr>
            </a:solidFill>
            <a:ln>
              <a:noFill/>
            </a:ln>
            <a:effectLst/>
          </c:spPr>
          <c:invertIfNegative val="0"/>
          <c:cat>
            <c:strRef>
              <c:f>'縣市年齡十萬死亡(圖1)'!$A$2:$A$24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'縣市年齡十萬死亡(圖1)'!$B$2:$B$24</c:f>
              <c:numCache>
                <c:formatCode>0.000</c:formatCode>
                <c:ptCount val="23"/>
                <c:pt idx="0">
                  <c:v>0</c:v>
                </c:pt>
                <c:pt idx="1">
                  <c:v>0.13165014237962896</c:v>
                </c:pt>
                <c:pt idx="2">
                  <c:v>0.18000147601210331</c:v>
                </c:pt>
                <c:pt idx="3">
                  <c:v>0.77021822849807453</c:v>
                </c:pt>
                <c:pt idx="4">
                  <c:v>0</c:v>
                </c:pt>
                <c:pt idx="5">
                  <c:v>0.45375550745747179</c:v>
                </c:pt>
                <c:pt idx="6">
                  <c:v>2.7121034396251873</c:v>
                </c:pt>
                <c:pt idx="7">
                  <c:v>0.32681269384077904</c:v>
                </c:pt>
                <c:pt idx="8">
                  <c:v>0.82474226804123718</c:v>
                </c:pt>
                <c:pt idx="9">
                  <c:v>2.5581335857358471</c:v>
                </c:pt>
                <c:pt idx="10">
                  <c:v>1.2169743583502695</c:v>
                </c:pt>
                <c:pt idx="11">
                  <c:v>0</c:v>
                </c:pt>
                <c:pt idx="12">
                  <c:v>5.0631885936487366</c:v>
                </c:pt>
                <c:pt idx="13">
                  <c:v>1.9552826849941829</c:v>
                </c:pt>
                <c:pt idx="14">
                  <c:v>0.67153755237992907</c:v>
                </c:pt>
                <c:pt idx="15">
                  <c:v>1.042535446205171</c:v>
                </c:pt>
                <c:pt idx="16">
                  <c:v>0.82102480315930337</c:v>
                </c:pt>
                <c:pt idx="17">
                  <c:v>1.1551078870766529</c:v>
                </c:pt>
                <c:pt idx="18">
                  <c:v>5.3674944535890647</c:v>
                </c:pt>
                <c:pt idx="19">
                  <c:v>0</c:v>
                </c:pt>
                <c:pt idx="20">
                  <c:v>0</c:v>
                </c:pt>
                <c:pt idx="21">
                  <c:v>0</c:v>
                </c:pt>
                <c:pt idx="22">
                  <c:v>0.76585297243002948</c:v>
                </c:pt>
              </c:numCache>
            </c:numRef>
          </c:val>
          <c:extLst>
            <c:ext xmlns:c16="http://schemas.microsoft.com/office/drawing/2014/chart" uri="{C3380CC4-5D6E-409C-BE32-E72D297353CC}">
              <c16:uniqueId val="{00000000-2CC4-48C9-9AAB-74FF2AF43E7B}"/>
            </c:ext>
          </c:extLst>
        </c:ser>
        <c:ser>
          <c:idx val="1"/>
          <c:order val="1"/>
          <c:tx>
            <c:strRef>
              <c:f>'縣市年齡十萬死亡(圖1)'!$C$1</c:f>
              <c:strCache>
                <c:ptCount val="1"/>
                <c:pt idx="0">
                  <c:v>12-17歲(國高中)</c:v>
                </c:pt>
              </c:strCache>
            </c:strRef>
          </c:tx>
          <c:spPr>
            <a:solidFill>
              <a:schemeClr val="accent2">
                <a:alpha val="70000"/>
              </a:schemeClr>
            </a:solidFill>
            <a:ln>
              <a:noFill/>
            </a:ln>
            <a:effectLst/>
          </c:spPr>
          <c:invertIfNegative val="0"/>
          <c:cat>
            <c:strRef>
              <c:f>'縣市年齡十萬死亡(圖1)'!$A$2:$A$24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'縣市年齡十萬死亡(圖1)'!$C$2:$C$24</c:f>
              <c:numCache>
                <c:formatCode>0.000</c:formatCode>
                <c:ptCount val="23"/>
                <c:pt idx="0">
                  <c:v>14.340148318105461</c:v>
                </c:pt>
                <c:pt idx="1">
                  <c:v>0.53911262062644894</c:v>
                </c:pt>
                <c:pt idx="2">
                  <c:v>3.5918004327264335</c:v>
                </c:pt>
                <c:pt idx="3">
                  <c:v>3.632372743712752</c:v>
                </c:pt>
                <c:pt idx="4">
                  <c:v>3.4156116221878134</c:v>
                </c:pt>
                <c:pt idx="5">
                  <c:v>13.793737643110028</c:v>
                </c:pt>
                <c:pt idx="6">
                  <c:v>13.005131115367336</c:v>
                </c:pt>
                <c:pt idx="7">
                  <c:v>5.1280188540159868</c:v>
                </c:pt>
                <c:pt idx="8">
                  <c:v>6.6839077209417113</c:v>
                </c:pt>
                <c:pt idx="9">
                  <c:v>10.131858906627683</c:v>
                </c:pt>
                <c:pt idx="10">
                  <c:v>11.877660100960112</c:v>
                </c:pt>
                <c:pt idx="11">
                  <c:v>0</c:v>
                </c:pt>
                <c:pt idx="12">
                  <c:v>20.595690747782001</c:v>
                </c:pt>
                <c:pt idx="13">
                  <c:v>5.12938883332051</c:v>
                </c:pt>
                <c:pt idx="14">
                  <c:v>2.7864043731350092</c:v>
                </c:pt>
                <c:pt idx="15">
                  <c:v>13.721059997621682</c:v>
                </c:pt>
                <c:pt idx="16">
                  <c:v>7.4475691134413733</c:v>
                </c:pt>
                <c:pt idx="17">
                  <c:v>16.975767092475493</c:v>
                </c:pt>
                <c:pt idx="18">
                  <c:v>12.540757461750689</c:v>
                </c:pt>
                <c:pt idx="19">
                  <c:v>8.0089700464520259</c:v>
                </c:pt>
                <c:pt idx="20">
                  <c:v>0</c:v>
                </c:pt>
                <c:pt idx="21">
                  <c:v>0</c:v>
                </c:pt>
                <c:pt idx="22">
                  <c:v>5.6112707985259194</c:v>
                </c:pt>
              </c:numCache>
            </c:numRef>
          </c:val>
          <c:extLst>
            <c:ext xmlns:c16="http://schemas.microsoft.com/office/drawing/2014/chart" uri="{C3380CC4-5D6E-409C-BE32-E72D297353CC}">
              <c16:uniqueId val="{00000001-2CC4-48C9-9AAB-74FF2AF43E7B}"/>
            </c:ext>
          </c:extLst>
        </c:ser>
        <c:ser>
          <c:idx val="2"/>
          <c:order val="2"/>
          <c:tx>
            <c:strRef>
              <c:f>'縣市年齡十萬死亡(圖1)'!$D$1</c:f>
              <c:strCache>
                <c:ptCount val="1"/>
                <c:pt idx="0">
                  <c:v>18-24歲(大專院校)</c:v>
                </c:pt>
              </c:strCache>
            </c:strRef>
          </c:tx>
          <c:spPr>
            <a:solidFill>
              <a:schemeClr val="accent3">
                <a:alpha val="70000"/>
              </a:schemeClr>
            </a:solidFill>
            <a:ln>
              <a:noFill/>
            </a:ln>
            <a:effectLst/>
          </c:spPr>
          <c:invertIfNegative val="0"/>
          <c:cat>
            <c:strRef>
              <c:f>'縣市年齡十萬死亡(圖1)'!$A$2:$A$24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'縣市年齡十萬死亡(圖1)'!$D$2:$D$24</c:f>
              <c:numCache>
                <c:formatCode>0.000</c:formatCode>
                <c:ptCount val="23"/>
                <c:pt idx="0">
                  <c:v>8.5087761948752849</c:v>
                </c:pt>
                <c:pt idx="1">
                  <c:v>7.706583296709705</c:v>
                </c:pt>
                <c:pt idx="2">
                  <c:v>11.474418174587171</c:v>
                </c:pt>
                <c:pt idx="3">
                  <c:v>14.250979095045233</c:v>
                </c:pt>
                <c:pt idx="4">
                  <c:v>15.91045223120695</c:v>
                </c:pt>
                <c:pt idx="5">
                  <c:v>19.477312409134861</c:v>
                </c:pt>
                <c:pt idx="6">
                  <c:v>30.515249996185592</c:v>
                </c:pt>
                <c:pt idx="7">
                  <c:v>19.435478530274715</c:v>
                </c:pt>
                <c:pt idx="8">
                  <c:v>22.494479347850191</c:v>
                </c:pt>
                <c:pt idx="9">
                  <c:v>17.967606971431504</c:v>
                </c:pt>
                <c:pt idx="10">
                  <c:v>23.288726464950464</c:v>
                </c:pt>
                <c:pt idx="11">
                  <c:v>7.3320233451623302</c:v>
                </c:pt>
                <c:pt idx="12">
                  <c:v>25.594451783355353</c:v>
                </c:pt>
                <c:pt idx="13">
                  <c:v>21.034094800176099</c:v>
                </c:pt>
                <c:pt idx="14">
                  <c:v>16.260823610715882</c:v>
                </c:pt>
                <c:pt idx="15">
                  <c:v>22.974701720491868</c:v>
                </c:pt>
                <c:pt idx="16">
                  <c:v>25.01134774110476</c:v>
                </c:pt>
                <c:pt idx="17">
                  <c:v>30.1485142025718</c:v>
                </c:pt>
                <c:pt idx="18">
                  <c:v>38.295102056446979</c:v>
                </c:pt>
                <c:pt idx="19">
                  <c:v>16.038492381716118</c:v>
                </c:pt>
                <c:pt idx="20">
                  <c:v>0</c:v>
                </c:pt>
                <c:pt idx="21">
                  <c:v>0</c:v>
                </c:pt>
                <c:pt idx="22">
                  <c:v>16.972682283379225</c:v>
                </c:pt>
              </c:numCache>
            </c:numRef>
          </c:val>
          <c:extLst>
            <c:ext xmlns:c16="http://schemas.microsoft.com/office/drawing/2014/chart" uri="{C3380CC4-5D6E-409C-BE32-E72D297353CC}">
              <c16:uniqueId val="{00000002-2CC4-48C9-9AAB-74FF2AF43E7B}"/>
            </c:ext>
          </c:extLst>
        </c:ser>
        <c:ser>
          <c:idx val="3"/>
          <c:order val="3"/>
          <c:tx>
            <c:strRef>
              <c:f>'縣市年齡十萬死亡(圖1)'!$E$1</c:f>
              <c:strCache>
                <c:ptCount val="1"/>
                <c:pt idx="0">
                  <c:v>25-64歲(成年人)</c:v>
                </c:pt>
              </c:strCache>
            </c:strRef>
          </c:tx>
          <c:spPr>
            <a:solidFill>
              <a:schemeClr val="accent4">
                <a:alpha val="70000"/>
              </a:schemeClr>
            </a:solidFill>
            <a:ln>
              <a:noFill/>
            </a:ln>
            <a:effectLst/>
          </c:spPr>
          <c:invertIfNegative val="0"/>
          <c:cat>
            <c:strRef>
              <c:f>'縣市年齡十萬死亡(圖1)'!$A$2:$A$24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'縣市年齡十萬死亡(圖1)'!$E$2:$E$24</c:f>
              <c:numCache>
                <c:formatCode>0.000</c:formatCode>
                <c:ptCount val="23"/>
                <c:pt idx="0">
                  <c:v>5.7389502553832861</c:v>
                </c:pt>
                <c:pt idx="1">
                  <c:v>3.4407692359206146</c:v>
                </c:pt>
                <c:pt idx="2">
                  <c:v>5.6548437592373162</c:v>
                </c:pt>
                <c:pt idx="3">
                  <c:v>9.8441045246537051</c:v>
                </c:pt>
                <c:pt idx="4">
                  <c:v>7.9023321914672371</c:v>
                </c:pt>
                <c:pt idx="5">
                  <c:v>14.022085267816994</c:v>
                </c:pt>
                <c:pt idx="6">
                  <c:v>16.622252988586403</c:v>
                </c:pt>
                <c:pt idx="7">
                  <c:v>8.5048344607289756</c:v>
                </c:pt>
                <c:pt idx="8">
                  <c:v>13.36567248263489</c:v>
                </c:pt>
                <c:pt idx="9">
                  <c:v>14.738897483303775</c:v>
                </c:pt>
                <c:pt idx="10">
                  <c:v>19.927742523214526</c:v>
                </c:pt>
                <c:pt idx="11">
                  <c:v>7.4002167828210501</c:v>
                </c:pt>
                <c:pt idx="12">
                  <c:v>18.504404626563765</c:v>
                </c:pt>
                <c:pt idx="13">
                  <c:v>12.054437484265554</c:v>
                </c:pt>
                <c:pt idx="14">
                  <c:v>9.4911147011308561</c:v>
                </c:pt>
                <c:pt idx="15">
                  <c:v>19.463123636712456</c:v>
                </c:pt>
                <c:pt idx="16">
                  <c:v>17.963287531108296</c:v>
                </c:pt>
                <c:pt idx="17">
                  <c:v>17.3332908844577</c:v>
                </c:pt>
                <c:pt idx="18">
                  <c:v>23.022572706343116</c:v>
                </c:pt>
                <c:pt idx="19">
                  <c:v>8.3136749560934042</c:v>
                </c:pt>
                <c:pt idx="20">
                  <c:v>2.1944903661872921</c:v>
                </c:pt>
                <c:pt idx="21">
                  <c:v>0</c:v>
                </c:pt>
                <c:pt idx="22">
                  <c:v>9.9275474906610519</c:v>
                </c:pt>
              </c:numCache>
            </c:numRef>
          </c:val>
          <c:extLst>
            <c:ext xmlns:c16="http://schemas.microsoft.com/office/drawing/2014/chart" uri="{C3380CC4-5D6E-409C-BE32-E72D297353CC}">
              <c16:uniqueId val="{00000003-2CC4-48C9-9AAB-74FF2AF43E7B}"/>
            </c:ext>
          </c:extLst>
        </c:ser>
        <c:ser>
          <c:idx val="4"/>
          <c:order val="4"/>
          <c:tx>
            <c:strRef>
              <c:f>'縣市年齡十萬死亡(圖1)'!$F$1</c:f>
              <c:strCache>
                <c:ptCount val="1"/>
                <c:pt idx="0">
                  <c:v>65歲以上(高齡者)</c:v>
                </c:pt>
              </c:strCache>
            </c:strRef>
          </c:tx>
          <c:spPr>
            <a:solidFill>
              <a:schemeClr val="accent5">
                <a:alpha val="70000"/>
              </a:schemeClr>
            </a:solidFill>
            <a:ln>
              <a:noFill/>
            </a:ln>
            <a:effectLst/>
          </c:spPr>
          <c:invertIfNegative val="0"/>
          <c:cat>
            <c:strRef>
              <c:f>'縣市年齡十萬死亡(圖1)'!$A$2:$A$24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'縣市年齡十萬死亡(圖1)'!$F$2:$F$24</c:f>
              <c:numCache>
                <c:formatCode>0.000</c:formatCode>
                <c:ptCount val="23"/>
                <c:pt idx="0">
                  <c:v>18.063755549851212</c:v>
                </c:pt>
                <c:pt idx="1">
                  <c:v>10.597421717099605</c:v>
                </c:pt>
                <c:pt idx="2">
                  <c:v>14.906711661952682</c:v>
                </c:pt>
                <c:pt idx="3">
                  <c:v>29.581467972724056</c:v>
                </c:pt>
                <c:pt idx="4">
                  <c:v>30.04916665371444</c:v>
                </c:pt>
                <c:pt idx="5">
                  <c:v>40.267780741933855</c:v>
                </c:pt>
                <c:pt idx="6">
                  <c:v>42.827862583743766</c:v>
                </c:pt>
                <c:pt idx="7">
                  <c:v>25.888904531731505</c:v>
                </c:pt>
                <c:pt idx="8">
                  <c:v>45.13372350249572</c:v>
                </c:pt>
                <c:pt idx="9">
                  <c:v>43.755232540111834</c:v>
                </c:pt>
                <c:pt idx="10">
                  <c:v>56.01627210464337</c:v>
                </c:pt>
                <c:pt idx="11">
                  <c:v>27.870680044593087</c:v>
                </c:pt>
                <c:pt idx="12">
                  <c:v>52.452549288121538</c:v>
                </c:pt>
                <c:pt idx="13">
                  <c:v>39.883829643333129</c:v>
                </c:pt>
                <c:pt idx="14">
                  <c:v>30.243409595469469</c:v>
                </c:pt>
                <c:pt idx="15">
                  <c:v>62.761595901003759</c:v>
                </c:pt>
                <c:pt idx="16">
                  <c:v>44.599658334760257</c:v>
                </c:pt>
                <c:pt idx="17">
                  <c:v>38.932695787591989</c:v>
                </c:pt>
                <c:pt idx="18">
                  <c:v>61.884810624116675</c:v>
                </c:pt>
                <c:pt idx="19">
                  <c:v>20.395329469551474</c:v>
                </c:pt>
                <c:pt idx="20">
                  <c:v>20.016871363005961</c:v>
                </c:pt>
                <c:pt idx="21">
                  <c:v>0</c:v>
                </c:pt>
                <c:pt idx="22">
                  <c:v>30.092979027190079</c:v>
                </c:pt>
              </c:numCache>
            </c:numRef>
          </c:val>
          <c:extLst>
            <c:ext xmlns:c16="http://schemas.microsoft.com/office/drawing/2014/chart" uri="{C3380CC4-5D6E-409C-BE32-E72D297353CC}">
              <c16:uniqueId val="{00000004-2CC4-48C9-9AAB-74FF2AF43E7B}"/>
            </c:ext>
          </c:extLst>
        </c:ser>
        <c:dLbls>
          <c:showLegendKey val="0"/>
          <c:showVal val="0"/>
          <c:showCatName val="0"/>
          <c:showSerName val="0"/>
          <c:showPercent val="0"/>
          <c:showBubbleSize val="0"/>
        </c:dLbls>
        <c:gapWidth val="80"/>
        <c:overlap val="25"/>
        <c:axId val="1364350544"/>
        <c:axId val="1241623456"/>
      </c:barChart>
      <c:catAx>
        <c:axId val="136435054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0" spcFirstLastPara="1" vertOverflow="ellipsis" vert="eaVert" wrap="square" anchor="ctr" anchorCtr="1"/>
          <a:lstStyle/>
          <a:p>
            <a:pPr>
              <a:defRPr sz="1197" b="1" i="0" u="none" strike="noStrike" kern="1200" cap="none" spc="20" normalizeH="0" baseline="0">
                <a:solidFill>
                  <a:srgbClr val="0000FF"/>
                </a:solidFill>
                <a:latin typeface="+mn-lt"/>
                <a:ea typeface="+mn-ea"/>
                <a:cs typeface="+mn-cs"/>
              </a:defRPr>
            </a:pPr>
            <a:endParaRPr lang="zh-TW"/>
          </a:p>
        </c:txPr>
        <c:crossAx val="1241623456"/>
        <c:crosses val="autoZero"/>
        <c:auto val="1"/>
        <c:lblAlgn val="ctr"/>
        <c:lblOffset val="100"/>
        <c:noMultiLvlLbl val="0"/>
      </c:catAx>
      <c:valAx>
        <c:axId val="1241623456"/>
        <c:scaling>
          <c:orientation val="minMax"/>
        </c:scaling>
        <c:delete val="0"/>
        <c:axPos val="l"/>
        <c:majorGridlines>
          <c:spPr>
            <a:ln w="9525" cap="flat" cmpd="sng" algn="ctr">
              <a:solidFill>
                <a:schemeClr val="tx1">
                  <a:lumMod val="5000"/>
                  <a:lumOff val="95000"/>
                </a:schemeClr>
              </a:solidFill>
              <a:round/>
            </a:ln>
            <a:effectLst/>
          </c:spPr>
        </c:majorGridlines>
        <c:title>
          <c:tx>
            <c:rich>
              <a:bodyPr rot="0" spcFirstLastPara="1" vertOverflow="ellipsis" vert="wordArtVertRtl" wrap="square" anchor="ctr" anchorCtr="1"/>
              <a:lstStyle/>
              <a:p>
                <a:pPr>
                  <a:defRPr sz="1600" b="1" i="0" u="none" strike="noStrike" kern="1200" cap="all" baseline="0">
                    <a:solidFill>
                      <a:srgbClr val="C00000"/>
                    </a:solidFill>
                    <a:latin typeface="+mn-lt"/>
                    <a:ea typeface="+mn-ea"/>
                    <a:cs typeface="+mn-cs"/>
                  </a:defRPr>
                </a:pPr>
                <a:r>
                  <a:rPr lang="zh-TW" sz="1600" b="1" dirty="0">
                    <a:solidFill>
                      <a:srgbClr val="C00000"/>
                    </a:solidFill>
                  </a:rPr>
                  <a:t>死亡人數</a:t>
                </a:r>
                <a:r>
                  <a:rPr lang="en-US" sz="1600" b="1" dirty="0">
                    <a:solidFill>
                      <a:srgbClr val="C00000"/>
                    </a:solidFill>
                  </a:rPr>
                  <a:t>/</a:t>
                </a:r>
                <a:r>
                  <a:rPr lang="zh-TW" sz="1600" b="1" dirty="0">
                    <a:solidFill>
                      <a:srgbClr val="C00000"/>
                    </a:solidFill>
                  </a:rPr>
                  <a:t>每十萬人口</a:t>
                </a:r>
              </a:p>
            </c:rich>
          </c:tx>
          <c:layout>
            <c:manualLayout>
              <c:xMode val="edge"/>
              <c:yMode val="edge"/>
              <c:x val="4.0448587195539582E-3"/>
              <c:y val="0.17678267738369779"/>
            </c:manualLayout>
          </c:layout>
          <c:overlay val="0"/>
          <c:spPr>
            <a:noFill/>
            <a:ln>
              <a:noFill/>
            </a:ln>
            <a:effectLst/>
          </c:spPr>
          <c:txPr>
            <a:bodyPr rot="0" spcFirstLastPara="1" vertOverflow="ellipsis" vert="wordArtVertRtl" wrap="square" anchor="ctr" anchorCtr="1"/>
            <a:lstStyle/>
            <a:p>
              <a:pPr>
                <a:defRPr sz="1600" b="1" i="0" u="none" strike="noStrike" kern="1200" cap="all" baseline="0">
                  <a:solidFill>
                    <a:srgbClr val="C00000"/>
                  </a:solidFill>
                  <a:latin typeface="+mn-lt"/>
                  <a:ea typeface="+mn-ea"/>
                  <a:cs typeface="+mn-cs"/>
                </a:defRPr>
              </a:pPr>
              <a:endParaRPr lang="zh-TW"/>
            </a:p>
          </c:txPr>
        </c:title>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spc="20" baseline="0">
                <a:solidFill>
                  <a:srgbClr val="C00000"/>
                </a:solidFill>
                <a:latin typeface="+mn-lt"/>
                <a:ea typeface="+mn-ea"/>
                <a:cs typeface="+mn-cs"/>
              </a:defRPr>
            </a:pPr>
            <a:endParaRPr lang="zh-TW"/>
          </a:p>
        </c:txPr>
        <c:crossAx val="1364350544"/>
        <c:crosses val="autoZero"/>
        <c:crossBetween val="between"/>
      </c:valAx>
      <c:spPr>
        <a:noFill/>
        <a:ln>
          <a:noFill/>
        </a:ln>
        <a:effectLst/>
      </c:spPr>
    </c:plotArea>
    <c:legend>
      <c:legendPos val="b"/>
      <c:layout>
        <c:manualLayout>
          <c:xMode val="edge"/>
          <c:yMode val="edge"/>
          <c:x val="6.869585200850746E-2"/>
          <c:y val="0.91933597825841984"/>
          <c:w val="0.89999998122469094"/>
          <c:h val="5.535349594100168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'縣市年齡十萬死傷(圖2)'!$B$1</c:f>
              <c:strCache>
                <c:ptCount val="1"/>
                <c:pt idx="0">
                  <c:v>未滿12歲(國小以下)</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cat>
            <c:strRef>
              <c:f>'縣市年齡十萬死傷(圖2)'!$A$2:$A$24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'縣市年齡十萬死傷(圖2)'!$B$2:$B$24</c:f>
              <c:numCache>
                <c:formatCode>0.000</c:formatCode>
                <c:ptCount val="23"/>
                <c:pt idx="0">
                  <c:v>344.54899724360803</c:v>
                </c:pt>
                <c:pt idx="1">
                  <c:v>160.21822327600847</c:v>
                </c:pt>
                <c:pt idx="2">
                  <c:v>262.89215571567689</c:v>
                </c:pt>
                <c:pt idx="3">
                  <c:v>421.69448010269576</c:v>
                </c:pt>
                <c:pt idx="4">
                  <c:v>370.20684033556364</c:v>
                </c:pt>
                <c:pt idx="5">
                  <c:v>349.84549624971072</c:v>
                </c:pt>
                <c:pt idx="6">
                  <c:v>381.72855912724515</c:v>
                </c:pt>
                <c:pt idx="7">
                  <c:v>384.44066552136974</c:v>
                </c:pt>
                <c:pt idx="8">
                  <c:v>485.77319587628864</c:v>
                </c:pt>
                <c:pt idx="9">
                  <c:v>593.48699189071658</c:v>
                </c:pt>
                <c:pt idx="10">
                  <c:v>515.99712794051436</c:v>
                </c:pt>
                <c:pt idx="11">
                  <c:v>275.18591048138336</c:v>
                </c:pt>
                <c:pt idx="12">
                  <c:v>635.93648736228124</c:v>
                </c:pt>
                <c:pt idx="13">
                  <c:v>535.16087088290783</c:v>
                </c:pt>
                <c:pt idx="14">
                  <c:v>399.8334586870098</c:v>
                </c:pt>
                <c:pt idx="15">
                  <c:v>727.16847372810673</c:v>
                </c:pt>
                <c:pt idx="16">
                  <c:v>570.61223819571592</c:v>
                </c:pt>
                <c:pt idx="17">
                  <c:v>577.55394353832651</c:v>
                </c:pt>
                <c:pt idx="18">
                  <c:v>552.85192871967365</c:v>
                </c:pt>
                <c:pt idx="19">
                  <c:v>425.04743833017079</c:v>
                </c:pt>
                <c:pt idx="20">
                  <c:v>273.38277005091754</c:v>
                </c:pt>
                <c:pt idx="21">
                  <c:v>142.28799089356858</c:v>
                </c:pt>
                <c:pt idx="22">
                  <c:v>385.78370691984981</c:v>
                </c:pt>
              </c:numCache>
            </c:numRef>
          </c:val>
          <c:extLst>
            <c:ext xmlns:c16="http://schemas.microsoft.com/office/drawing/2014/chart" uri="{C3380CC4-5D6E-409C-BE32-E72D297353CC}">
              <c16:uniqueId val="{00000000-C087-48A8-AE8C-15D75DBC5717}"/>
            </c:ext>
          </c:extLst>
        </c:ser>
        <c:ser>
          <c:idx val="1"/>
          <c:order val="1"/>
          <c:tx>
            <c:strRef>
              <c:f>'縣市年齡十萬死傷(圖2)'!$C$1</c:f>
              <c:strCache>
                <c:ptCount val="1"/>
                <c:pt idx="0">
                  <c:v>12-17歲(國高中)</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cat>
            <c:strRef>
              <c:f>'縣市年齡十萬死傷(圖2)'!$A$2:$A$24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'縣市年齡十萬死傷(圖2)'!$C$2:$C$24</c:f>
              <c:numCache>
                <c:formatCode>0.000</c:formatCode>
                <c:ptCount val="23"/>
                <c:pt idx="0">
                  <c:v>1223.0097922727086</c:v>
                </c:pt>
                <c:pt idx="1">
                  <c:v>427.51630815677396</c:v>
                </c:pt>
                <c:pt idx="2">
                  <c:v>787.28844723046541</c:v>
                </c:pt>
                <c:pt idx="3">
                  <c:v>1854.5857408613392</c:v>
                </c:pt>
                <c:pt idx="4">
                  <c:v>1387.876855815648</c:v>
                </c:pt>
                <c:pt idx="5">
                  <c:v>1602.8323141293852</c:v>
                </c:pt>
                <c:pt idx="6">
                  <c:v>2240.4294057837365</c:v>
                </c:pt>
                <c:pt idx="7">
                  <c:v>1373.6680505195325</c:v>
                </c:pt>
                <c:pt idx="8">
                  <c:v>2365.0750397178363</c:v>
                </c:pt>
                <c:pt idx="9">
                  <c:v>2095.8473852566976</c:v>
                </c:pt>
                <c:pt idx="10">
                  <c:v>1978.6202118182716</c:v>
                </c:pt>
                <c:pt idx="11">
                  <c:v>1774.4981771862786</c:v>
                </c:pt>
                <c:pt idx="12">
                  <c:v>2206.9074778200252</c:v>
                </c:pt>
                <c:pt idx="13">
                  <c:v>2269.021788910994</c:v>
                </c:pt>
                <c:pt idx="14">
                  <c:v>1425.3724916027904</c:v>
                </c:pt>
                <c:pt idx="15">
                  <c:v>2850.3215301726109</c:v>
                </c:pt>
                <c:pt idx="16">
                  <c:v>2337.0471877979026</c:v>
                </c:pt>
                <c:pt idx="17">
                  <c:v>3456.6905742053218</c:v>
                </c:pt>
                <c:pt idx="18">
                  <c:v>2301.2289942312514</c:v>
                </c:pt>
                <c:pt idx="19">
                  <c:v>1545.7312189652412</c:v>
                </c:pt>
                <c:pt idx="20">
                  <c:v>1015.298072305687</c:v>
                </c:pt>
                <c:pt idx="21">
                  <c:v>298.68578255675033</c:v>
                </c:pt>
                <c:pt idx="22">
                  <c:v>1534.1775490249715</c:v>
                </c:pt>
              </c:numCache>
            </c:numRef>
          </c:val>
          <c:extLst>
            <c:ext xmlns:c16="http://schemas.microsoft.com/office/drawing/2014/chart" uri="{C3380CC4-5D6E-409C-BE32-E72D297353CC}">
              <c16:uniqueId val="{00000001-C087-48A8-AE8C-15D75DBC5717}"/>
            </c:ext>
          </c:extLst>
        </c:ser>
        <c:ser>
          <c:idx val="2"/>
          <c:order val="2"/>
          <c:tx>
            <c:strRef>
              <c:f>'縣市年齡十萬死傷(圖2)'!$D$1</c:f>
              <c:strCache>
                <c:ptCount val="1"/>
                <c:pt idx="0">
                  <c:v>18-24歲(大專院校)</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cat>
            <c:strRef>
              <c:f>'縣市年齡十萬死傷(圖2)'!$A$2:$A$24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'縣市年齡十萬死傷(圖2)'!$D$2:$D$24</c:f>
              <c:numCache>
                <c:formatCode>0.000</c:formatCode>
                <c:ptCount val="23"/>
                <c:pt idx="0">
                  <c:v>4346.7690961248609</c:v>
                </c:pt>
                <c:pt idx="1">
                  <c:v>4785.3716551866346</c:v>
                </c:pt>
                <c:pt idx="2">
                  <c:v>4961.7389425042529</c:v>
                </c:pt>
                <c:pt idx="3">
                  <c:v>8219.1202395572</c:v>
                </c:pt>
                <c:pt idx="4">
                  <c:v>8389.487870619947</c:v>
                </c:pt>
                <c:pt idx="5">
                  <c:v>7080.0030607205217</c:v>
                </c:pt>
                <c:pt idx="6">
                  <c:v>5483.5904243145515</c:v>
                </c:pt>
                <c:pt idx="7">
                  <c:v>8745.2455060854645</c:v>
                </c:pt>
                <c:pt idx="8">
                  <c:v>5909.3947717760821</c:v>
                </c:pt>
                <c:pt idx="9">
                  <c:v>5907.0646919411001</c:v>
                </c:pt>
                <c:pt idx="10">
                  <c:v>6323.1878086502684</c:v>
                </c:pt>
                <c:pt idx="11">
                  <c:v>4648.5028008329173</c:v>
                </c:pt>
                <c:pt idx="12">
                  <c:v>6626.4861294583879</c:v>
                </c:pt>
                <c:pt idx="13">
                  <c:v>10793.914787457808</c:v>
                </c:pt>
                <c:pt idx="14">
                  <c:v>6257.1649254034719</c:v>
                </c:pt>
                <c:pt idx="15">
                  <c:v>8435.8927499151505</c:v>
                </c:pt>
                <c:pt idx="16">
                  <c:v>6912.3954386712494</c:v>
                </c:pt>
                <c:pt idx="17">
                  <c:v>8462.5568561653708</c:v>
                </c:pt>
                <c:pt idx="18">
                  <c:v>6912.2659211886803</c:v>
                </c:pt>
                <c:pt idx="19">
                  <c:v>4333.6006415396951</c:v>
                </c:pt>
                <c:pt idx="20">
                  <c:v>3566.2226690123143</c:v>
                </c:pt>
                <c:pt idx="21">
                  <c:v>647.5984889368591</c:v>
                </c:pt>
                <c:pt idx="22">
                  <c:v>6850.1745695718555</c:v>
                </c:pt>
              </c:numCache>
            </c:numRef>
          </c:val>
          <c:extLst>
            <c:ext xmlns:c16="http://schemas.microsoft.com/office/drawing/2014/chart" uri="{C3380CC4-5D6E-409C-BE32-E72D297353CC}">
              <c16:uniqueId val="{00000002-C087-48A8-AE8C-15D75DBC5717}"/>
            </c:ext>
          </c:extLst>
        </c:ser>
        <c:ser>
          <c:idx val="3"/>
          <c:order val="3"/>
          <c:tx>
            <c:strRef>
              <c:f>'縣市年齡十萬死傷(圖2)'!$E$1</c:f>
              <c:strCache>
                <c:ptCount val="1"/>
                <c:pt idx="0">
                  <c:v>25-64歲(成年人)</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cat>
            <c:strRef>
              <c:f>'縣市年齡十萬死傷(圖2)'!$A$2:$A$24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'縣市年齡十萬死傷(圖2)'!$E$2:$E$24</c:f>
              <c:numCache>
                <c:formatCode>0.000</c:formatCode>
                <c:ptCount val="23"/>
                <c:pt idx="0">
                  <c:v>1344.7266598403364</c:v>
                </c:pt>
                <c:pt idx="1">
                  <c:v>1457.2696872617873</c:v>
                </c:pt>
                <c:pt idx="2">
                  <c:v>1553.5398036741062</c:v>
                </c:pt>
                <c:pt idx="3">
                  <c:v>2744.363046723875</c:v>
                </c:pt>
                <c:pt idx="4">
                  <c:v>3108.2506619771134</c:v>
                </c:pt>
                <c:pt idx="5">
                  <c:v>2618.7453038102358</c:v>
                </c:pt>
                <c:pt idx="6">
                  <c:v>1698.3103164224704</c:v>
                </c:pt>
                <c:pt idx="7">
                  <c:v>2396.7210050641888</c:v>
                </c:pt>
                <c:pt idx="8">
                  <c:v>2349.8950589435281</c:v>
                </c:pt>
                <c:pt idx="9">
                  <c:v>1873.0190921782439</c:v>
                </c:pt>
                <c:pt idx="10">
                  <c:v>1818.7731411988393</c:v>
                </c:pt>
                <c:pt idx="11">
                  <c:v>1573.4166800886285</c:v>
                </c:pt>
                <c:pt idx="12">
                  <c:v>1814.9351362791576</c:v>
                </c:pt>
                <c:pt idx="13">
                  <c:v>2980.0524234750542</c:v>
                </c:pt>
                <c:pt idx="14">
                  <c:v>1848.7681744749598</c:v>
                </c:pt>
                <c:pt idx="15">
                  <c:v>2338.0077268600839</c:v>
                </c:pt>
                <c:pt idx="16">
                  <c:v>2215.2226387320911</c:v>
                </c:pt>
                <c:pt idx="17">
                  <c:v>2172.851821587376</c:v>
                </c:pt>
                <c:pt idx="18">
                  <c:v>1955.8601709492179</c:v>
                </c:pt>
                <c:pt idx="19">
                  <c:v>1022.0624149147329</c:v>
                </c:pt>
                <c:pt idx="20">
                  <c:v>653.59238072944868</c:v>
                </c:pt>
                <c:pt idx="21">
                  <c:v>579.86098204661198</c:v>
                </c:pt>
                <c:pt idx="22">
                  <c:v>2073.2226925720211</c:v>
                </c:pt>
              </c:numCache>
            </c:numRef>
          </c:val>
          <c:extLst>
            <c:ext xmlns:c16="http://schemas.microsoft.com/office/drawing/2014/chart" uri="{C3380CC4-5D6E-409C-BE32-E72D297353CC}">
              <c16:uniqueId val="{00000003-C087-48A8-AE8C-15D75DBC5717}"/>
            </c:ext>
          </c:extLst>
        </c:ser>
        <c:ser>
          <c:idx val="4"/>
          <c:order val="4"/>
          <c:tx>
            <c:strRef>
              <c:f>'縣市年齡十萬死傷(圖2)'!$F$1</c:f>
              <c:strCache>
                <c:ptCount val="1"/>
                <c:pt idx="0">
                  <c:v>65歲以上(高齡者)</c:v>
                </c:pt>
              </c:strCache>
            </c:strRef>
          </c:tx>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invertIfNegative val="0"/>
          <c:cat>
            <c:strRef>
              <c:f>'縣市年齡十萬死傷(圖2)'!$A$2:$A$24</c:f>
              <c:strCache>
                <c:ptCount val="23"/>
                <c:pt idx="0">
                  <c:v>基隆市</c:v>
                </c:pt>
                <c:pt idx="1">
                  <c:v>臺北市</c:v>
                </c:pt>
                <c:pt idx="2">
                  <c:v>新北市</c:v>
                </c:pt>
                <c:pt idx="3">
                  <c:v>桃園市</c:v>
                </c:pt>
                <c:pt idx="4">
                  <c:v>新竹市</c:v>
                </c:pt>
                <c:pt idx="5">
                  <c:v>新竹縣</c:v>
                </c:pt>
                <c:pt idx="6">
                  <c:v>苗栗縣</c:v>
                </c:pt>
                <c:pt idx="7">
                  <c:v>臺中市</c:v>
                </c:pt>
                <c:pt idx="8">
                  <c:v>彰化縣</c:v>
                </c:pt>
                <c:pt idx="9">
                  <c:v>南投縣</c:v>
                </c:pt>
                <c:pt idx="10">
                  <c:v>雲林縣</c:v>
                </c:pt>
                <c:pt idx="11">
                  <c:v>嘉義市</c:v>
                </c:pt>
                <c:pt idx="12">
                  <c:v>嘉義縣</c:v>
                </c:pt>
                <c:pt idx="13">
                  <c:v>臺南市</c:v>
                </c:pt>
                <c:pt idx="14">
                  <c:v>高雄市</c:v>
                </c:pt>
                <c:pt idx="15">
                  <c:v>屏東縣</c:v>
                </c:pt>
                <c:pt idx="16">
                  <c:v>宜蘭縣</c:v>
                </c:pt>
                <c:pt idx="17">
                  <c:v>花蓮縣</c:v>
                </c:pt>
                <c:pt idx="18">
                  <c:v>臺東縣</c:v>
                </c:pt>
                <c:pt idx="19">
                  <c:v>澎湖縣</c:v>
                </c:pt>
                <c:pt idx="20">
                  <c:v>金門縣</c:v>
                </c:pt>
                <c:pt idx="21">
                  <c:v>連江縣</c:v>
                </c:pt>
                <c:pt idx="22">
                  <c:v>全國</c:v>
                </c:pt>
              </c:strCache>
            </c:strRef>
          </c:cat>
          <c:val>
            <c:numRef>
              <c:f>'縣市年齡十萬死傷(圖2)'!$F$2:$F$24</c:f>
              <c:numCache>
                <c:formatCode>0.000</c:formatCode>
                <c:ptCount val="23"/>
                <c:pt idx="0">
                  <c:v>1181.2745405626385</c:v>
                </c:pt>
                <c:pt idx="1">
                  <c:v>627.34198260626772</c:v>
                </c:pt>
                <c:pt idx="2">
                  <c:v>948.88260357615422</c:v>
                </c:pt>
                <c:pt idx="3">
                  <c:v>1919.6441278244711</c:v>
                </c:pt>
                <c:pt idx="4">
                  <c:v>2244.8799846645629</c:v>
                </c:pt>
                <c:pt idx="5">
                  <c:v>1924.8838106743174</c:v>
                </c:pt>
                <c:pt idx="6">
                  <c:v>1551.6602594824626</c:v>
                </c:pt>
                <c:pt idx="7">
                  <c:v>1789.7758380652933</c:v>
                </c:pt>
                <c:pt idx="8">
                  <c:v>2552.4308370227182</c:v>
                </c:pt>
                <c:pt idx="9">
                  <c:v>1930.3981726161151</c:v>
                </c:pt>
                <c:pt idx="10">
                  <c:v>2030.7765847003379</c:v>
                </c:pt>
                <c:pt idx="11">
                  <c:v>586.71354657976724</c:v>
                </c:pt>
                <c:pt idx="12">
                  <c:v>1884.5227289145464</c:v>
                </c:pt>
                <c:pt idx="13">
                  <c:v>2524.4176563028386</c:v>
                </c:pt>
                <c:pt idx="14">
                  <c:v>1592.8638847161108</c:v>
                </c:pt>
                <c:pt idx="15">
                  <c:v>2556.7317702197302</c:v>
                </c:pt>
                <c:pt idx="16">
                  <c:v>2306.837685118448</c:v>
                </c:pt>
                <c:pt idx="17">
                  <c:v>2076.5932246142374</c:v>
                </c:pt>
                <c:pt idx="18">
                  <c:v>2145.0613412278281</c:v>
                </c:pt>
                <c:pt idx="19">
                  <c:v>989.17347927324636</c:v>
                </c:pt>
                <c:pt idx="20">
                  <c:v>712.02870991264058</c:v>
                </c:pt>
                <c:pt idx="21">
                  <c:v>306.64395229982966</c:v>
                </c:pt>
                <c:pt idx="22">
                  <c:v>1618.788017443215</c:v>
                </c:pt>
              </c:numCache>
            </c:numRef>
          </c:val>
          <c:extLst>
            <c:ext xmlns:c16="http://schemas.microsoft.com/office/drawing/2014/chart" uri="{C3380CC4-5D6E-409C-BE32-E72D297353CC}">
              <c16:uniqueId val="{00000004-C087-48A8-AE8C-15D75DBC5717}"/>
            </c:ext>
          </c:extLst>
        </c:ser>
        <c:dLbls>
          <c:showLegendKey val="0"/>
          <c:showVal val="0"/>
          <c:showCatName val="0"/>
          <c:showSerName val="0"/>
          <c:showPercent val="0"/>
          <c:showBubbleSize val="0"/>
        </c:dLbls>
        <c:gapWidth val="100"/>
        <c:overlap val="-24"/>
        <c:axId val="1364350544"/>
        <c:axId val="1241623456"/>
      </c:barChart>
      <c:catAx>
        <c:axId val="1364350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1400" b="1" i="0" u="none" strike="noStrike" kern="1200" baseline="0">
                <a:solidFill>
                  <a:srgbClr val="0000FF"/>
                </a:solidFill>
                <a:latin typeface="+mn-lt"/>
                <a:ea typeface="+mn-ea"/>
                <a:cs typeface="+mn-cs"/>
              </a:defRPr>
            </a:pPr>
            <a:endParaRPr lang="zh-TW"/>
          </a:p>
        </c:txPr>
        <c:crossAx val="1241623456"/>
        <c:crosses val="autoZero"/>
        <c:auto val="1"/>
        <c:lblAlgn val="ctr"/>
        <c:lblOffset val="100"/>
        <c:noMultiLvlLbl val="0"/>
      </c:catAx>
      <c:valAx>
        <c:axId val="1241623456"/>
        <c:scaling>
          <c:orientation val="minMax"/>
          <c:max val="1200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vert="wordArtVertRtl" wrap="square" anchor="ctr" anchorCtr="1"/>
              <a:lstStyle/>
              <a:p>
                <a:pPr>
                  <a:defRPr sz="1600" b="1" i="0" u="none" strike="noStrike" kern="1200" cap="all" baseline="0">
                    <a:solidFill>
                      <a:srgbClr val="0000FF"/>
                    </a:solidFill>
                    <a:latin typeface="+mn-lt"/>
                    <a:ea typeface="+mn-ea"/>
                    <a:cs typeface="+mn-cs"/>
                  </a:defRPr>
                </a:pPr>
                <a:r>
                  <a:rPr lang="zh-TW" sz="1600" b="1">
                    <a:solidFill>
                      <a:srgbClr val="0000FF"/>
                    </a:solidFill>
                  </a:rPr>
                  <a:t>死傷人數</a:t>
                </a:r>
                <a:r>
                  <a:rPr lang="en-US" sz="1600" b="1">
                    <a:solidFill>
                      <a:srgbClr val="0000FF"/>
                    </a:solidFill>
                  </a:rPr>
                  <a:t>/</a:t>
                </a:r>
                <a:r>
                  <a:rPr lang="zh-TW" sz="1600" b="1">
                    <a:solidFill>
                      <a:srgbClr val="0000FF"/>
                    </a:solidFill>
                  </a:rPr>
                  <a:t>每十萬人口</a:t>
                </a:r>
              </a:p>
            </c:rich>
          </c:tx>
          <c:layout>
            <c:manualLayout>
              <c:xMode val="edge"/>
              <c:yMode val="edge"/>
              <c:x val="0"/>
              <c:y val="0.20849186928201105"/>
            </c:manualLayout>
          </c:layout>
          <c:overlay val="0"/>
          <c:spPr>
            <a:noFill/>
            <a:ln>
              <a:noFill/>
            </a:ln>
            <a:effectLst/>
          </c:spPr>
          <c:txPr>
            <a:bodyPr rot="0" spcFirstLastPara="1" vertOverflow="ellipsis" vert="wordArtVertRtl" wrap="square" anchor="ctr" anchorCtr="1"/>
            <a:lstStyle/>
            <a:p>
              <a:pPr>
                <a:defRPr sz="1600" b="1" i="0" u="none" strike="noStrike" kern="1200" cap="all" baseline="0">
                  <a:solidFill>
                    <a:srgbClr val="0000FF"/>
                  </a:solidFill>
                  <a:latin typeface="+mn-lt"/>
                  <a:ea typeface="+mn-ea"/>
                  <a:cs typeface="+mn-cs"/>
                </a:defRPr>
              </a:pPr>
              <a:endParaRPr lang="zh-TW"/>
            </a:p>
          </c:txPr>
        </c:title>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rgbClr val="0000FF"/>
                </a:solidFill>
                <a:latin typeface="+mn-lt"/>
                <a:ea typeface="+mn-ea"/>
                <a:cs typeface="+mn-cs"/>
              </a:defRPr>
            </a:pPr>
            <a:endParaRPr lang="zh-TW"/>
          </a:p>
        </c:txPr>
        <c:crossAx val="1364350544"/>
        <c:crosses val="autoZero"/>
        <c:crossBetween val="between"/>
        <c:majorUnit val="2000"/>
        <c:minorUnit val="400"/>
      </c:valAx>
      <c:spPr>
        <a:noFill/>
        <a:ln>
          <a:noFill/>
        </a:ln>
        <a:effectLst/>
      </c:spPr>
    </c:plotArea>
    <c:legend>
      <c:legendPos val="b"/>
      <c:layout>
        <c:manualLayout>
          <c:xMode val="edge"/>
          <c:yMode val="edge"/>
          <c:x val="0.11283513733353248"/>
          <c:y val="0.9353297874510248"/>
          <c:w val="0.84970337695704401"/>
          <c:h val="5.000794687103016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50000"/>
                  <a:lumOff val="50000"/>
                </a:schemeClr>
              </a:solidFill>
              <a:latin typeface="+mn-lt"/>
              <a:ea typeface="+mn-ea"/>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76239630622613"/>
          <c:y val="5.0740740740740739E-2"/>
          <c:w val="0.59969425352349603"/>
          <c:h val="0.6673930188633781"/>
        </c:manualLayout>
      </c:layout>
      <c:pieChart>
        <c:varyColors val="1"/>
        <c:ser>
          <c:idx val="0"/>
          <c:order val="0"/>
          <c:tx>
            <c:strRef>
              <c:f>'歷年死亡人數(以車種分)'!$A$25</c:f>
              <c:strCache>
                <c:ptCount val="1"/>
                <c:pt idx="0">
                  <c:v>110-112年</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022-4151-B863-3E7FE86AF10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022-4151-B863-3E7FE86AF10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022-4151-B863-3E7FE86AF10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022-4151-B863-3E7FE86AF10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022-4151-B863-3E7FE86AF10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022-4151-B863-3E7FE86AF10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022-4151-B863-3E7FE86AF105}"/>
              </c:ext>
            </c:extLst>
          </c:dPt>
          <c:dLbls>
            <c:dLbl>
              <c:idx val="2"/>
              <c:layout>
                <c:manualLayout>
                  <c:x val="-3.529429399545135E-3"/>
                  <c:y val="-1.0368880337935702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2022-4151-B863-3E7FE86AF105}"/>
                </c:ext>
              </c:extLst>
            </c:dLbl>
            <c:dLbl>
              <c:idx val="3"/>
              <c:layout>
                <c:manualLayout>
                  <c:x val="-1.9574597310969194E-2"/>
                  <c:y val="-4.1913703703703703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2022-4151-B863-3E7FE86AF105}"/>
                </c:ext>
              </c:extLst>
            </c:dLbl>
            <c:dLbl>
              <c:idx val="4"/>
              <c:layout>
                <c:manualLayout>
                  <c:x val="-3.7083887289765562E-2"/>
                  <c:y val="-3.7478383202566766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2022-4151-B863-3E7FE86AF105}"/>
                </c:ext>
              </c:extLst>
            </c:dLbl>
            <c:dLbl>
              <c:idx val="5"/>
              <c:layout>
                <c:manualLayout>
                  <c:x val="-4.6484248622725266E-2"/>
                  <c:y val="1.8625894560073845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2022-4151-B863-3E7FE86AF105}"/>
                </c:ext>
              </c:extLst>
            </c:dLbl>
            <c:dLbl>
              <c:idx val="6"/>
              <c:layout>
                <c:manualLayout>
                  <c:x val="-0.18705913360867032"/>
                  <c:y val="-1.7610855015004329E-3"/>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7548028178807767"/>
                      <c:h val="0.30098274177912959"/>
                    </c:manualLayout>
                  </c15:layout>
                </c:ext>
                <c:ext xmlns:c16="http://schemas.microsoft.com/office/drawing/2014/chart" uri="{C3380CC4-5D6E-409C-BE32-E72D297353CC}">
                  <c16:uniqueId val="{0000000D-2022-4151-B863-3E7FE86AF105}"/>
                </c:ext>
              </c:extLst>
            </c:dLbl>
            <c:spPr>
              <a:noFill/>
              <a:ln>
                <a:noFill/>
              </a:ln>
              <a:effectLst/>
            </c:spPr>
            <c:txPr>
              <a:bodyPr rot="0" spcFirstLastPara="1" vertOverflow="clip" horzOverflow="clip" vert="horz" wrap="none" lIns="36576" tIns="18288" rIns="36576" bIns="18288" anchor="ctr" anchorCtr="1">
                <a:spAutoFit/>
              </a:bodyPr>
              <a:lstStyle/>
              <a:p>
                <a:pPr>
                  <a:defRPr sz="1600" b="1" i="0" u="none" strike="noStrike" kern="1200" baseline="0">
                    <a:solidFill>
                      <a:srgbClr val="C00000"/>
                    </a:solidFill>
                    <a:latin typeface="微軟正黑體" panose="020B0604030504040204" pitchFamily="34" charset="-120"/>
                    <a:ea typeface="微軟正黑體" panose="020B0604030504040204" pitchFamily="34" charset="-120"/>
                    <a:cs typeface="+mn-cs"/>
                  </a:defRPr>
                </a:pPr>
                <a:endParaRPr lang="zh-TW"/>
              </a:p>
            </c:txPr>
            <c:dLblPos val="bestFit"/>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'歷年死亡人數(以車種分)'!$B$24:$H$24</c:f>
              <c:strCache>
                <c:ptCount val="7"/>
                <c:pt idx="0">
                  <c:v>機車</c:v>
                </c:pt>
                <c:pt idx="1">
                  <c:v>行人</c:v>
                </c:pt>
                <c:pt idx="2">
                  <c:v>慢車</c:v>
                </c:pt>
                <c:pt idx="3">
                  <c:v>乘客</c:v>
                </c:pt>
                <c:pt idx="4">
                  <c:v>小客車</c:v>
                </c:pt>
                <c:pt idx="5">
                  <c:v>小貨車</c:v>
                </c:pt>
                <c:pt idx="6">
                  <c:v>其他運具</c:v>
                </c:pt>
              </c:strCache>
            </c:strRef>
          </c:cat>
          <c:val>
            <c:numRef>
              <c:f>'歷年死亡人數(以車種分)'!$B$25:$H$25</c:f>
              <c:numCache>
                <c:formatCode>_-* #,##0_-;\-* #,##0_-;_-* "-"??_-;_-@_-</c:formatCode>
                <c:ptCount val="7"/>
                <c:pt idx="0">
                  <c:v>5638</c:v>
                </c:pt>
                <c:pt idx="1">
                  <c:v>1173</c:v>
                </c:pt>
                <c:pt idx="2">
                  <c:v>735</c:v>
                </c:pt>
                <c:pt idx="3">
                  <c:v>588</c:v>
                </c:pt>
                <c:pt idx="4">
                  <c:v>572</c:v>
                </c:pt>
                <c:pt idx="5">
                  <c:v>186</c:v>
                </c:pt>
                <c:pt idx="6">
                  <c:v>157</c:v>
                </c:pt>
              </c:numCache>
            </c:numRef>
          </c:val>
          <c:extLst>
            <c:ext xmlns:c16="http://schemas.microsoft.com/office/drawing/2014/chart" uri="{C3380CC4-5D6E-409C-BE32-E72D297353CC}">
              <c16:uniqueId val="{0000000E-2022-4151-B863-3E7FE86AF105}"/>
            </c:ext>
          </c:extLst>
        </c:ser>
        <c:dLbls>
          <c:showLegendKey val="0"/>
          <c:showVal val="0"/>
          <c:showCatName val="0"/>
          <c:showSerName val="0"/>
          <c:showPercent val="0"/>
          <c:showBubbleSize val="0"/>
          <c:showLeaderLines val="1"/>
        </c:dLbls>
        <c:firstSliceAng val="18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600">
          <a:solidFill>
            <a:sysClr val="windowText" lastClr="000000"/>
          </a:solidFill>
          <a:latin typeface="微軟正黑體" panose="020B0604030504040204" pitchFamily="34" charset="-120"/>
          <a:ea typeface="微軟正黑體" panose="020B0604030504040204" pitchFamily="34" charset="-120"/>
        </a:defRPr>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64181503697197"/>
          <c:y val="7.4602164169009139E-2"/>
          <c:w val="0.57678586899614903"/>
          <c:h val="0.65003774491490585"/>
        </c:manualLayout>
      </c:layout>
      <c:pieChart>
        <c:varyColors val="1"/>
        <c:ser>
          <c:idx val="0"/>
          <c:order val="0"/>
          <c:tx>
            <c:strRef>
              <c:f>'歷年受傷人數(以車種分)'!$A$25</c:f>
              <c:strCache>
                <c:ptCount val="1"/>
                <c:pt idx="0">
                  <c:v>109-111年</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916-4555-9848-FB1633F041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916-4555-9848-FB1633F041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916-4555-9848-FB1633F041C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916-4555-9848-FB1633F041C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916-4555-9848-FB1633F041C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916-4555-9848-FB1633F041C8}"/>
              </c:ext>
            </c:extLst>
          </c:dPt>
          <c:dLbls>
            <c:dLbl>
              <c:idx val="1"/>
              <c:layout>
                <c:manualLayout>
                  <c:x val="1.1664817545199732E-2"/>
                  <c:y val="-0.13192602657903235"/>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D916-4555-9848-FB1633F041C8}"/>
                </c:ext>
              </c:extLst>
            </c:dLbl>
            <c:spPr>
              <a:noFill/>
              <a:ln>
                <a:noFill/>
              </a:ln>
              <a:effectLst/>
            </c:spPr>
            <c:txPr>
              <a:bodyPr rot="0" spcFirstLastPara="1" vertOverflow="clip" horzOverflow="clip" vert="horz" wrap="none" lIns="36576" tIns="18288" rIns="36576" bIns="18288" anchor="ctr" anchorCtr="1">
                <a:spAutoFit/>
              </a:bodyPr>
              <a:lstStyle/>
              <a:p>
                <a:pPr>
                  <a:defRPr sz="1600" b="1" i="0" u="none" strike="noStrike" kern="1200" baseline="0">
                    <a:solidFill>
                      <a:srgbClr val="0000FF"/>
                    </a:solidFill>
                    <a:latin typeface="微軟正黑體" panose="020B0604030504040204" pitchFamily="34" charset="-120"/>
                    <a:ea typeface="微軟正黑體" panose="020B0604030504040204" pitchFamily="34" charset="-120"/>
                    <a:cs typeface="+mn-cs"/>
                  </a:defRPr>
                </a:pPr>
                <a:endParaRPr lang="zh-TW"/>
              </a:p>
            </c:txPr>
            <c:dLblPos val="bestFit"/>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'歷年受傷人數(以車種分)'!$B$24:$G$24</c:f>
              <c:strCache>
                <c:ptCount val="6"/>
                <c:pt idx="0">
                  <c:v>機車</c:v>
                </c:pt>
                <c:pt idx="1">
                  <c:v>乘客</c:v>
                </c:pt>
                <c:pt idx="2">
                  <c:v>慢車</c:v>
                </c:pt>
                <c:pt idx="3">
                  <c:v>小客車</c:v>
                </c:pt>
                <c:pt idx="4">
                  <c:v>行人</c:v>
                </c:pt>
                <c:pt idx="5">
                  <c:v>其他運具</c:v>
                </c:pt>
              </c:strCache>
            </c:strRef>
          </c:cat>
          <c:val>
            <c:numRef>
              <c:f>'歷年受傷人數(以車種分)'!$B$25:$G$25</c:f>
              <c:numCache>
                <c:formatCode>_-* #,##0_-;\-* #,##0_-;_-* "-"??_-;_-@_-</c:formatCode>
                <c:ptCount val="6"/>
                <c:pt idx="0">
                  <c:v>1181688</c:v>
                </c:pt>
                <c:pt idx="1">
                  <c:v>144521</c:v>
                </c:pt>
                <c:pt idx="2">
                  <c:v>66044</c:v>
                </c:pt>
                <c:pt idx="3">
                  <c:v>57790</c:v>
                </c:pt>
                <c:pt idx="4">
                  <c:v>49361</c:v>
                </c:pt>
                <c:pt idx="5">
                  <c:v>15614</c:v>
                </c:pt>
              </c:numCache>
            </c:numRef>
          </c:val>
          <c:extLst>
            <c:ext xmlns:c16="http://schemas.microsoft.com/office/drawing/2014/chart" uri="{C3380CC4-5D6E-409C-BE32-E72D297353CC}">
              <c16:uniqueId val="{0000000C-D916-4555-9848-FB1633F041C8}"/>
            </c:ext>
          </c:extLst>
        </c:ser>
        <c:dLbls>
          <c:dLblPos val="outEnd"/>
          <c:showLegendKey val="0"/>
          <c:showVal val="1"/>
          <c:showCatName val="0"/>
          <c:showSerName val="0"/>
          <c:showPercent val="0"/>
          <c:showBubbleSize val="0"/>
          <c:showLeaderLines val="1"/>
        </c:dLbls>
        <c:firstSliceAng val="18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600">
          <a:solidFill>
            <a:sysClr val="windowText" lastClr="000000"/>
          </a:solidFill>
          <a:latin typeface="微軟正黑體" panose="020B0604030504040204" pitchFamily="34" charset="-120"/>
          <a:ea typeface="微軟正黑體" panose="020B0604030504040204" pitchFamily="34" charset="-120"/>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2.png"/></Relationships>
</file>

<file path=ppt/drawings/_rels/drawing2.xml.rels><?xml version="1.0" encoding="UTF-8" standalone="yes"?>
<Relationships xmlns="http://schemas.openxmlformats.org/package/2006/relationships"><Relationship Id="rId1" Type="http://schemas.openxmlformats.org/officeDocument/2006/relationships/image" Target="../media/image3.png"/></Relationships>
</file>

<file path=ppt/drawings/drawing1.xml><?xml version="1.0" encoding="utf-8"?>
<c:userShapes xmlns:c="http://schemas.openxmlformats.org/drawingml/2006/chart">
  <cdr:relSizeAnchor xmlns:cdr="http://schemas.openxmlformats.org/drawingml/2006/chartDrawing">
    <cdr:from>
      <cdr:x>0.21069</cdr:x>
      <cdr:y>0</cdr:y>
    </cdr:from>
    <cdr:to>
      <cdr:x>0.651</cdr:x>
      <cdr:y>0.12695</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2235964" y="0"/>
          <a:ext cx="4672835" cy="656823"/>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0.20773</cdr:x>
      <cdr:y>0</cdr:y>
    </cdr:from>
    <cdr:to>
      <cdr:x>0.87478</cdr:x>
      <cdr:y>0.13735</cdr:y>
    </cdr:to>
    <cdr:pic>
      <cdr:nvPicPr>
        <cdr:cNvPr id="3"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2246130" y="0"/>
          <a:ext cx="7212426" cy="754145"/>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zh-TW" altLang="en-US"/>
          </a:p>
        </p:txBody>
      </p:sp>
      <p:sp>
        <p:nvSpPr>
          <p:cNvPr id="3" name="日期版面配置區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E75D19DC-FBF4-4F71-8C35-5E741901ECDB}" type="datetimeFigureOut">
              <a:rPr lang="zh-TW" altLang="en-US" smtClean="0"/>
              <a:t>2024/9/28</a:t>
            </a:fld>
            <a:endParaRPr lang="zh-TW" altLang="en-US"/>
          </a:p>
        </p:txBody>
      </p:sp>
      <p:sp>
        <p:nvSpPr>
          <p:cNvPr id="4" name="投影片圖像版面配置區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zh-TW" altLang="en-US"/>
          </a:p>
        </p:txBody>
      </p:sp>
      <p:sp>
        <p:nvSpPr>
          <p:cNvPr id="5" name="備忘稿版面配置區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A4C6FC6F-F97F-4C9E-AC7D-F0351E5231A3}" type="slidenum">
              <a:rPr lang="zh-TW" altLang="en-US" smtClean="0"/>
              <a:t>‹#›</a:t>
            </a:fld>
            <a:endParaRPr lang="zh-TW" altLang="en-US"/>
          </a:p>
        </p:txBody>
      </p:sp>
    </p:spTree>
    <p:extLst>
      <p:ext uri="{BB962C8B-B14F-4D97-AF65-F5344CB8AC3E}">
        <p14:creationId xmlns:p14="http://schemas.microsoft.com/office/powerpoint/2010/main" val="2065924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2908887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1859766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1669559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582355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1520728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2380336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2883936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3260002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343601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473905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BB254E4A-8ACA-481D-8479-C617B1C64D9C}" type="datetimeFigureOut">
              <a:rPr lang="zh-TW" altLang="en-US" smtClean="0"/>
              <a:t>2024/9/28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163287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254E4A-8ACA-481D-8479-C617B1C64D9C}" type="datetimeFigureOut">
              <a:rPr lang="zh-TW" altLang="en-US" smtClean="0"/>
              <a:t>2024/9/28</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0D8214-E244-4B22-9846-14CCB714B2BE}" type="slidenum">
              <a:rPr lang="zh-TW" altLang="en-US" smtClean="0"/>
              <a:t>‹#›</a:t>
            </a:fld>
            <a:endParaRPr lang="zh-TW" altLang="en-US"/>
          </a:p>
        </p:txBody>
      </p:sp>
    </p:spTree>
    <p:extLst>
      <p:ext uri="{BB962C8B-B14F-4D97-AF65-F5344CB8AC3E}">
        <p14:creationId xmlns:p14="http://schemas.microsoft.com/office/powerpoint/2010/main" val="3074219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942109" y="517236"/>
            <a:ext cx="10049163" cy="1727200"/>
          </a:xfrm>
        </p:spPr>
        <p:txBody>
          <a:bodyPr>
            <a:normAutofit/>
          </a:bodyPr>
          <a:lstStyle/>
          <a:p>
            <a:r>
              <a:rPr lang="zh-TW" altLang="en-US" sz="5400" b="1" dirty="0" smtClean="0">
                <a:solidFill>
                  <a:srgbClr val="0521AD"/>
                </a:solidFill>
                <a:latin typeface="標楷體" panose="03000509000000000000" pitchFamily="65" charset="-120"/>
                <a:ea typeface="標楷體" panose="03000509000000000000" pitchFamily="65" charset="-120"/>
              </a:rPr>
              <a:t>大專院校交通安全教育</a:t>
            </a:r>
            <a:r>
              <a:rPr lang="en-US" altLang="zh-TW" sz="5400" b="1" dirty="0" smtClean="0">
                <a:solidFill>
                  <a:srgbClr val="0521AD"/>
                </a:solidFill>
                <a:latin typeface="標楷體" panose="03000509000000000000" pitchFamily="65" charset="-120"/>
                <a:ea typeface="標楷體" panose="03000509000000000000" pitchFamily="65" charset="-120"/>
              </a:rPr>
              <a:t/>
            </a:r>
            <a:br>
              <a:rPr lang="en-US" altLang="zh-TW" sz="5400" b="1" dirty="0" smtClean="0">
                <a:solidFill>
                  <a:srgbClr val="0521AD"/>
                </a:solidFill>
                <a:latin typeface="標楷體" panose="03000509000000000000" pitchFamily="65" charset="-120"/>
                <a:ea typeface="標楷體" panose="03000509000000000000" pitchFamily="65" charset="-120"/>
              </a:rPr>
            </a:br>
            <a:r>
              <a:rPr lang="zh-TW" altLang="en-US" sz="5400" b="1" dirty="0" smtClean="0">
                <a:solidFill>
                  <a:srgbClr val="0521AD"/>
                </a:solidFill>
                <a:latin typeface="標楷體" panose="03000509000000000000" pitchFamily="65" charset="-120"/>
                <a:ea typeface="標楷體" panose="03000509000000000000" pitchFamily="65" charset="-120"/>
              </a:rPr>
              <a:t>之定位與推動作為</a:t>
            </a:r>
            <a:endParaRPr lang="zh-TW" altLang="en-US" sz="5400" b="1" dirty="0">
              <a:solidFill>
                <a:srgbClr val="0521AD"/>
              </a:solidFill>
              <a:latin typeface="標楷體" panose="03000509000000000000" pitchFamily="65" charset="-120"/>
              <a:ea typeface="標楷體" panose="03000509000000000000" pitchFamily="65" charset="-120"/>
            </a:endParaRPr>
          </a:p>
        </p:txBody>
      </p:sp>
      <p:sp>
        <p:nvSpPr>
          <p:cNvPr id="3" name="副標題 2"/>
          <p:cNvSpPr>
            <a:spLocks noGrp="1"/>
          </p:cNvSpPr>
          <p:nvPr>
            <p:ph type="subTitle" idx="1"/>
          </p:nvPr>
        </p:nvSpPr>
        <p:spPr>
          <a:xfrm>
            <a:off x="1431635" y="3094181"/>
            <a:ext cx="9467273" cy="3288145"/>
          </a:xfrm>
        </p:spPr>
        <p:txBody>
          <a:bodyPr>
            <a:normAutofit/>
          </a:bodyPr>
          <a:lstStyle/>
          <a:p>
            <a:r>
              <a:rPr lang="zh-TW" altLang="en-US" sz="4400" dirty="0" smtClean="0">
                <a:solidFill>
                  <a:srgbClr val="C00000"/>
                </a:solidFill>
                <a:latin typeface="標楷體" panose="03000509000000000000" pitchFamily="65" charset="-120"/>
                <a:ea typeface="標楷體" panose="03000509000000000000" pitchFamily="65" charset="-120"/>
              </a:rPr>
              <a:t>引言人：張新立  </a:t>
            </a:r>
            <a:r>
              <a:rPr lang="zh-TW" altLang="en-US" sz="4400" dirty="0" smtClean="0">
                <a:latin typeface="標楷體" panose="03000509000000000000" pitchFamily="65" charset="-120"/>
                <a:ea typeface="標楷體" panose="03000509000000000000" pitchFamily="65" charset="-120"/>
              </a:rPr>
              <a:t>榮譽退休教授</a:t>
            </a:r>
            <a:endParaRPr lang="en-US" altLang="zh-TW" sz="4400" dirty="0" smtClean="0">
              <a:latin typeface="標楷體" panose="03000509000000000000" pitchFamily="65" charset="-120"/>
              <a:ea typeface="標楷體" panose="03000509000000000000" pitchFamily="65" charset="-120"/>
            </a:endParaRPr>
          </a:p>
          <a:p>
            <a:pPr>
              <a:lnSpc>
                <a:spcPct val="100000"/>
              </a:lnSpc>
              <a:spcBef>
                <a:spcPts val="1800"/>
              </a:spcBef>
            </a:pPr>
            <a:r>
              <a:rPr lang="zh-TW" altLang="en-US" sz="3600" dirty="0">
                <a:latin typeface="標楷體" panose="03000509000000000000" pitchFamily="65" charset="-120"/>
                <a:ea typeface="標楷體" panose="03000509000000000000" pitchFamily="65" charset="-120"/>
              </a:rPr>
              <a:t>國立陽明交通大學運輸與物流管理學</a:t>
            </a:r>
            <a:r>
              <a:rPr lang="zh-TW" altLang="en-US" sz="3600" dirty="0" smtClean="0">
                <a:latin typeface="標楷體" panose="03000509000000000000" pitchFamily="65" charset="-120"/>
                <a:ea typeface="標楷體" panose="03000509000000000000" pitchFamily="65" charset="-120"/>
              </a:rPr>
              <a:t>系</a:t>
            </a:r>
            <a:endParaRPr lang="en-US" altLang="zh-TW" sz="3600" dirty="0" smtClean="0">
              <a:latin typeface="標楷體" panose="03000509000000000000" pitchFamily="65" charset="-120"/>
              <a:ea typeface="標楷體" panose="03000509000000000000" pitchFamily="65" charset="-120"/>
            </a:endParaRPr>
          </a:p>
          <a:p>
            <a:pPr>
              <a:lnSpc>
                <a:spcPct val="100000"/>
              </a:lnSpc>
              <a:spcBef>
                <a:spcPts val="1800"/>
              </a:spcBef>
            </a:pPr>
            <a:r>
              <a:rPr lang="en-US" altLang="zh-TW" sz="3600" dirty="0" smtClean="0">
                <a:solidFill>
                  <a:srgbClr val="0070C0"/>
                </a:solidFill>
                <a:latin typeface="Times New Roman" panose="02020603050405020304" pitchFamily="18" charset="0"/>
                <a:ea typeface="標楷體" panose="03000509000000000000" pitchFamily="65" charset="-120"/>
                <a:cs typeface="Times New Roman" panose="02020603050405020304" pitchFamily="18" charset="0"/>
              </a:rPr>
              <a:t>Email: hlchang@nycu.edu.tw</a:t>
            </a:r>
          </a:p>
          <a:p>
            <a:pPr>
              <a:lnSpc>
                <a:spcPct val="100000"/>
              </a:lnSpc>
              <a:spcBef>
                <a:spcPts val="2400"/>
              </a:spcBef>
            </a:pPr>
            <a:r>
              <a:rPr lang="zh-TW" altLang="en-US" sz="4000" dirty="0">
                <a:latin typeface="Times New Roman" panose="02020603050405020304" pitchFamily="18" charset="0"/>
                <a:ea typeface="標楷體" panose="03000509000000000000" pitchFamily="65" charset="-120"/>
                <a:cs typeface="Times New Roman" panose="02020603050405020304" pitchFamily="18" charset="0"/>
              </a:rPr>
              <a:t>中華民國</a:t>
            </a:r>
            <a:r>
              <a:rPr lang="en-US" altLang="zh-TW" sz="4000" dirty="0" smtClean="0">
                <a:latin typeface="Times New Roman" panose="02020603050405020304" pitchFamily="18" charset="0"/>
                <a:ea typeface="標楷體" panose="03000509000000000000" pitchFamily="65" charset="-120"/>
                <a:cs typeface="Times New Roman" panose="02020603050405020304" pitchFamily="18" charset="0"/>
              </a:rPr>
              <a:t>113</a:t>
            </a:r>
            <a:r>
              <a:rPr lang="zh-TW" altLang="en-US" sz="4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4000" dirty="0" smtClean="0">
                <a:latin typeface="Times New Roman" panose="02020603050405020304" pitchFamily="18" charset="0"/>
                <a:ea typeface="標楷體" panose="03000509000000000000" pitchFamily="65" charset="-120"/>
                <a:cs typeface="Times New Roman" panose="02020603050405020304" pitchFamily="18" charset="0"/>
              </a:rPr>
              <a:t>07</a:t>
            </a:r>
            <a:r>
              <a:rPr lang="zh-TW" altLang="en-US" sz="4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4000" dirty="0" smtClean="0">
                <a:latin typeface="Times New Roman" panose="02020603050405020304" pitchFamily="18" charset="0"/>
                <a:ea typeface="標楷體" panose="03000509000000000000" pitchFamily="65" charset="-120"/>
                <a:cs typeface="Times New Roman" panose="02020603050405020304" pitchFamily="18" charset="0"/>
              </a:rPr>
              <a:t>31</a:t>
            </a:r>
            <a:r>
              <a:rPr lang="zh-TW" altLang="en-US" sz="4000" dirty="0" smtClean="0">
                <a:latin typeface="Times New Roman" panose="02020603050405020304" pitchFamily="18" charset="0"/>
                <a:ea typeface="標楷體" panose="03000509000000000000" pitchFamily="65" charset="-120"/>
                <a:cs typeface="Times New Roman" panose="02020603050405020304" pitchFamily="18" charset="0"/>
              </a:rPr>
              <a:t>日</a:t>
            </a:r>
            <a:endParaRPr lang="en-US" altLang="zh-TW" sz="4000"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3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0317060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983383"/>
          </a:xfrm>
        </p:spPr>
        <p:txBody>
          <a:bodyPr>
            <a:normAutofit/>
          </a:bodyPr>
          <a:lstStyle/>
          <a:p>
            <a:r>
              <a:rPr lang="zh-TW" altLang="en-US" b="1" dirty="0">
                <a:latin typeface="標楷體" panose="03000509000000000000" pitchFamily="65" charset="-120"/>
                <a:ea typeface="標楷體" panose="03000509000000000000" pitchFamily="65" charset="-120"/>
              </a:rPr>
              <a:t>貳、道路交通事故之特性與發展</a:t>
            </a:r>
            <a:r>
              <a:rPr lang="zh-TW" altLang="en-US" b="1" dirty="0" smtClean="0">
                <a:latin typeface="標楷體" panose="03000509000000000000" pitchFamily="65" charset="-120"/>
                <a:ea typeface="標楷體" panose="03000509000000000000" pitchFamily="65" charset="-120"/>
              </a:rPr>
              <a:t>趨勢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(3/4)</a:t>
            </a:r>
            <a:endParaRPr lang="zh-TW" altLang="en-US" b="1" dirty="0"/>
          </a:p>
        </p:txBody>
      </p:sp>
      <p:pic>
        <p:nvPicPr>
          <p:cNvPr id="3" name="圖片 2"/>
          <p:cNvPicPr>
            <a:picLocks noChangeAspect="1"/>
          </p:cNvPicPr>
          <p:nvPr/>
        </p:nvPicPr>
        <p:blipFill>
          <a:blip r:embed="rId2"/>
          <a:stretch>
            <a:fillRect/>
          </a:stretch>
        </p:blipFill>
        <p:spPr>
          <a:xfrm>
            <a:off x="838200" y="1450109"/>
            <a:ext cx="4378195" cy="4608512"/>
          </a:xfrm>
          <a:prstGeom prst="rect">
            <a:avLst/>
          </a:prstGeom>
        </p:spPr>
      </p:pic>
      <p:pic>
        <p:nvPicPr>
          <p:cNvPr id="4" name="圖片 3"/>
          <p:cNvPicPr>
            <a:picLocks noChangeAspect="1"/>
          </p:cNvPicPr>
          <p:nvPr/>
        </p:nvPicPr>
        <p:blipFill>
          <a:blip r:embed="rId3"/>
          <a:stretch>
            <a:fillRect/>
          </a:stretch>
        </p:blipFill>
        <p:spPr>
          <a:xfrm>
            <a:off x="5606474" y="1680941"/>
            <a:ext cx="5929744" cy="4839498"/>
          </a:xfrm>
          <a:prstGeom prst="rect">
            <a:avLst/>
          </a:prstGeom>
        </p:spPr>
      </p:pic>
      <p:sp>
        <p:nvSpPr>
          <p:cNvPr id="7" name="矩形 6"/>
          <p:cNvSpPr/>
          <p:nvPr/>
        </p:nvSpPr>
        <p:spPr>
          <a:xfrm>
            <a:off x="1392461" y="6095286"/>
            <a:ext cx="3269672" cy="461665"/>
          </a:xfrm>
          <a:prstGeom prst="rect">
            <a:avLst/>
          </a:prstGeom>
        </p:spPr>
        <p:txBody>
          <a:bodyPr wrap="square">
            <a:spAutoFit/>
          </a:bodyPr>
          <a:lstStyle/>
          <a:p>
            <a:r>
              <a:rPr lang="zh-TW" altLang="en-US" sz="2400" b="1" dirty="0">
                <a:solidFill>
                  <a:srgbClr val="0000CC"/>
                </a:solidFill>
                <a:latin typeface="標楷體" panose="03000509000000000000" pitchFamily="65" charset="-120"/>
                <a:ea typeface="標楷體" panose="03000509000000000000" pitchFamily="65" charset="-120"/>
              </a:rPr>
              <a:t>路口側撞常見碰撞態樣</a:t>
            </a:r>
            <a:endParaRPr lang="en-US" altLang="zh-TW" sz="2400" b="1" dirty="0">
              <a:solidFill>
                <a:srgbClr val="0000CC"/>
              </a:solidFill>
              <a:latin typeface="標楷體" panose="03000509000000000000" pitchFamily="65" charset="-120"/>
              <a:ea typeface="標楷體" panose="03000509000000000000" pitchFamily="65" charset="-120"/>
            </a:endParaRPr>
          </a:p>
        </p:txBody>
      </p:sp>
      <p:sp>
        <p:nvSpPr>
          <p:cNvPr id="8" name="矩形 7"/>
          <p:cNvSpPr/>
          <p:nvPr/>
        </p:nvSpPr>
        <p:spPr>
          <a:xfrm>
            <a:off x="5606474" y="1219276"/>
            <a:ext cx="4710545" cy="461665"/>
          </a:xfrm>
          <a:prstGeom prst="rect">
            <a:avLst/>
          </a:prstGeom>
        </p:spPr>
        <p:txBody>
          <a:bodyPr wrap="square">
            <a:spAutoFit/>
          </a:bodyPr>
          <a:lstStyle/>
          <a:p>
            <a:r>
              <a:rPr lang="zh-TW" altLang="en-US" sz="2400" b="1" dirty="0">
                <a:solidFill>
                  <a:srgbClr val="0000CC"/>
                </a:solidFill>
                <a:latin typeface="標楷體" panose="03000509000000000000" pitchFamily="65" charset="-120"/>
                <a:ea typeface="標楷體" panose="03000509000000000000" pitchFamily="65" charset="-120"/>
              </a:rPr>
              <a:t>歷年路口側撞類別統計</a:t>
            </a:r>
            <a:r>
              <a:rPr lang="en-US" altLang="zh-TW" sz="24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單位：件</a:t>
            </a:r>
            <a:r>
              <a:rPr lang="en-US" altLang="zh-TW" sz="24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038302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789420"/>
          </a:xfrm>
        </p:spPr>
        <p:txBody>
          <a:bodyPr/>
          <a:lstStyle/>
          <a:p>
            <a:r>
              <a:rPr lang="zh-TW" altLang="en-US" b="1" dirty="0">
                <a:latin typeface="標楷體" panose="03000509000000000000" pitchFamily="65" charset="-120"/>
                <a:ea typeface="標楷體" panose="03000509000000000000" pitchFamily="65" charset="-120"/>
              </a:rPr>
              <a:t>貳、道路交通事故之特性與發展趨勢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(4/4)</a:t>
            </a:r>
            <a:endParaRPr lang="zh-TW" altLang="en-US" dirty="0"/>
          </a:p>
        </p:txBody>
      </p:sp>
      <p:sp>
        <p:nvSpPr>
          <p:cNvPr id="3" name="矩形 2"/>
          <p:cNvSpPr/>
          <p:nvPr/>
        </p:nvSpPr>
        <p:spPr>
          <a:xfrm>
            <a:off x="979054" y="1080655"/>
            <a:ext cx="7897091" cy="584775"/>
          </a:xfrm>
          <a:prstGeom prst="rect">
            <a:avLst/>
          </a:prstGeom>
        </p:spPr>
        <p:txBody>
          <a:bodyPr wrap="square">
            <a:spAutoFit/>
          </a:bodyPr>
          <a:lstStyle/>
          <a:p>
            <a:pPr marL="342900" indent="-342900">
              <a:buFont typeface="Wingdings" panose="05000000000000000000" pitchFamily="2" charset="2"/>
              <a:buChar char="Ø"/>
            </a:pP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112</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年</a:t>
            </a:r>
            <a:r>
              <a:rPr lang="zh-TW" altLang="en-US" sz="3200" b="1" dirty="0" smtClean="0">
                <a:solidFill>
                  <a:srgbClr val="C00000"/>
                </a:solidFill>
                <a:latin typeface="標楷體" panose="03000509000000000000" pitchFamily="65" charset="-120"/>
                <a:ea typeface="標楷體" panose="03000509000000000000" pitchFamily="65" charset="-120"/>
              </a:rPr>
              <a:t>機車交通事故之</a:t>
            </a:r>
            <a:r>
              <a:rPr lang="zh-TW" altLang="en-US" sz="3200" b="1" dirty="0">
                <a:solidFill>
                  <a:srgbClr val="C00000"/>
                </a:solidFill>
                <a:latin typeface="標楷體" panose="03000509000000000000" pitchFamily="65" charset="-120"/>
                <a:ea typeface="標楷體" panose="03000509000000000000" pitchFamily="65" charset="-120"/>
              </a:rPr>
              <a:t>前十大</a:t>
            </a:r>
            <a:r>
              <a:rPr lang="zh-TW" altLang="en-US" sz="3200" b="1" dirty="0" smtClean="0">
                <a:solidFill>
                  <a:srgbClr val="C00000"/>
                </a:solidFill>
                <a:latin typeface="標楷體" panose="03000509000000000000" pitchFamily="65" charset="-120"/>
                <a:ea typeface="標楷體" panose="03000509000000000000" pitchFamily="65" charset="-120"/>
              </a:rPr>
              <a:t>肇</a:t>
            </a:r>
            <a:r>
              <a:rPr lang="zh-TW" altLang="en-US" sz="3200" b="1" dirty="0">
                <a:solidFill>
                  <a:srgbClr val="C00000"/>
                </a:solidFill>
                <a:latin typeface="標楷體" panose="03000509000000000000" pitchFamily="65" charset="-120"/>
                <a:ea typeface="標楷體" panose="03000509000000000000" pitchFamily="65" charset="-120"/>
              </a:rPr>
              <a:t>因排行</a:t>
            </a:r>
            <a:endParaRPr lang="zh-TW" altLang="en-US" sz="3200" b="1" dirty="0">
              <a:solidFill>
                <a:srgbClr val="C00000"/>
              </a:solidFill>
            </a:endParaRPr>
          </a:p>
        </p:txBody>
      </p:sp>
      <p:graphicFrame>
        <p:nvGraphicFramePr>
          <p:cNvPr id="4" name="表格 3">
            <a:extLst>
              <a:ext uri="{FF2B5EF4-FFF2-40B4-BE49-F238E27FC236}">
                <a16:creationId xmlns:a16="http://schemas.microsoft.com/office/drawing/2014/main" id="{8144F39B-8258-2168-9691-45F35D6A9C3A}"/>
              </a:ext>
            </a:extLst>
          </p:cNvPr>
          <p:cNvGraphicFramePr>
            <a:graphicFrameLocks noGrp="1"/>
          </p:cNvGraphicFramePr>
          <p:nvPr>
            <p:extLst>
              <p:ext uri="{D42A27DB-BD31-4B8C-83A1-F6EECF244321}">
                <p14:modId xmlns:p14="http://schemas.microsoft.com/office/powerpoint/2010/main" val="2084666326"/>
              </p:ext>
            </p:extLst>
          </p:nvPr>
        </p:nvGraphicFramePr>
        <p:xfrm>
          <a:off x="1094888" y="1665435"/>
          <a:ext cx="10191948" cy="4366130"/>
        </p:xfrm>
        <a:graphic>
          <a:graphicData uri="http://schemas.openxmlformats.org/drawingml/2006/table">
            <a:tbl>
              <a:tblPr>
                <a:tableStyleId>{5940675A-B579-460E-94D1-54222C63F5DA}</a:tableStyleId>
              </a:tblPr>
              <a:tblGrid>
                <a:gridCol w="858756">
                  <a:extLst>
                    <a:ext uri="{9D8B030D-6E8A-4147-A177-3AD203B41FA5}">
                      <a16:colId xmlns:a16="http://schemas.microsoft.com/office/drawing/2014/main" val="119297745"/>
                    </a:ext>
                  </a:extLst>
                </a:gridCol>
                <a:gridCol w="4156917">
                  <a:extLst>
                    <a:ext uri="{9D8B030D-6E8A-4147-A177-3AD203B41FA5}">
                      <a16:colId xmlns:a16="http://schemas.microsoft.com/office/drawing/2014/main" val="3577346802"/>
                    </a:ext>
                  </a:extLst>
                </a:gridCol>
                <a:gridCol w="1244915">
                  <a:extLst>
                    <a:ext uri="{9D8B030D-6E8A-4147-A177-3AD203B41FA5}">
                      <a16:colId xmlns:a16="http://schemas.microsoft.com/office/drawing/2014/main" val="4260405074"/>
                    </a:ext>
                  </a:extLst>
                </a:gridCol>
                <a:gridCol w="1174514">
                  <a:extLst>
                    <a:ext uri="{9D8B030D-6E8A-4147-A177-3AD203B41FA5}">
                      <a16:colId xmlns:a16="http://schemas.microsoft.com/office/drawing/2014/main" val="2284628357"/>
                    </a:ext>
                  </a:extLst>
                </a:gridCol>
                <a:gridCol w="1378423">
                  <a:extLst>
                    <a:ext uri="{9D8B030D-6E8A-4147-A177-3AD203B41FA5}">
                      <a16:colId xmlns:a16="http://schemas.microsoft.com/office/drawing/2014/main" val="1540881119"/>
                    </a:ext>
                  </a:extLst>
                </a:gridCol>
                <a:gridCol w="1378423">
                  <a:extLst>
                    <a:ext uri="{9D8B030D-6E8A-4147-A177-3AD203B41FA5}">
                      <a16:colId xmlns:a16="http://schemas.microsoft.com/office/drawing/2014/main" val="2729649998"/>
                    </a:ext>
                  </a:extLst>
                </a:gridCol>
              </a:tblGrid>
              <a:tr h="666020">
                <a:tc>
                  <a:txBody>
                    <a:bodyPr/>
                    <a:lstStyle/>
                    <a:p>
                      <a:pPr algn="ctr" fontAlgn="ctr"/>
                      <a:r>
                        <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rPr>
                        <a:t>排行</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68580" marR="68580" marT="34290" marB="34290" anchor="ctr">
                    <a:solidFill>
                      <a:srgbClr val="3366FF"/>
                    </a:solidFill>
                  </a:tcPr>
                </a:tc>
                <a:tc>
                  <a:txBody>
                    <a:bodyPr/>
                    <a:lstStyle/>
                    <a:p>
                      <a:pPr algn="ctr" fontAlgn="ctr"/>
                      <a:r>
                        <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rPr>
                        <a:t>肇因</a:t>
                      </a:r>
                    </a:p>
                  </a:txBody>
                  <a:tcPr marL="68580" marR="68580" marT="34290" marB="34290" anchor="ctr">
                    <a:solidFill>
                      <a:srgbClr val="3366FF"/>
                    </a:solidFill>
                  </a:tcPr>
                </a:tc>
                <a:tc>
                  <a:txBody>
                    <a:bodyPr/>
                    <a:lstStyle/>
                    <a:p>
                      <a:pPr algn="ctr" fontAlgn="ctr"/>
                      <a:r>
                        <a:rPr lang="zh-TW" altLang="en-US" sz="1800" b="0" i="0" u="none" strike="noStrike" dirty="0">
                          <a:solidFill>
                            <a:schemeClr val="bg1"/>
                          </a:solidFill>
                          <a:effectLst/>
                          <a:latin typeface="微軟正黑體" panose="020B0604030504040204" pitchFamily="34" charset="-120"/>
                          <a:ea typeface="微軟正黑體" panose="020B0604030504040204" pitchFamily="34" charset="-120"/>
                        </a:rPr>
                        <a:t>件數</a:t>
                      </a:r>
                      <a:endParaRPr lang="en-US" altLang="zh-TW" sz="1800" b="0" i="0" u="none" strike="noStrike" dirty="0">
                        <a:solidFill>
                          <a:schemeClr val="bg1"/>
                        </a:solidFill>
                        <a:effectLst/>
                        <a:latin typeface="微軟正黑體" panose="020B0604030504040204" pitchFamily="34" charset="-120"/>
                        <a:ea typeface="微軟正黑體" panose="020B0604030504040204" pitchFamily="34" charset="-120"/>
                      </a:endParaRPr>
                    </a:p>
                  </a:txBody>
                  <a:tcPr marL="68580" marR="68580" marT="34290" marB="34290" anchor="ctr">
                    <a:solidFill>
                      <a:srgbClr val="3366FF"/>
                    </a:solidFill>
                  </a:tcPr>
                </a:tc>
                <a:tc>
                  <a:txBody>
                    <a:bodyPr/>
                    <a:lstStyle/>
                    <a:p>
                      <a:pPr algn="ctr" fontAlgn="ctr"/>
                      <a:r>
                        <a:rPr lang="zh-TW" altLang="en-US" sz="1800" b="0" i="0" u="none" strike="noStrike" dirty="0">
                          <a:solidFill>
                            <a:schemeClr val="bg1"/>
                          </a:solidFill>
                          <a:effectLst/>
                          <a:latin typeface="微軟正黑體" panose="020B0604030504040204" pitchFamily="34" charset="-120"/>
                          <a:ea typeface="微軟正黑體" panose="020B0604030504040204" pitchFamily="34" charset="-120"/>
                        </a:rPr>
                        <a:t>死亡</a:t>
                      </a:r>
                      <a:endParaRPr lang="en-US" altLang="zh-TW" sz="1800" b="0" i="0" u="none" strike="noStrike" dirty="0">
                        <a:solidFill>
                          <a:schemeClr val="bg1"/>
                        </a:solidFill>
                        <a:effectLst/>
                        <a:latin typeface="微軟正黑體" panose="020B0604030504040204" pitchFamily="34" charset="-120"/>
                        <a:ea typeface="微軟正黑體" panose="020B0604030504040204" pitchFamily="34" charset="-120"/>
                      </a:endParaRPr>
                    </a:p>
                    <a:p>
                      <a:pPr algn="ctr" fontAlgn="ctr"/>
                      <a:r>
                        <a:rPr lang="zh-TW" altLang="en-US" sz="1800" b="0" i="0" u="none" strike="noStrike" dirty="0">
                          <a:solidFill>
                            <a:schemeClr val="bg1"/>
                          </a:solidFill>
                          <a:effectLst/>
                          <a:latin typeface="微軟正黑體" panose="020B0604030504040204" pitchFamily="34" charset="-120"/>
                          <a:ea typeface="微軟正黑體" panose="020B0604030504040204" pitchFamily="34" charset="-120"/>
                        </a:rPr>
                        <a:t>人數</a:t>
                      </a:r>
                      <a:endParaRPr lang="en-US" altLang="zh-TW" sz="1800" b="0" i="0" u="none" strike="noStrike" dirty="0">
                        <a:solidFill>
                          <a:schemeClr val="bg1"/>
                        </a:solidFill>
                        <a:effectLst/>
                        <a:latin typeface="微軟正黑體" panose="020B0604030504040204" pitchFamily="34" charset="-120"/>
                        <a:ea typeface="微軟正黑體" panose="020B0604030504040204" pitchFamily="34" charset="-120"/>
                      </a:endParaRPr>
                    </a:p>
                  </a:txBody>
                  <a:tcPr marL="68580" marR="68580" marT="34290" marB="34290" anchor="ctr">
                    <a:solidFill>
                      <a:srgbClr val="3366FF"/>
                    </a:solidFill>
                  </a:tcPr>
                </a:tc>
                <a:tc>
                  <a:txBody>
                    <a:bodyPr/>
                    <a:lstStyle/>
                    <a:p>
                      <a:pPr algn="ctr" fontAlgn="ctr"/>
                      <a:r>
                        <a:rPr lang="zh-TW" altLang="en-US" sz="1800" b="0" i="0" u="none" strike="noStrike" dirty="0">
                          <a:solidFill>
                            <a:schemeClr val="bg1"/>
                          </a:solidFill>
                          <a:effectLst/>
                          <a:latin typeface="微軟正黑體" panose="020B0604030504040204" pitchFamily="34" charset="-120"/>
                          <a:ea typeface="微軟正黑體" panose="020B0604030504040204" pitchFamily="34" charset="-120"/>
                        </a:rPr>
                        <a:t>受傷</a:t>
                      </a:r>
                      <a:endParaRPr lang="en-US" altLang="zh-TW" sz="1800" b="0" i="0" u="none" strike="noStrike" dirty="0">
                        <a:solidFill>
                          <a:schemeClr val="bg1"/>
                        </a:solidFill>
                        <a:effectLst/>
                        <a:latin typeface="微軟正黑體" panose="020B0604030504040204" pitchFamily="34" charset="-120"/>
                        <a:ea typeface="微軟正黑體" panose="020B0604030504040204" pitchFamily="34" charset="-120"/>
                      </a:endParaRPr>
                    </a:p>
                    <a:p>
                      <a:pPr algn="ctr" fontAlgn="ctr"/>
                      <a:r>
                        <a:rPr lang="zh-TW" altLang="en-US" sz="1800" b="0" i="0" u="none" strike="noStrike" dirty="0">
                          <a:solidFill>
                            <a:schemeClr val="bg1"/>
                          </a:solidFill>
                          <a:effectLst/>
                          <a:latin typeface="微軟正黑體" panose="020B0604030504040204" pitchFamily="34" charset="-120"/>
                          <a:ea typeface="微軟正黑體" panose="020B0604030504040204" pitchFamily="34" charset="-120"/>
                        </a:rPr>
                        <a:t>人數</a:t>
                      </a:r>
                      <a:endParaRPr lang="en-US" altLang="zh-TW" sz="1800" b="0" i="0" u="none" strike="noStrike" dirty="0">
                        <a:solidFill>
                          <a:schemeClr val="bg1"/>
                        </a:solidFill>
                        <a:effectLst/>
                        <a:latin typeface="微軟正黑體" panose="020B0604030504040204" pitchFamily="34" charset="-120"/>
                        <a:ea typeface="微軟正黑體" panose="020B0604030504040204" pitchFamily="34" charset="-120"/>
                      </a:endParaRPr>
                    </a:p>
                  </a:txBody>
                  <a:tcPr marL="68580" marR="68580" marT="34290" marB="34290" anchor="ctr">
                    <a:solidFill>
                      <a:srgbClr val="3366FF"/>
                    </a:solidFill>
                  </a:tcPr>
                </a:tc>
                <a:tc>
                  <a:txBody>
                    <a:bodyPr/>
                    <a:lstStyle/>
                    <a:p>
                      <a:pPr algn="ctr" fontAlgn="ctr"/>
                      <a:r>
                        <a:rPr lang="zh-TW" altLang="en-US" sz="1800" b="0" i="0" u="none" strike="noStrike" dirty="0">
                          <a:solidFill>
                            <a:schemeClr val="bg1"/>
                          </a:solidFill>
                          <a:effectLst/>
                          <a:latin typeface="微軟正黑體" panose="020B0604030504040204" pitchFamily="34" charset="-120"/>
                          <a:ea typeface="微軟正黑體" panose="020B0604030504040204" pitchFamily="34" charset="-120"/>
                        </a:rPr>
                        <a:t>死傷</a:t>
                      </a:r>
                      <a:endParaRPr lang="en-US" altLang="zh-TW" sz="1800" b="0" i="0" u="none" strike="noStrike" dirty="0">
                        <a:solidFill>
                          <a:schemeClr val="bg1"/>
                        </a:solidFill>
                        <a:effectLst/>
                        <a:latin typeface="微軟正黑體" panose="020B0604030504040204" pitchFamily="34" charset="-120"/>
                        <a:ea typeface="微軟正黑體" panose="020B0604030504040204" pitchFamily="34" charset="-120"/>
                      </a:endParaRPr>
                    </a:p>
                    <a:p>
                      <a:pPr algn="ctr" fontAlgn="ctr"/>
                      <a:r>
                        <a:rPr lang="zh-TW" altLang="en-US" sz="1800" b="0" i="0" u="none" strike="noStrike" dirty="0">
                          <a:solidFill>
                            <a:schemeClr val="bg1"/>
                          </a:solidFill>
                          <a:effectLst/>
                          <a:latin typeface="微軟正黑體" panose="020B0604030504040204" pitchFamily="34" charset="-120"/>
                          <a:ea typeface="微軟正黑體" panose="020B0604030504040204" pitchFamily="34" charset="-120"/>
                        </a:rPr>
                        <a:t>人數</a:t>
                      </a:r>
                      <a:endParaRPr lang="en-US" altLang="zh-TW" sz="1800" b="0" i="0" u="none" strike="noStrike" dirty="0">
                        <a:solidFill>
                          <a:schemeClr val="bg1"/>
                        </a:solidFill>
                        <a:effectLst/>
                        <a:latin typeface="微軟正黑體" panose="020B0604030504040204" pitchFamily="34" charset="-120"/>
                        <a:ea typeface="微軟正黑體" panose="020B0604030504040204" pitchFamily="34" charset="-120"/>
                      </a:endParaRPr>
                    </a:p>
                  </a:txBody>
                  <a:tcPr marL="68580" marR="68580" marT="34290" marB="34290" anchor="ctr">
                    <a:solidFill>
                      <a:srgbClr val="3366FF"/>
                    </a:solidFill>
                  </a:tcPr>
                </a:tc>
                <a:extLst>
                  <a:ext uri="{0D108BD9-81ED-4DB2-BD59-A6C34878D82A}">
                    <a16:rowId xmlns:a16="http://schemas.microsoft.com/office/drawing/2014/main" val="3060855127"/>
                  </a:ext>
                </a:extLst>
              </a:tr>
              <a:tr h="370011">
                <a:tc>
                  <a:txBody>
                    <a:bodyPr/>
                    <a:lstStyle/>
                    <a:p>
                      <a:pPr algn="ctr" fontAlgn="ctr"/>
                      <a:r>
                        <a:rPr lang="en-US" altLang="zh-TW" sz="1800" b="1" u="none" strike="noStrike" dirty="0">
                          <a:solidFill>
                            <a:srgbClr val="C00000"/>
                          </a:solidFill>
                          <a:effectLst/>
                          <a:latin typeface="微軟正黑體" panose="020B0604030504040204" pitchFamily="34" charset="-120"/>
                          <a:ea typeface="微軟正黑體" panose="020B0604030504040204" pitchFamily="34" charset="-120"/>
                        </a:rPr>
                        <a:t>1</a:t>
                      </a:r>
                      <a:endParaRPr lang="en-US" altLang="zh-TW" sz="18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8580" marR="68580" marT="34290" marB="34290" anchor="ctr">
                    <a:solidFill>
                      <a:srgbClr val="FED4F4"/>
                    </a:solidFill>
                  </a:tcPr>
                </a:tc>
                <a:tc>
                  <a:txBody>
                    <a:bodyPr/>
                    <a:lstStyle/>
                    <a:p>
                      <a:pPr algn="l" fontAlgn="ctr"/>
                      <a:r>
                        <a:rPr lang="zh-TW" altLang="en-US" sz="1800" b="1" i="0" u="none" strike="noStrike" dirty="0">
                          <a:solidFill>
                            <a:srgbClr val="C00000"/>
                          </a:solidFill>
                          <a:effectLst/>
                          <a:latin typeface="微軟正黑體" panose="020B0604030504040204" pitchFamily="34" charset="-120"/>
                          <a:ea typeface="微軟正黑體" panose="020B0604030504040204" pitchFamily="34" charset="-120"/>
                        </a:rPr>
                        <a:t>未注意車前狀況</a:t>
                      </a:r>
                      <a:r>
                        <a:rPr lang="en-US" altLang="zh-TW" sz="1800" b="1" i="0" u="none" strike="noStrike" dirty="0">
                          <a:solidFill>
                            <a:srgbClr val="C00000"/>
                          </a:solidFill>
                          <a:effectLst/>
                          <a:latin typeface="微軟正黑體" panose="020B0604030504040204" pitchFamily="34" charset="-120"/>
                          <a:ea typeface="微軟正黑體" panose="020B0604030504040204" pitchFamily="34" charset="-120"/>
                        </a:rPr>
                        <a:t>(</a:t>
                      </a:r>
                      <a:r>
                        <a:rPr lang="zh-TW" altLang="en-US" sz="1800" b="1" i="0" u="none" strike="noStrike" dirty="0">
                          <a:solidFill>
                            <a:srgbClr val="C00000"/>
                          </a:solidFill>
                          <a:effectLst/>
                          <a:latin typeface="微軟正黑體" panose="020B0604030504040204" pitchFamily="34" charset="-120"/>
                          <a:ea typeface="微軟正黑體" panose="020B0604030504040204" pitchFamily="34" charset="-120"/>
                        </a:rPr>
                        <a:t>舊</a:t>
                      </a:r>
                      <a:r>
                        <a:rPr lang="en-US" altLang="zh-TW" sz="1800" b="1" i="0" u="none" strike="noStrike" dirty="0">
                          <a:solidFill>
                            <a:srgbClr val="C00000"/>
                          </a:solidFill>
                          <a:effectLst/>
                          <a:latin typeface="微軟正黑體" panose="020B0604030504040204" pitchFamily="34" charset="-120"/>
                          <a:ea typeface="微軟正黑體" panose="020B0604030504040204" pitchFamily="34" charset="-120"/>
                        </a:rPr>
                        <a:t>)</a:t>
                      </a:r>
                      <a:endParaRPr lang="zh-TW" altLang="en-US" sz="18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8580" marR="68580" marT="34290" marB="34290" anchor="ctr">
                    <a:solidFill>
                      <a:srgbClr val="FED4F4"/>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29,869</a:t>
                      </a:r>
                    </a:p>
                  </a:txBody>
                  <a:tcPr marL="68580" marR="68580" marT="34290" marB="34290" anchor="ctr">
                    <a:solidFill>
                      <a:srgbClr val="FED4F4"/>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174</a:t>
                      </a:r>
                    </a:p>
                  </a:txBody>
                  <a:tcPr marL="68580" marR="68580" marT="34290" marB="34290" anchor="ctr">
                    <a:solidFill>
                      <a:srgbClr val="FED4F4"/>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26,832</a:t>
                      </a:r>
                    </a:p>
                  </a:txBody>
                  <a:tcPr marL="68580" marR="68580" marT="34290" marB="34290" anchor="ctr">
                    <a:solidFill>
                      <a:srgbClr val="FED4F4"/>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27,006</a:t>
                      </a:r>
                    </a:p>
                  </a:txBody>
                  <a:tcPr marL="68580" marR="68580" marT="34290" marB="34290" anchor="ctr">
                    <a:solidFill>
                      <a:srgbClr val="FED4F4"/>
                    </a:solidFill>
                  </a:tcPr>
                </a:tc>
                <a:extLst>
                  <a:ext uri="{0D108BD9-81ED-4DB2-BD59-A6C34878D82A}">
                    <a16:rowId xmlns:a16="http://schemas.microsoft.com/office/drawing/2014/main" val="3266815704"/>
                  </a:ext>
                </a:extLst>
              </a:tr>
              <a:tr h="370011">
                <a:tc>
                  <a:txBody>
                    <a:bodyPr/>
                    <a:lstStyle/>
                    <a:p>
                      <a:pPr algn="ctr" fontAlgn="ctr"/>
                      <a:r>
                        <a:rPr lang="en-US" altLang="zh-TW" sz="1800" b="1" u="none" strike="noStrike" dirty="0">
                          <a:solidFill>
                            <a:srgbClr val="C00000"/>
                          </a:solidFill>
                          <a:effectLst/>
                          <a:latin typeface="微軟正黑體" panose="020B0604030504040204" pitchFamily="34" charset="-120"/>
                          <a:ea typeface="微軟正黑體" panose="020B0604030504040204" pitchFamily="34" charset="-120"/>
                        </a:rPr>
                        <a:t>2</a:t>
                      </a:r>
                      <a:endParaRPr lang="en-US" altLang="zh-TW" sz="18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8580" marR="68580" marT="34290" marB="34290" anchor="ctr">
                    <a:solidFill>
                      <a:srgbClr val="FFFF00"/>
                    </a:solidFill>
                  </a:tcPr>
                </a:tc>
                <a:tc>
                  <a:txBody>
                    <a:bodyPr/>
                    <a:lstStyle/>
                    <a:p>
                      <a:pPr algn="l" fontAlgn="ctr"/>
                      <a:r>
                        <a:rPr lang="zh-TW" altLang="en-US" sz="1800" b="1" i="0" u="none" strike="noStrike" dirty="0">
                          <a:solidFill>
                            <a:srgbClr val="C00000"/>
                          </a:solidFill>
                          <a:effectLst/>
                          <a:latin typeface="微軟正黑體" panose="020B0604030504040204" pitchFamily="34" charset="-120"/>
                          <a:ea typeface="微軟正黑體" panose="020B0604030504040204" pitchFamily="34" charset="-120"/>
                        </a:rPr>
                        <a:t>未保持行車安全距離</a:t>
                      </a:r>
                    </a:p>
                  </a:txBody>
                  <a:tcPr marL="68580" marR="68580" marT="34290" marB="34290" anchor="ctr">
                    <a:solidFill>
                      <a:srgbClr val="FFFF00"/>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26,184</a:t>
                      </a:r>
                    </a:p>
                  </a:txBody>
                  <a:tcPr marL="68580" marR="68580" marT="34290" marB="34290" anchor="ctr">
                    <a:solidFill>
                      <a:srgbClr val="FFFF00"/>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28</a:t>
                      </a:r>
                    </a:p>
                  </a:txBody>
                  <a:tcPr marL="68580" marR="68580" marT="34290" marB="34290" anchor="ctr">
                    <a:solidFill>
                      <a:srgbClr val="FFFF00"/>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23,033</a:t>
                      </a:r>
                    </a:p>
                  </a:txBody>
                  <a:tcPr marL="68580" marR="68580" marT="34290" marB="34290" anchor="ctr">
                    <a:solidFill>
                      <a:srgbClr val="FFFF00"/>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23,061</a:t>
                      </a:r>
                    </a:p>
                  </a:txBody>
                  <a:tcPr marL="68580" marR="68580" marT="34290" marB="34290" anchor="ctr">
                    <a:solidFill>
                      <a:srgbClr val="FFFF00"/>
                    </a:solidFill>
                  </a:tcPr>
                </a:tc>
                <a:extLst>
                  <a:ext uri="{0D108BD9-81ED-4DB2-BD59-A6C34878D82A}">
                    <a16:rowId xmlns:a16="http://schemas.microsoft.com/office/drawing/2014/main" val="813820268"/>
                  </a:ext>
                </a:extLst>
              </a:tr>
              <a:tr h="370011">
                <a:tc>
                  <a:txBody>
                    <a:bodyPr/>
                    <a:lstStyle/>
                    <a:p>
                      <a:pPr algn="ctr" fontAlgn="ctr"/>
                      <a:r>
                        <a:rPr lang="en-US" altLang="zh-TW" sz="1800" b="1" u="none" strike="noStrike" dirty="0">
                          <a:solidFill>
                            <a:srgbClr val="C00000"/>
                          </a:solidFill>
                          <a:effectLst/>
                          <a:latin typeface="微軟正黑體" panose="020B0604030504040204" pitchFamily="34" charset="-120"/>
                          <a:ea typeface="微軟正黑體" panose="020B0604030504040204" pitchFamily="34" charset="-120"/>
                        </a:rPr>
                        <a:t>3</a:t>
                      </a:r>
                      <a:endParaRPr lang="en-US" altLang="zh-TW" sz="18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8580" marR="68580" marT="34290" marB="34290" anchor="ctr">
                    <a:solidFill>
                      <a:schemeClr val="accent6">
                        <a:lumMod val="20000"/>
                        <a:lumOff val="80000"/>
                      </a:schemeClr>
                    </a:solidFill>
                  </a:tcPr>
                </a:tc>
                <a:tc>
                  <a:txBody>
                    <a:bodyPr/>
                    <a:lstStyle/>
                    <a:p>
                      <a:pPr algn="l" fontAlgn="ctr"/>
                      <a:r>
                        <a:rPr lang="zh-TW" altLang="en-US" sz="1800" b="1" i="0" u="none" strike="noStrike" dirty="0">
                          <a:solidFill>
                            <a:srgbClr val="C00000"/>
                          </a:solidFill>
                          <a:effectLst/>
                          <a:latin typeface="微軟正黑體" panose="020B0604030504040204" pitchFamily="34" charset="-120"/>
                          <a:ea typeface="微軟正黑體" panose="020B0604030504040204" pitchFamily="34" charset="-120"/>
                        </a:rPr>
                        <a:t>其他未依規定讓車</a:t>
                      </a:r>
                    </a:p>
                  </a:txBody>
                  <a:tcPr marL="68580" marR="68580" marT="34290" marB="34290" anchor="ctr">
                    <a:solidFill>
                      <a:schemeClr val="accent6">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24,051</a:t>
                      </a:r>
                    </a:p>
                  </a:txBody>
                  <a:tcPr marL="68580" marR="68580" marT="34290" marB="34290" anchor="ctr">
                    <a:solidFill>
                      <a:schemeClr val="accent6">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90</a:t>
                      </a:r>
                    </a:p>
                  </a:txBody>
                  <a:tcPr marL="68580" marR="68580" marT="34290" marB="34290" anchor="ctr">
                    <a:solidFill>
                      <a:schemeClr val="accent6">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20,113</a:t>
                      </a:r>
                    </a:p>
                  </a:txBody>
                  <a:tcPr marL="68580" marR="68580" marT="34290" marB="34290" anchor="ctr">
                    <a:solidFill>
                      <a:schemeClr val="accent6">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20,203</a:t>
                      </a:r>
                    </a:p>
                  </a:txBody>
                  <a:tcPr marL="68580" marR="68580" marT="34290" marB="34290" anchor="ctr">
                    <a:solidFill>
                      <a:schemeClr val="accent6">
                        <a:lumMod val="20000"/>
                        <a:lumOff val="80000"/>
                      </a:schemeClr>
                    </a:solidFill>
                  </a:tcPr>
                </a:tc>
                <a:extLst>
                  <a:ext uri="{0D108BD9-81ED-4DB2-BD59-A6C34878D82A}">
                    <a16:rowId xmlns:a16="http://schemas.microsoft.com/office/drawing/2014/main" val="529130218"/>
                  </a:ext>
                </a:extLst>
              </a:tr>
              <a:tr h="370011">
                <a:tc>
                  <a:txBody>
                    <a:bodyPr/>
                    <a:lstStyle/>
                    <a:p>
                      <a:pPr algn="ctr" fontAlgn="ctr"/>
                      <a:r>
                        <a:rPr lang="en-US" altLang="zh-TW" sz="1800" b="1" u="none" strike="noStrike" dirty="0">
                          <a:solidFill>
                            <a:srgbClr val="C00000"/>
                          </a:solidFill>
                          <a:effectLst/>
                          <a:latin typeface="微軟正黑體" panose="020B0604030504040204" pitchFamily="34" charset="-120"/>
                          <a:ea typeface="微軟正黑體" panose="020B0604030504040204" pitchFamily="34" charset="-120"/>
                        </a:rPr>
                        <a:t>4</a:t>
                      </a:r>
                      <a:endParaRPr lang="en-US" altLang="zh-TW" sz="18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8580" marR="68580" marT="34290" marB="34290" anchor="ctr">
                    <a:solidFill>
                      <a:schemeClr val="accent1">
                        <a:lumMod val="20000"/>
                        <a:lumOff val="80000"/>
                      </a:schemeClr>
                    </a:solidFill>
                  </a:tcPr>
                </a:tc>
                <a:tc>
                  <a:txBody>
                    <a:bodyPr/>
                    <a:lstStyle/>
                    <a:p>
                      <a:pPr algn="l" fontAlgn="ctr"/>
                      <a:r>
                        <a:rPr lang="zh-TW" altLang="en-US" sz="1800" b="1" i="0" u="none" strike="noStrike" dirty="0">
                          <a:solidFill>
                            <a:srgbClr val="C00000"/>
                          </a:solidFill>
                          <a:effectLst/>
                          <a:latin typeface="微軟正黑體" panose="020B0604030504040204" pitchFamily="34" charset="-120"/>
                          <a:ea typeface="微軟正黑體" panose="020B0604030504040204" pitchFamily="34" charset="-120"/>
                        </a:rPr>
                        <a:t>左轉彎未依規定</a:t>
                      </a:r>
                    </a:p>
                  </a:txBody>
                  <a:tcPr marL="68580" marR="68580" marT="34290" marB="34290" anchor="ctr">
                    <a:solidFill>
                      <a:schemeClr val="accent1">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11,961</a:t>
                      </a:r>
                    </a:p>
                  </a:txBody>
                  <a:tcPr marL="68580" marR="68580" marT="34290" marB="34290" anchor="ctr">
                    <a:solidFill>
                      <a:schemeClr val="accent1">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43</a:t>
                      </a:r>
                    </a:p>
                  </a:txBody>
                  <a:tcPr marL="68580" marR="68580" marT="34290" marB="34290" anchor="ctr">
                    <a:solidFill>
                      <a:schemeClr val="accent1">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9,745</a:t>
                      </a:r>
                    </a:p>
                  </a:txBody>
                  <a:tcPr marL="68580" marR="68580" marT="34290" marB="34290" anchor="ctr">
                    <a:solidFill>
                      <a:schemeClr val="accent1">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9,788</a:t>
                      </a:r>
                    </a:p>
                  </a:txBody>
                  <a:tcPr marL="68580" marR="68580" marT="34290" marB="34290" anchor="ctr">
                    <a:solidFill>
                      <a:schemeClr val="accent1">
                        <a:lumMod val="20000"/>
                        <a:lumOff val="80000"/>
                      </a:schemeClr>
                    </a:solidFill>
                  </a:tcPr>
                </a:tc>
                <a:extLst>
                  <a:ext uri="{0D108BD9-81ED-4DB2-BD59-A6C34878D82A}">
                    <a16:rowId xmlns:a16="http://schemas.microsoft.com/office/drawing/2014/main" val="532745140"/>
                  </a:ext>
                </a:extLst>
              </a:tr>
              <a:tr h="370011">
                <a:tc>
                  <a:txBody>
                    <a:bodyPr/>
                    <a:lstStyle/>
                    <a:p>
                      <a:pPr algn="ctr" fontAlgn="ctr"/>
                      <a:r>
                        <a:rPr lang="en-US" altLang="zh-TW" sz="1800" b="1" u="none" strike="noStrike" dirty="0">
                          <a:solidFill>
                            <a:srgbClr val="C00000"/>
                          </a:solidFill>
                          <a:effectLst/>
                          <a:latin typeface="微軟正黑體" panose="020B0604030504040204" pitchFamily="34" charset="-120"/>
                          <a:ea typeface="微軟正黑體" panose="020B0604030504040204" pitchFamily="34" charset="-120"/>
                        </a:rPr>
                        <a:t>5</a:t>
                      </a:r>
                      <a:endParaRPr lang="en-US" altLang="zh-TW" sz="18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tc>
                  <a:txBody>
                    <a:bodyPr/>
                    <a:lstStyle/>
                    <a:p>
                      <a:pPr algn="l" fontAlgn="ctr"/>
                      <a:r>
                        <a:rPr lang="zh-TW" altLang="en-US" sz="1800" b="1" i="0" u="none" strike="noStrike" dirty="0">
                          <a:solidFill>
                            <a:srgbClr val="C00000"/>
                          </a:solidFill>
                          <a:effectLst/>
                          <a:latin typeface="微軟正黑體" panose="020B0604030504040204" pitchFamily="34" charset="-120"/>
                          <a:ea typeface="微軟正黑體" panose="020B0604030504040204" pitchFamily="34" charset="-120"/>
                        </a:rPr>
                        <a:t>恍神、緊張、心不在焉分心駕駛</a:t>
                      </a:r>
                    </a:p>
                  </a:txBody>
                  <a:tcPr marL="68580" marR="68580" marT="34290" marB="34290" anchor="ctr">
                    <a:solidFill>
                      <a:schemeClr val="accent2">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9,583</a:t>
                      </a:r>
                    </a:p>
                  </a:txBody>
                  <a:tcPr marL="68580" marR="68580" marT="34290" marB="34290" anchor="ctr">
                    <a:solidFill>
                      <a:schemeClr val="accent2">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83</a:t>
                      </a:r>
                    </a:p>
                  </a:txBody>
                  <a:tcPr marL="68580" marR="68580" marT="34290" marB="34290" anchor="ctr">
                    <a:solidFill>
                      <a:schemeClr val="accent2">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8,861</a:t>
                      </a:r>
                    </a:p>
                  </a:txBody>
                  <a:tcPr marL="68580" marR="68580" marT="34290" marB="34290" anchor="ctr">
                    <a:solidFill>
                      <a:schemeClr val="accent2">
                        <a:lumMod val="20000"/>
                        <a:lumOff val="80000"/>
                      </a:schemeClr>
                    </a:solidFill>
                  </a:tcP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8,944</a:t>
                      </a:r>
                    </a:p>
                  </a:txBody>
                  <a:tcPr marL="68580" marR="68580" marT="34290" marB="34290" anchor="ctr">
                    <a:solidFill>
                      <a:schemeClr val="accent2">
                        <a:lumMod val="20000"/>
                        <a:lumOff val="80000"/>
                      </a:schemeClr>
                    </a:solidFill>
                  </a:tcPr>
                </a:tc>
                <a:extLst>
                  <a:ext uri="{0D108BD9-81ED-4DB2-BD59-A6C34878D82A}">
                    <a16:rowId xmlns:a16="http://schemas.microsoft.com/office/drawing/2014/main" val="745887885"/>
                  </a:ext>
                </a:extLst>
              </a:tr>
              <a:tr h="370011">
                <a:tc>
                  <a:txBody>
                    <a:bodyPr/>
                    <a:lstStyle/>
                    <a:p>
                      <a:pPr algn="ctr" fontAlgn="ctr"/>
                      <a:r>
                        <a:rPr lang="en-US" altLang="zh-TW" sz="1800" u="none" strike="noStrike" dirty="0">
                          <a:effectLst/>
                          <a:latin typeface="微軟正黑體" panose="020B0604030504040204" pitchFamily="34" charset="-120"/>
                          <a:ea typeface="微軟正黑體" panose="020B0604030504040204" pitchFamily="34" charset="-120"/>
                        </a:rPr>
                        <a:t>6</a:t>
                      </a:r>
                      <a:endPar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fontAlgn="ctr"/>
                      <a:r>
                        <a:rPr lang="zh-TW" altLang="en-US" sz="1800" b="0" i="0" u="none" strike="noStrike">
                          <a:solidFill>
                            <a:srgbClr val="000000"/>
                          </a:solidFill>
                          <a:effectLst/>
                          <a:latin typeface="微軟正黑體" panose="020B0604030504040204" pitchFamily="34" charset="-120"/>
                          <a:ea typeface="微軟正黑體" panose="020B0604030504040204" pitchFamily="34" charset="-120"/>
                        </a:rPr>
                        <a:t>未保持行車安全間隔</a:t>
                      </a:r>
                    </a:p>
                  </a:txBody>
                  <a:tcPr marL="68580" marR="68580" marT="34290" marB="34290" anchor="ct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7,745</a:t>
                      </a:r>
                    </a:p>
                  </a:txBody>
                  <a:tcPr marL="68580" marR="68580" marT="34290" marB="34290" anchor="ct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21</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5,950</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5,971</a:t>
                      </a:r>
                    </a:p>
                  </a:txBody>
                  <a:tcPr marL="68580" marR="68580" marT="34290" marB="34290" anchor="ctr"/>
                </a:tc>
                <a:extLst>
                  <a:ext uri="{0D108BD9-81ED-4DB2-BD59-A6C34878D82A}">
                    <a16:rowId xmlns:a16="http://schemas.microsoft.com/office/drawing/2014/main" val="3041711234"/>
                  </a:ext>
                </a:extLst>
              </a:tr>
              <a:tr h="370011">
                <a:tc>
                  <a:txBody>
                    <a:bodyPr/>
                    <a:lstStyle/>
                    <a:p>
                      <a:pPr algn="ctr" fontAlgn="ctr"/>
                      <a:r>
                        <a:rPr lang="en-US" altLang="zh-TW" sz="1800" u="none" strike="noStrike" dirty="0">
                          <a:effectLst/>
                          <a:latin typeface="微軟正黑體" panose="020B0604030504040204" pitchFamily="34" charset="-120"/>
                          <a:ea typeface="微軟正黑體" panose="020B0604030504040204" pitchFamily="34" charset="-120"/>
                        </a:rPr>
                        <a:t>7</a:t>
                      </a:r>
                      <a:endPar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fontAlgn="ctr"/>
                      <a:r>
                        <a:rPr lang="zh-TW" altLang="en-US" sz="1800" b="0" i="0" u="none" strike="noStrike">
                          <a:solidFill>
                            <a:srgbClr val="000000"/>
                          </a:solidFill>
                          <a:effectLst/>
                          <a:latin typeface="微軟正黑體" panose="020B0604030504040204" pitchFamily="34" charset="-120"/>
                          <a:ea typeface="微軟正黑體" panose="020B0604030504040204" pitchFamily="34" charset="-120"/>
                        </a:rPr>
                        <a:t>起步時未注意安全</a:t>
                      </a:r>
                    </a:p>
                  </a:txBody>
                  <a:tcPr marL="68580" marR="68580" marT="34290" marB="34290" anchor="ct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7,340</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29</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5,872</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5,901</a:t>
                      </a:r>
                    </a:p>
                  </a:txBody>
                  <a:tcPr marL="68580" marR="68580" marT="34290" marB="34290" anchor="ctr"/>
                </a:tc>
                <a:extLst>
                  <a:ext uri="{0D108BD9-81ED-4DB2-BD59-A6C34878D82A}">
                    <a16:rowId xmlns:a16="http://schemas.microsoft.com/office/drawing/2014/main" val="769412417"/>
                  </a:ext>
                </a:extLst>
              </a:tr>
              <a:tr h="370011">
                <a:tc>
                  <a:txBody>
                    <a:bodyPr/>
                    <a:lstStyle/>
                    <a:p>
                      <a:pPr algn="ctr" fontAlgn="ctr"/>
                      <a:r>
                        <a:rPr lang="en-US" altLang="zh-TW" sz="1800" u="none" strike="noStrike" dirty="0">
                          <a:effectLst/>
                          <a:latin typeface="微軟正黑體" panose="020B0604030504040204" pitchFamily="34" charset="-120"/>
                          <a:ea typeface="微軟正黑體" panose="020B0604030504040204" pitchFamily="34" charset="-120"/>
                        </a:rPr>
                        <a:t>8</a:t>
                      </a:r>
                      <a:endPar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fontAlgn="ctr"/>
                      <a:r>
                        <a:rPr lang="zh-TW" altLang="en-US" sz="1800" b="0" i="0" u="none" strike="noStrike">
                          <a:solidFill>
                            <a:srgbClr val="000000"/>
                          </a:solidFill>
                          <a:effectLst/>
                          <a:latin typeface="微軟正黑體" panose="020B0604030504040204" pitchFamily="34" charset="-120"/>
                          <a:ea typeface="微軟正黑體" panose="020B0604030504040204" pitchFamily="34" charset="-120"/>
                        </a:rPr>
                        <a:t>變換車道不當</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5,744</a:t>
                      </a:r>
                    </a:p>
                  </a:txBody>
                  <a:tcPr marL="68580" marR="68580" marT="34290" marB="34290" anchor="ct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28</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4,541</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4,569</a:t>
                      </a:r>
                    </a:p>
                  </a:txBody>
                  <a:tcPr marL="68580" marR="68580" marT="34290" marB="34290" anchor="ctr"/>
                </a:tc>
                <a:extLst>
                  <a:ext uri="{0D108BD9-81ED-4DB2-BD59-A6C34878D82A}">
                    <a16:rowId xmlns:a16="http://schemas.microsoft.com/office/drawing/2014/main" val="164028207"/>
                  </a:ext>
                </a:extLst>
              </a:tr>
              <a:tr h="370011">
                <a:tc>
                  <a:txBody>
                    <a:bodyPr/>
                    <a:lstStyle/>
                    <a:p>
                      <a:pPr algn="ctr" fontAlgn="ctr"/>
                      <a:r>
                        <a:rPr lang="en-US" altLang="zh-TW" sz="1800" u="none" strike="noStrike" dirty="0">
                          <a:effectLst/>
                          <a:latin typeface="微軟正黑體" panose="020B0604030504040204" pitchFamily="34" charset="-120"/>
                          <a:ea typeface="微軟正黑體" panose="020B0604030504040204" pitchFamily="34" charset="-120"/>
                        </a:rPr>
                        <a:t>9</a:t>
                      </a:r>
                      <a:endPar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fontAlgn="ct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違反號誌管制或指揮</a:t>
                      </a:r>
                      <a:r>
                        <a:rPr lang="en-US" altLang="zh-TW" sz="18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a:t>
                      </a:r>
                      <a:r>
                        <a:rPr lang="zh-TW" altLang="en-US" sz="18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舊</a:t>
                      </a:r>
                      <a:r>
                        <a:rPr lang="en-US" altLang="zh-TW" sz="18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a:t>
                      </a:r>
                      <a:endParaRPr lang="zh-TW" altLang="en-US" sz="1800" b="0" i="0" u="none" strike="noStrike" kern="1200" dirty="0">
                        <a:solidFill>
                          <a:srgbClr val="000000"/>
                        </a:solidFill>
                        <a:effectLst/>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4,880</a:t>
                      </a:r>
                    </a:p>
                  </a:txBody>
                  <a:tcPr marL="68580" marR="68580" marT="34290" marB="34290" anchor="ct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40</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4,150</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4,190</a:t>
                      </a:r>
                    </a:p>
                  </a:txBody>
                  <a:tcPr marL="68580" marR="68580" marT="34290" marB="34290" anchor="ctr"/>
                </a:tc>
                <a:extLst>
                  <a:ext uri="{0D108BD9-81ED-4DB2-BD59-A6C34878D82A}">
                    <a16:rowId xmlns:a16="http://schemas.microsoft.com/office/drawing/2014/main" val="3637374730"/>
                  </a:ext>
                </a:extLst>
              </a:tr>
              <a:tr h="370011">
                <a:tc>
                  <a:txBody>
                    <a:bodyPr/>
                    <a:lstStyle/>
                    <a:p>
                      <a:pPr algn="ctr" fontAlgn="ctr"/>
                      <a:r>
                        <a:rPr lang="en-US" altLang="zh-TW" sz="1800" u="none" strike="noStrike" dirty="0">
                          <a:effectLst/>
                          <a:latin typeface="微軟正黑體" panose="020B0604030504040204" pitchFamily="34" charset="-120"/>
                          <a:ea typeface="微軟正黑體" panose="020B0604030504040204" pitchFamily="34" charset="-120"/>
                        </a:rPr>
                        <a:t>10</a:t>
                      </a:r>
                      <a:endPar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fontAlgn="ctr"/>
                      <a:r>
                        <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rPr>
                        <a:t>無號誌路口，支線道未讓幹線道先行</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4,831</a:t>
                      </a:r>
                    </a:p>
                  </a:txBody>
                  <a:tcPr marL="68580" marR="68580" marT="34290" marB="34290" anchor="ctr"/>
                </a:tc>
                <a:tc>
                  <a:txBody>
                    <a:bodyPr/>
                    <a:lstStyle/>
                    <a:p>
                      <a:pPr algn="r" fontAlgn="ctr"/>
                      <a:r>
                        <a:rPr lang="en-US" altLang="zh-TW" sz="1800" b="0" i="0" u="none" strike="noStrike">
                          <a:solidFill>
                            <a:srgbClr val="000000"/>
                          </a:solidFill>
                          <a:effectLst/>
                          <a:latin typeface="微軟正黑體" panose="020B0604030504040204" pitchFamily="34" charset="-120"/>
                          <a:ea typeface="微軟正黑體" panose="020B0604030504040204" pitchFamily="34" charset="-120"/>
                        </a:rPr>
                        <a:t>24</a:t>
                      </a:r>
                    </a:p>
                  </a:txBody>
                  <a:tcPr marL="68580" marR="68580" marT="34290" marB="34290" anchor="ct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4,228</a:t>
                      </a:r>
                    </a:p>
                  </a:txBody>
                  <a:tcPr marL="68580" marR="68580" marT="34290" marB="34290" anchor="ctr"/>
                </a:tc>
                <a:tc>
                  <a:txBody>
                    <a:bodyPr/>
                    <a:lstStyle/>
                    <a:p>
                      <a:pPr algn="r" fontAlgn="ctr"/>
                      <a:r>
                        <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rPr>
                        <a:t>4,252</a:t>
                      </a:r>
                    </a:p>
                  </a:txBody>
                  <a:tcPr marL="68580" marR="68580" marT="34290" marB="34290" anchor="ctr"/>
                </a:tc>
                <a:extLst>
                  <a:ext uri="{0D108BD9-81ED-4DB2-BD59-A6C34878D82A}">
                    <a16:rowId xmlns:a16="http://schemas.microsoft.com/office/drawing/2014/main" val="3697512454"/>
                  </a:ext>
                </a:extLst>
              </a:tr>
            </a:tbl>
          </a:graphicData>
        </a:graphic>
      </p:graphicFrame>
    </p:spTree>
    <p:extLst>
      <p:ext uri="{BB962C8B-B14F-4D97-AF65-F5344CB8AC3E}">
        <p14:creationId xmlns:p14="http://schemas.microsoft.com/office/powerpoint/2010/main" val="3687162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群組 48"/>
          <p:cNvGrpSpPr/>
          <p:nvPr/>
        </p:nvGrpSpPr>
        <p:grpSpPr>
          <a:xfrm>
            <a:off x="1013981" y="970630"/>
            <a:ext cx="9811320" cy="5742924"/>
            <a:chOff x="-255124" y="954719"/>
            <a:chExt cx="9699000" cy="5266524"/>
          </a:xfrm>
          <a:solidFill>
            <a:srgbClr val="FFC000"/>
          </a:solidFill>
        </p:grpSpPr>
        <p:sp>
          <p:nvSpPr>
            <p:cNvPr id="6" name="橢圓 5"/>
            <p:cNvSpPr/>
            <p:nvPr/>
          </p:nvSpPr>
          <p:spPr>
            <a:xfrm>
              <a:off x="8054232" y="2973097"/>
              <a:ext cx="1389644" cy="1225046"/>
            </a:xfrm>
            <a:prstGeom prst="ellipse">
              <a:avLst/>
            </a:prstGeom>
            <a:solidFill>
              <a:schemeClr val="accent2">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400" b="1" dirty="0" smtClean="0">
                  <a:solidFill>
                    <a:schemeClr val="tx1"/>
                  </a:solidFill>
                  <a:latin typeface="Times New Roman "/>
                  <a:ea typeface="標楷體" panose="03000509000000000000" pitchFamily="65" charset="-120"/>
                </a:rPr>
                <a:t>用路</a:t>
              </a:r>
              <a:endParaRPr lang="en-US" altLang="zh-TW" sz="2400" b="1" dirty="0" smtClean="0">
                <a:solidFill>
                  <a:schemeClr val="tx1"/>
                </a:solidFill>
                <a:latin typeface="Times New Roman "/>
                <a:ea typeface="標楷體" panose="03000509000000000000" pitchFamily="65" charset="-120"/>
              </a:endParaRPr>
            </a:p>
            <a:p>
              <a:pPr algn="ctr"/>
              <a:r>
                <a:rPr lang="zh-TW" altLang="en-US" sz="2400" b="1" dirty="0" smtClean="0">
                  <a:solidFill>
                    <a:schemeClr val="tx1"/>
                  </a:solidFill>
                  <a:latin typeface="Times New Roman "/>
                  <a:ea typeface="標楷體" panose="03000509000000000000" pitchFamily="65" charset="-120"/>
                </a:rPr>
                <a:t>行為</a:t>
              </a:r>
              <a:endParaRPr lang="zh-TW" altLang="en-US" sz="2400" b="1" dirty="0">
                <a:solidFill>
                  <a:schemeClr val="tx1"/>
                </a:solidFill>
                <a:latin typeface="Times New Roman "/>
                <a:ea typeface="標楷體" panose="03000509000000000000" pitchFamily="65" charset="-120"/>
              </a:endParaRPr>
            </a:p>
          </p:txBody>
        </p:sp>
        <p:sp>
          <p:nvSpPr>
            <p:cNvPr id="8" name="橢圓 7"/>
            <p:cNvSpPr/>
            <p:nvPr/>
          </p:nvSpPr>
          <p:spPr>
            <a:xfrm>
              <a:off x="5793622" y="2973097"/>
              <a:ext cx="1411712" cy="1225046"/>
            </a:xfrm>
            <a:prstGeom prst="ellipse">
              <a:avLst/>
            </a:prstGeom>
            <a:solidFill>
              <a:schemeClr val="accent3">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400" b="1" dirty="0">
                  <a:solidFill>
                    <a:schemeClr val="tx1"/>
                  </a:solidFill>
                  <a:latin typeface="Times New Roman "/>
                  <a:ea typeface="標楷體" panose="03000509000000000000" pitchFamily="65" charset="-120"/>
                </a:rPr>
                <a:t>交通安全文化</a:t>
              </a:r>
            </a:p>
          </p:txBody>
        </p:sp>
        <p:sp>
          <p:nvSpPr>
            <p:cNvPr id="9" name="橢圓 8"/>
            <p:cNvSpPr/>
            <p:nvPr/>
          </p:nvSpPr>
          <p:spPr>
            <a:xfrm>
              <a:off x="2776776" y="954719"/>
              <a:ext cx="1385845" cy="1163273"/>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000" b="1" dirty="0" smtClean="0">
                  <a:solidFill>
                    <a:schemeClr val="tx1"/>
                  </a:solidFill>
                  <a:latin typeface="Times New Roman "/>
                  <a:ea typeface="標楷體" panose="03000509000000000000" pitchFamily="65" charset="-120"/>
                </a:rPr>
                <a:t>教育與宣導</a:t>
              </a:r>
              <a:endParaRPr lang="zh-TW" altLang="en-US" sz="2000" b="1" dirty="0">
                <a:solidFill>
                  <a:schemeClr val="tx1"/>
                </a:solidFill>
                <a:latin typeface="Times New Roman "/>
                <a:ea typeface="標楷體" panose="03000509000000000000" pitchFamily="65" charset="-120"/>
              </a:endParaRPr>
            </a:p>
          </p:txBody>
        </p:sp>
        <p:sp>
          <p:nvSpPr>
            <p:cNvPr id="10" name="橢圓 9"/>
            <p:cNvSpPr/>
            <p:nvPr/>
          </p:nvSpPr>
          <p:spPr>
            <a:xfrm>
              <a:off x="2726227" y="3822918"/>
              <a:ext cx="1333864" cy="1095864"/>
            </a:xfrm>
            <a:prstGeom prst="ellipse">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000" b="1" dirty="0" smtClean="0">
                  <a:solidFill>
                    <a:schemeClr val="tx1"/>
                  </a:solidFill>
                  <a:latin typeface="Times New Roman "/>
                  <a:ea typeface="標楷體" panose="03000509000000000000" pitchFamily="65" charset="-120"/>
                </a:rPr>
                <a:t>執法與矯正</a:t>
              </a:r>
              <a:endParaRPr lang="zh-TW" altLang="en-US" sz="2000" b="1" dirty="0">
                <a:solidFill>
                  <a:schemeClr val="tx1"/>
                </a:solidFill>
                <a:latin typeface="Times New Roman "/>
                <a:ea typeface="標楷體" panose="03000509000000000000" pitchFamily="65" charset="-120"/>
              </a:endParaRPr>
            </a:p>
          </p:txBody>
        </p:sp>
        <p:sp>
          <p:nvSpPr>
            <p:cNvPr id="11" name="橢圓 10"/>
            <p:cNvSpPr/>
            <p:nvPr/>
          </p:nvSpPr>
          <p:spPr>
            <a:xfrm>
              <a:off x="2755195" y="5149652"/>
              <a:ext cx="1330737" cy="1071591"/>
            </a:xfrm>
            <a:prstGeom prst="ellipse">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000" b="1" dirty="0" smtClean="0">
                  <a:solidFill>
                    <a:schemeClr val="tx1"/>
                  </a:solidFill>
                  <a:latin typeface="Times New Roman "/>
                  <a:ea typeface="標楷體" panose="03000509000000000000" pitchFamily="65" charset="-120"/>
                </a:rPr>
                <a:t>社會</a:t>
              </a:r>
              <a:endParaRPr lang="en-US" altLang="zh-TW" sz="2000" b="1" dirty="0" smtClean="0">
                <a:solidFill>
                  <a:schemeClr val="tx1"/>
                </a:solidFill>
                <a:latin typeface="Times New Roman "/>
                <a:ea typeface="標楷體" panose="03000509000000000000" pitchFamily="65" charset="-120"/>
              </a:endParaRPr>
            </a:p>
            <a:p>
              <a:pPr algn="ctr"/>
              <a:r>
                <a:rPr lang="zh-TW" altLang="en-US" sz="2000" b="1" dirty="0" smtClean="0">
                  <a:solidFill>
                    <a:schemeClr val="tx1"/>
                  </a:solidFill>
                  <a:latin typeface="Times New Roman "/>
                  <a:ea typeface="標楷體" panose="03000509000000000000" pitchFamily="65" charset="-120"/>
                </a:rPr>
                <a:t>影響與規範</a:t>
              </a:r>
              <a:endParaRPr lang="zh-TW" altLang="en-US" sz="2000" b="1" dirty="0">
                <a:solidFill>
                  <a:schemeClr val="tx1"/>
                </a:solidFill>
                <a:latin typeface="Times New Roman "/>
                <a:ea typeface="標楷體" panose="03000509000000000000" pitchFamily="65" charset="-120"/>
              </a:endParaRPr>
            </a:p>
          </p:txBody>
        </p:sp>
        <p:sp>
          <p:nvSpPr>
            <p:cNvPr id="12" name="橢圓 11"/>
            <p:cNvSpPr/>
            <p:nvPr/>
          </p:nvSpPr>
          <p:spPr>
            <a:xfrm>
              <a:off x="-236290" y="1763362"/>
              <a:ext cx="1493986" cy="1279687"/>
            </a:xfrm>
            <a:prstGeom prst="ellipse">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400" b="1" dirty="0">
                  <a:solidFill>
                    <a:schemeClr val="tx1"/>
                  </a:solidFill>
                  <a:latin typeface="Times New Roman "/>
                  <a:ea typeface="標楷體" panose="03000509000000000000" pitchFamily="65" charset="-120"/>
                </a:rPr>
                <a:t>法規</a:t>
              </a:r>
              <a:endParaRPr lang="en-US" altLang="zh-TW" sz="2400" b="1" dirty="0">
                <a:solidFill>
                  <a:schemeClr val="tx1"/>
                </a:solidFill>
                <a:latin typeface="Times New Roman "/>
                <a:ea typeface="標楷體" panose="03000509000000000000" pitchFamily="65" charset="-120"/>
              </a:endParaRPr>
            </a:p>
            <a:p>
              <a:pPr algn="ctr"/>
              <a:r>
                <a:rPr lang="zh-TW" altLang="en-US" sz="2400" b="1" dirty="0">
                  <a:solidFill>
                    <a:schemeClr val="tx1"/>
                  </a:solidFill>
                  <a:latin typeface="Times New Roman "/>
                  <a:ea typeface="標楷體" panose="03000509000000000000" pitchFamily="65" charset="-120"/>
                </a:rPr>
                <a:t>制度</a:t>
              </a:r>
            </a:p>
          </p:txBody>
        </p:sp>
        <p:sp>
          <p:nvSpPr>
            <p:cNvPr id="13" name="橢圓 12"/>
            <p:cNvSpPr/>
            <p:nvPr/>
          </p:nvSpPr>
          <p:spPr>
            <a:xfrm>
              <a:off x="-255124" y="4226037"/>
              <a:ext cx="1410786" cy="1197317"/>
            </a:xfrm>
            <a:prstGeom prst="ellipse">
              <a:avLst/>
            </a:prstGeom>
            <a:solidFill>
              <a:schemeClr val="tx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400" b="1" dirty="0" smtClean="0">
                  <a:solidFill>
                    <a:schemeClr val="tx1"/>
                  </a:solidFill>
                  <a:latin typeface="Times New Roman "/>
                  <a:ea typeface="標楷體" panose="03000509000000000000" pitchFamily="65" charset="-120"/>
                </a:rPr>
                <a:t>環境與背景條件</a:t>
              </a:r>
              <a:endParaRPr lang="zh-TW" altLang="en-US" sz="2400" b="1" dirty="0">
                <a:solidFill>
                  <a:schemeClr val="tx1"/>
                </a:solidFill>
                <a:latin typeface="Times New Roman "/>
                <a:ea typeface="標楷體" panose="03000509000000000000" pitchFamily="65" charset="-120"/>
              </a:endParaRPr>
            </a:p>
          </p:txBody>
        </p:sp>
        <p:cxnSp>
          <p:nvCxnSpPr>
            <p:cNvPr id="14" name="直線單箭頭接點 13"/>
            <p:cNvCxnSpPr/>
            <p:nvPr/>
          </p:nvCxnSpPr>
          <p:spPr>
            <a:xfrm flipV="1">
              <a:off x="1250235" y="1748013"/>
              <a:ext cx="1602110" cy="785569"/>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cxnSp>
          <p:nvCxnSpPr>
            <p:cNvPr id="17" name="直線單箭頭接點 16"/>
            <p:cNvCxnSpPr>
              <a:stCxn id="13" idx="6"/>
              <a:endCxn id="36" idx="2"/>
            </p:cNvCxnSpPr>
            <p:nvPr/>
          </p:nvCxnSpPr>
          <p:spPr>
            <a:xfrm flipV="1">
              <a:off x="1155662" y="2967669"/>
              <a:ext cx="1567573" cy="1857027"/>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cxnSp>
          <p:nvCxnSpPr>
            <p:cNvPr id="20" name="直線單箭頭接點 19"/>
            <p:cNvCxnSpPr/>
            <p:nvPr/>
          </p:nvCxnSpPr>
          <p:spPr>
            <a:xfrm>
              <a:off x="1241700" y="2581206"/>
              <a:ext cx="1508810" cy="3002474"/>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cxnSp>
          <p:nvCxnSpPr>
            <p:cNvPr id="23" name="直線單箭頭接點 22"/>
            <p:cNvCxnSpPr>
              <a:stCxn id="13" idx="6"/>
            </p:cNvCxnSpPr>
            <p:nvPr/>
          </p:nvCxnSpPr>
          <p:spPr>
            <a:xfrm flipV="1">
              <a:off x="1155662" y="1818677"/>
              <a:ext cx="1696682" cy="3006018"/>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cxnSp>
          <p:nvCxnSpPr>
            <p:cNvPr id="26" name="直線單箭頭接點 25"/>
            <p:cNvCxnSpPr>
              <a:stCxn id="13" idx="6"/>
              <a:endCxn id="10" idx="2"/>
            </p:cNvCxnSpPr>
            <p:nvPr/>
          </p:nvCxnSpPr>
          <p:spPr>
            <a:xfrm flipV="1">
              <a:off x="1155662" y="4370850"/>
              <a:ext cx="1570565" cy="453845"/>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cxnSp>
          <p:nvCxnSpPr>
            <p:cNvPr id="30" name="直線單箭頭接點 29"/>
            <p:cNvCxnSpPr/>
            <p:nvPr/>
          </p:nvCxnSpPr>
          <p:spPr>
            <a:xfrm>
              <a:off x="1155662" y="4780781"/>
              <a:ext cx="1599532" cy="860753"/>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cxnSp>
          <p:nvCxnSpPr>
            <p:cNvPr id="35" name="直線單箭頭接點 34"/>
            <p:cNvCxnSpPr/>
            <p:nvPr/>
          </p:nvCxnSpPr>
          <p:spPr>
            <a:xfrm>
              <a:off x="4070850" y="1840550"/>
              <a:ext cx="1733531" cy="1523368"/>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cxnSp>
          <p:nvCxnSpPr>
            <p:cNvPr id="38" name="直線單箭頭接點 37"/>
            <p:cNvCxnSpPr>
              <a:stCxn id="10" idx="6"/>
              <a:endCxn id="8" idx="2"/>
            </p:cNvCxnSpPr>
            <p:nvPr/>
          </p:nvCxnSpPr>
          <p:spPr>
            <a:xfrm flipV="1">
              <a:off x="4060091" y="3585621"/>
              <a:ext cx="1733531" cy="785230"/>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cxnSp>
          <p:nvCxnSpPr>
            <p:cNvPr id="41" name="直線單箭頭接點 40"/>
            <p:cNvCxnSpPr>
              <a:stCxn id="11" idx="6"/>
            </p:cNvCxnSpPr>
            <p:nvPr/>
          </p:nvCxnSpPr>
          <p:spPr>
            <a:xfrm flipV="1">
              <a:off x="4085932" y="3734739"/>
              <a:ext cx="1696932" cy="1950709"/>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cxnSp>
          <p:nvCxnSpPr>
            <p:cNvPr id="44" name="直線單箭頭接點 43"/>
            <p:cNvCxnSpPr>
              <a:stCxn id="8" idx="6"/>
              <a:endCxn id="6" idx="2"/>
            </p:cNvCxnSpPr>
            <p:nvPr/>
          </p:nvCxnSpPr>
          <p:spPr>
            <a:xfrm>
              <a:off x="7205334" y="3585621"/>
              <a:ext cx="848898" cy="0"/>
            </a:xfrm>
            <a:prstGeom prst="straightConnector1">
              <a:avLst/>
            </a:prstGeom>
            <a:ln w="50800">
              <a:tailEnd type="triangle"/>
            </a:ln>
          </p:spPr>
          <p:style>
            <a:lnRef idx="3">
              <a:schemeClr val="accent2"/>
            </a:lnRef>
            <a:fillRef idx="0">
              <a:schemeClr val="accent2"/>
            </a:fillRef>
            <a:effectRef idx="2">
              <a:schemeClr val="accent2"/>
            </a:effectRef>
            <a:fontRef idx="minor">
              <a:schemeClr val="tx1"/>
            </a:fontRef>
          </p:style>
        </p:cxnSp>
      </p:grpSp>
      <p:sp>
        <p:nvSpPr>
          <p:cNvPr id="4" name="標題 3"/>
          <p:cNvSpPr>
            <a:spLocks noGrp="1"/>
          </p:cNvSpPr>
          <p:nvPr>
            <p:ph type="title"/>
          </p:nvPr>
        </p:nvSpPr>
        <p:spPr>
          <a:xfrm>
            <a:off x="877454" y="173740"/>
            <a:ext cx="10953761" cy="720725"/>
          </a:xfrm>
        </p:spPr>
        <p:txBody>
          <a:bodyPr>
            <a:noAutofit/>
          </a:bodyPr>
          <a:lstStyle/>
          <a:p>
            <a:r>
              <a:rPr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叁、用路</a:t>
            </a:r>
            <a:r>
              <a:rPr lang="en-US" altLang="zh-TW" sz="40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駕駛行為是交通安全文化的產物 </a:t>
            </a:r>
            <a:r>
              <a:rPr lang="en-US" altLang="zh-TW" sz="4000" b="1" dirty="0" smtClean="0">
                <a:latin typeface="Times New Roman" panose="02020603050405020304" pitchFamily="18" charset="0"/>
                <a:ea typeface="標楷體" panose="03000509000000000000" pitchFamily="65" charset="-120"/>
                <a:cs typeface="Times New Roman" panose="02020603050405020304" pitchFamily="18" charset="0"/>
              </a:rPr>
              <a:t>(1/5</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矩形 4"/>
          <p:cNvSpPr/>
          <p:nvPr/>
        </p:nvSpPr>
        <p:spPr>
          <a:xfrm>
            <a:off x="5999738" y="5452686"/>
            <a:ext cx="5980922" cy="584775"/>
          </a:xfrm>
          <a:prstGeom prst="rect">
            <a:avLst/>
          </a:prstGeom>
        </p:spPr>
        <p:txBody>
          <a:bodyPr wrap="square">
            <a:spAutoFit/>
          </a:bodyPr>
          <a:lstStyle/>
          <a:p>
            <a:pPr algn="ctr"/>
            <a:r>
              <a:rPr lang="zh-TW" altLang="en-US" sz="3200" b="1" dirty="0">
                <a:solidFill>
                  <a:srgbClr val="1E03BD"/>
                </a:solidFill>
                <a:latin typeface="標楷體" panose="03000509000000000000" pitchFamily="65" charset="-120"/>
                <a:ea typeface="標楷體" panose="03000509000000000000" pitchFamily="65" charset="-120"/>
              </a:rPr>
              <a:t>交通安全文化</a:t>
            </a:r>
            <a:r>
              <a:rPr lang="zh-TW" altLang="en-US" sz="3200" b="1" dirty="0" smtClean="0">
                <a:solidFill>
                  <a:srgbClr val="1E03BD"/>
                </a:solidFill>
                <a:latin typeface="標楷體" panose="03000509000000000000" pitchFamily="65" charset="-120"/>
                <a:ea typeface="標楷體" panose="03000509000000000000" pitchFamily="65" charset="-120"/>
              </a:rPr>
              <a:t>與用路行為</a:t>
            </a:r>
            <a:r>
              <a:rPr lang="zh-TW" altLang="en-US" sz="3200" b="1" dirty="0">
                <a:solidFill>
                  <a:srgbClr val="1E03BD"/>
                </a:solidFill>
                <a:latin typeface="標楷體" panose="03000509000000000000" pitchFamily="65" charset="-120"/>
                <a:ea typeface="標楷體" panose="03000509000000000000" pitchFamily="65" charset="-120"/>
              </a:rPr>
              <a:t>的形成</a:t>
            </a:r>
          </a:p>
        </p:txBody>
      </p:sp>
      <p:sp>
        <p:nvSpPr>
          <p:cNvPr id="2" name="矩形 1"/>
          <p:cNvSpPr/>
          <p:nvPr/>
        </p:nvSpPr>
        <p:spPr>
          <a:xfrm>
            <a:off x="6608978" y="943244"/>
            <a:ext cx="5222238" cy="1938992"/>
          </a:xfrm>
          <a:prstGeom prst="rect">
            <a:avLst/>
          </a:prstGeom>
        </p:spPr>
        <p:txBody>
          <a:bodyPr wrap="square">
            <a:spAutoFit/>
          </a:bodyPr>
          <a:lstStyle/>
          <a:p>
            <a:pPr marL="88900" algn="just">
              <a:spcBef>
                <a:spcPts val="600"/>
              </a:spcBef>
            </a:pPr>
            <a:r>
              <a:rPr lang="zh-TW"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交通安全文化</a:t>
            </a:r>
            <a:r>
              <a:rPr lang="zh-TW"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是一種潛移默化且深植每一個人心中的</a:t>
            </a:r>
            <a:r>
              <a:rPr lang="zh-TW" altLang="en-US"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一</a:t>
            </a:r>
            <a:r>
              <a:rPr lang="zh-TW"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種構念</a:t>
            </a:r>
            <a:r>
              <a:rPr lang="en-US"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(construct)</a:t>
            </a:r>
            <a:r>
              <a:rPr lang="zh-TW"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，它看不到也無法直接量測，卻深深地</a:t>
            </a:r>
            <a:r>
              <a:rPr lang="zh-TW" altLang="en-US"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影</a:t>
            </a:r>
            <a:r>
              <a:rPr lang="zh-TW"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響每一個用路人對道路交通安全的</a:t>
            </a:r>
            <a:r>
              <a:rPr lang="zh-TW"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信念</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(belief)</a:t>
            </a:r>
            <a:r>
              <a:rPr lang="zh-TW"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價值觀</a:t>
            </a:r>
            <a:r>
              <a:rPr lang="en-US" altLang="zh-TW" sz="200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values)</a:t>
            </a:r>
            <a:r>
              <a:rPr lang="zh-TW"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態度</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(attitude)</a:t>
            </a:r>
            <a:r>
              <a:rPr lang="zh-TW"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規範</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(norms)</a:t>
            </a:r>
            <a:r>
              <a:rPr lang="zh-TW"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與</a:t>
            </a:r>
            <a:r>
              <a:rPr lang="zh-TW"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行為</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(behavior)</a:t>
            </a:r>
            <a:r>
              <a:rPr lang="zh-TW" altLang="en-US"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b="1" dirty="0">
              <a:solidFill>
                <a:srgbClr val="0202FC"/>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6" name="橢圓 35"/>
          <p:cNvSpPr/>
          <p:nvPr/>
        </p:nvSpPr>
        <p:spPr>
          <a:xfrm>
            <a:off x="4026831" y="2573097"/>
            <a:ext cx="1363221" cy="1185140"/>
          </a:xfrm>
          <a:prstGeom prst="ellipse">
            <a:avLst/>
          </a:prstGeom>
          <a:solidFill>
            <a:schemeClr val="accent1">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000" b="1" dirty="0" smtClean="0">
                <a:solidFill>
                  <a:schemeClr val="tx1"/>
                </a:solidFill>
                <a:latin typeface="Times New Roman "/>
                <a:ea typeface="標楷體" panose="03000509000000000000" pitchFamily="65" charset="-120"/>
              </a:rPr>
              <a:t>工程建設與管理</a:t>
            </a:r>
            <a:endParaRPr lang="zh-TW" altLang="en-US" sz="2000" b="1" dirty="0">
              <a:solidFill>
                <a:schemeClr val="tx1"/>
              </a:solidFill>
              <a:latin typeface="Times New Roman "/>
              <a:ea typeface="標楷體" panose="03000509000000000000" pitchFamily="65" charset="-120"/>
            </a:endParaRPr>
          </a:p>
        </p:txBody>
      </p:sp>
      <p:cxnSp>
        <p:nvCxnSpPr>
          <p:cNvPr id="74" name="直線單箭頭接點 73"/>
          <p:cNvCxnSpPr>
            <a:endCxn id="36" idx="2"/>
          </p:cNvCxnSpPr>
          <p:nvPr/>
        </p:nvCxnSpPr>
        <p:spPr>
          <a:xfrm>
            <a:off x="2508819" y="2708804"/>
            <a:ext cx="1518012" cy="456863"/>
          </a:xfrm>
          <a:prstGeom prst="straightConnector1">
            <a:avLst/>
          </a:prstGeom>
          <a:ln w="50800">
            <a:tailEnd type="triangle"/>
          </a:ln>
        </p:spPr>
        <p:style>
          <a:lnRef idx="2">
            <a:schemeClr val="accent2"/>
          </a:lnRef>
          <a:fillRef idx="0">
            <a:schemeClr val="accent2"/>
          </a:fillRef>
          <a:effectRef idx="1">
            <a:schemeClr val="accent2"/>
          </a:effectRef>
          <a:fontRef idx="minor">
            <a:schemeClr val="tx1"/>
          </a:fontRef>
        </p:style>
      </p:cxnSp>
      <p:cxnSp>
        <p:nvCxnSpPr>
          <p:cNvPr id="79" name="直線單箭頭接點 78"/>
          <p:cNvCxnSpPr>
            <a:endCxn id="10" idx="2"/>
          </p:cNvCxnSpPr>
          <p:nvPr/>
        </p:nvCxnSpPr>
        <p:spPr>
          <a:xfrm>
            <a:off x="2530115" y="2710108"/>
            <a:ext cx="1499743" cy="1985670"/>
          </a:xfrm>
          <a:prstGeom prst="straightConnector1">
            <a:avLst/>
          </a:prstGeom>
          <a:ln w="50800">
            <a:tailEnd type="triangle"/>
          </a:ln>
        </p:spPr>
        <p:style>
          <a:lnRef idx="2">
            <a:schemeClr val="accent2"/>
          </a:lnRef>
          <a:fillRef idx="0">
            <a:schemeClr val="accent2"/>
          </a:fillRef>
          <a:effectRef idx="1">
            <a:schemeClr val="accent2"/>
          </a:effectRef>
          <a:fontRef idx="minor">
            <a:schemeClr val="tx1"/>
          </a:fontRef>
        </p:style>
      </p:cxnSp>
      <p:cxnSp>
        <p:nvCxnSpPr>
          <p:cNvPr id="94" name="直線單箭頭接點 93"/>
          <p:cNvCxnSpPr/>
          <p:nvPr/>
        </p:nvCxnSpPr>
        <p:spPr>
          <a:xfrm>
            <a:off x="5379169" y="3362375"/>
            <a:ext cx="1742723" cy="350811"/>
          </a:xfrm>
          <a:prstGeom prst="straightConnector1">
            <a:avLst/>
          </a:prstGeom>
          <a:ln w="50800">
            <a:tailEnd type="triangle"/>
          </a:ln>
        </p:spPr>
        <p:style>
          <a:lnRef idx="2">
            <a:schemeClr val="accent2"/>
          </a:lnRef>
          <a:fillRef idx="0">
            <a:schemeClr val="accent2"/>
          </a:fillRef>
          <a:effectRef idx="1">
            <a:schemeClr val="accent2"/>
          </a:effectRef>
          <a:fontRef idx="minor">
            <a:schemeClr val="tx1"/>
          </a:fontRef>
        </p:style>
      </p:cxnSp>
      <p:cxnSp>
        <p:nvCxnSpPr>
          <p:cNvPr id="106" name="直線單箭頭接點 105"/>
          <p:cNvCxnSpPr/>
          <p:nvPr/>
        </p:nvCxnSpPr>
        <p:spPr>
          <a:xfrm>
            <a:off x="4658239" y="2244059"/>
            <a:ext cx="11386" cy="339950"/>
          </a:xfrm>
          <a:prstGeom prst="straightConnector1">
            <a:avLst/>
          </a:prstGeom>
          <a:ln w="50800">
            <a:solidFill>
              <a:srgbClr val="0000CC"/>
            </a:solidFill>
            <a:tailEnd type="triangle"/>
          </a:ln>
        </p:spPr>
        <p:style>
          <a:lnRef idx="2">
            <a:schemeClr val="accent2"/>
          </a:lnRef>
          <a:fillRef idx="0">
            <a:schemeClr val="accent2"/>
          </a:fillRef>
          <a:effectRef idx="1">
            <a:schemeClr val="accent2"/>
          </a:effectRef>
          <a:fontRef idx="minor">
            <a:schemeClr val="tx1"/>
          </a:fontRef>
        </p:style>
      </p:cxnSp>
      <p:cxnSp>
        <p:nvCxnSpPr>
          <p:cNvPr id="111" name="直線單箭頭接點 110"/>
          <p:cNvCxnSpPr/>
          <p:nvPr/>
        </p:nvCxnSpPr>
        <p:spPr>
          <a:xfrm flipV="1">
            <a:off x="4849115" y="2215306"/>
            <a:ext cx="18777" cy="374968"/>
          </a:xfrm>
          <a:prstGeom prst="straightConnector1">
            <a:avLst/>
          </a:prstGeom>
          <a:ln w="50800">
            <a:solidFill>
              <a:srgbClr val="0000CC"/>
            </a:solidFill>
            <a:tailEnd type="triangle"/>
          </a:ln>
        </p:spPr>
        <p:style>
          <a:lnRef idx="2">
            <a:schemeClr val="accent2"/>
          </a:lnRef>
          <a:fillRef idx="0">
            <a:schemeClr val="accent2"/>
          </a:fillRef>
          <a:effectRef idx="1">
            <a:schemeClr val="accent2"/>
          </a:effectRef>
          <a:fontRef idx="minor">
            <a:schemeClr val="tx1"/>
          </a:fontRef>
        </p:style>
      </p:cxnSp>
      <p:cxnSp>
        <p:nvCxnSpPr>
          <p:cNvPr id="114" name="直線單箭頭接點 113"/>
          <p:cNvCxnSpPr/>
          <p:nvPr/>
        </p:nvCxnSpPr>
        <p:spPr>
          <a:xfrm flipH="1">
            <a:off x="4622418" y="3758237"/>
            <a:ext cx="3928" cy="340044"/>
          </a:xfrm>
          <a:prstGeom prst="straightConnector1">
            <a:avLst/>
          </a:prstGeom>
          <a:ln w="50800">
            <a:solidFill>
              <a:srgbClr val="0000CC"/>
            </a:solidFill>
            <a:tailEnd type="triangle"/>
          </a:ln>
        </p:spPr>
        <p:style>
          <a:lnRef idx="2">
            <a:schemeClr val="accent2"/>
          </a:lnRef>
          <a:fillRef idx="0">
            <a:schemeClr val="accent2"/>
          </a:fillRef>
          <a:effectRef idx="1">
            <a:schemeClr val="accent2"/>
          </a:effectRef>
          <a:fontRef idx="minor">
            <a:schemeClr val="tx1"/>
          </a:fontRef>
        </p:style>
      </p:cxnSp>
      <p:cxnSp>
        <p:nvCxnSpPr>
          <p:cNvPr id="118" name="直線單箭頭接點 117"/>
          <p:cNvCxnSpPr/>
          <p:nvPr/>
        </p:nvCxnSpPr>
        <p:spPr>
          <a:xfrm flipV="1">
            <a:off x="4814231" y="3728468"/>
            <a:ext cx="16878" cy="405526"/>
          </a:xfrm>
          <a:prstGeom prst="straightConnector1">
            <a:avLst/>
          </a:prstGeom>
          <a:ln w="50800">
            <a:solidFill>
              <a:srgbClr val="0000CC"/>
            </a:solidFill>
            <a:tailEnd type="triangle"/>
          </a:ln>
        </p:spPr>
        <p:style>
          <a:lnRef idx="2">
            <a:schemeClr val="accent2"/>
          </a:lnRef>
          <a:fillRef idx="0">
            <a:schemeClr val="accent2"/>
          </a:fillRef>
          <a:effectRef idx="1">
            <a:schemeClr val="accent2"/>
          </a:effectRef>
          <a:fontRef idx="minor">
            <a:schemeClr val="tx1"/>
          </a:fontRef>
        </p:style>
      </p:cxnSp>
      <p:cxnSp>
        <p:nvCxnSpPr>
          <p:cNvPr id="119" name="直線單箭頭接點 118"/>
          <p:cNvCxnSpPr/>
          <p:nvPr/>
        </p:nvCxnSpPr>
        <p:spPr>
          <a:xfrm flipH="1" flipV="1">
            <a:off x="4831109" y="5245624"/>
            <a:ext cx="5757" cy="294477"/>
          </a:xfrm>
          <a:prstGeom prst="straightConnector1">
            <a:avLst/>
          </a:prstGeom>
          <a:ln w="50800">
            <a:solidFill>
              <a:srgbClr val="0000CC"/>
            </a:solidFill>
            <a:tailEnd type="triangle"/>
          </a:ln>
        </p:spPr>
        <p:style>
          <a:lnRef idx="2">
            <a:schemeClr val="accent2"/>
          </a:lnRef>
          <a:fillRef idx="0">
            <a:schemeClr val="accent2"/>
          </a:fillRef>
          <a:effectRef idx="1">
            <a:schemeClr val="accent2"/>
          </a:effectRef>
          <a:fontRef idx="minor">
            <a:schemeClr val="tx1"/>
          </a:fontRef>
        </p:style>
      </p:cxnSp>
      <p:cxnSp>
        <p:nvCxnSpPr>
          <p:cNvPr id="120" name="直線單箭頭接點 119"/>
          <p:cNvCxnSpPr/>
          <p:nvPr/>
        </p:nvCxnSpPr>
        <p:spPr>
          <a:xfrm>
            <a:off x="4622418" y="5293275"/>
            <a:ext cx="0" cy="318822"/>
          </a:xfrm>
          <a:prstGeom prst="straightConnector1">
            <a:avLst/>
          </a:prstGeom>
          <a:ln w="50800">
            <a:solidFill>
              <a:srgbClr val="0000CC"/>
            </a:solidFill>
            <a:tailEnd type="triangle"/>
          </a:ln>
        </p:spPr>
        <p:style>
          <a:lnRef idx="2">
            <a:schemeClr val="accent2"/>
          </a:lnRef>
          <a:fillRef idx="0">
            <a:schemeClr val="accent2"/>
          </a:fillRef>
          <a:effectRef idx="1">
            <a:schemeClr val="accent2"/>
          </a:effectRef>
          <a:fontRef idx="minor">
            <a:schemeClr val="tx1"/>
          </a:fontRef>
        </p:style>
      </p:cxnSp>
      <p:cxnSp>
        <p:nvCxnSpPr>
          <p:cNvPr id="140" name="直線單箭頭接點 139"/>
          <p:cNvCxnSpPr/>
          <p:nvPr/>
        </p:nvCxnSpPr>
        <p:spPr>
          <a:xfrm>
            <a:off x="1727543" y="3274548"/>
            <a:ext cx="0" cy="1259582"/>
          </a:xfrm>
          <a:prstGeom prst="straightConnector1">
            <a:avLst/>
          </a:prstGeom>
          <a:ln w="50800">
            <a:solidFill>
              <a:srgbClr val="0000CC"/>
            </a:solidFill>
            <a:tailEnd type="triangle"/>
          </a:ln>
        </p:spPr>
        <p:style>
          <a:lnRef idx="2">
            <a:schemeClr val="accent2"/>
          </a:lnRef>
          <a:fillRef idx="0">
            <a:schemeClr val="accent2"/>
          </a:fillRef>
          <a:effectRef idx="1">
            <a:schemeClr val="accent2"/>
          </a:effectRef>
          <a:fontRef idx="minor">
            <a:schemeClr val="tx1"/>
          </a:fontRef>
        </p:style>
      </p:cxnSp>
      <p:cxnSp>
        <p:nvCxnSpPr>
          <p:cNvPr id="142" name="直線單箭頭接點 141"/>
          <p:cNvCxnSpPr/>
          <p:nvPr/>
        </p:nvCxnSpPr>
        <p:spPr>
          <a:xfrm flipV="1">
            <a:off x="1856135" y="3202122"/>
            <a:ext cx="18686" cy="1305326"/>
          </a:xfrm>
          <a:prstGeom prst="straightConnector1">
            <a:avLst/>
          </a:prstGeom>
          <a:ln w="50800">
            <a:solidFill>
              <a:srgbClr val="0000CC"/>
            </a:solidFill>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7786982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5861" y="188913"/>
            <a:ext cx="11346025" cy="850900"/>
          </a:xfrm>
        </p:spPr>
        <p:txBody>
          <a:bodyPr>
            <a:normAutofit fontScale="90000"/>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叁、</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用路</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駕駛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行為是交通安全文化的產物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(2/5)</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內容版面配置區 2"/>
          <p:cNvSpPr>
            <a:spLocks noGrp="1"/>
          </p:cNvSpPr>
          <p:nvPr>
            <p:ph idx="1"/>
          </p:nvPr>
        </p:nvSpPr>
        <p:spPr>
          <a:xfrm>
            <a:off x="391885" y="951723"/>
            <a:ext cx="11700587" cy="5635690"/>
          </a:xfrm>
        </p:spPr>
        <p:txBody>
          <a:bodyPr>
            <a:normAutofit fontScale="92500" lnSpcReduction="20000"/>
          </a:bodyPr>
          <a:lstStyle/>
          <a:p>
            <a:pPr marL="360363" indent="-360363">
              <a:lnSpc>
                <a:spcPct val="110000"/>
              </a:lnSpc>
              <a:spcBef>
                <a:spcPts val="1200"/>
              </a:spcBef>
              <a:buFont typeface="Wingdings" panose="05000000000000000000" pitchFamily="2" charset="2"/>
              <a:buChar char="Ø"/>
            </a:pPr>
            <a:r>
              <a:rPr lang="zh-TW" altLang="en-US" dirty="0">
                <a:solidFill>
                  <a:srgbClr val="0000CC"/>
                </a:solidFill>
                <a:latin typeface="標楷體" panose="03000509000000000000" pitchFamily="65" charset="-120"/>
                <a:ea typeface="標楷體" panose="03000509000000000000" pitchFamily="65" charset="-120"/>
                <a:cs typeface="Times New Roman" panose="02020603050405020304" pitchFamily="18" charset="0"/>
              </a:rPr>
              <a:t>管理大師彼得杜拉克</a:t>
            </a:r>
            <a:r>
              <a:rPr lang="en-US" altLang="zh-TW"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(Peter </a:t>
            </a:r>
            <a:r>
              <a:rPr lang="en-US" altLang="zh-TW" dirty="0" smtClean="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F. Drucker)</a:t>
            </a:r>
            <a:r>
              <a:rPr lang="zh-TW" altLang="en-US" dirty="0" smtClean="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曾</a:t>
            </a:r>
            <a:r>
              <a:rPr lang="zh-TW" altLang="en-US" dirty="0" smtClean="0">
                <a:solidFill>
                  <a:srgbClr val="0000CC"/>
                </a:solidFill>
                <a:latin typeface="標楷體" panose="03000509000000000000" pitchFamily="65" charset="-120"/>
                <a:ea typeface="標楷體" panose="03000509000000000000" pitchFamily="65" charset="-120"/>
                <a:cs typeface="Times New Roman" panose="02020603050405020304" pitchFamily="18" charset="0"/>
              </a:rPr>
              <a:t>言</a:t>
            </a:r>
            <a:r>
              <a:rPr lang="zh-TW" altLang="en-US" b="1" dirty="0" smtClean="0">
                <a:solidFill>
                  <a:srgbClr val="0000CC"/>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smtClean="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沒有</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量測</a:t>
            </a:r>
            <a:r>
              <a:rPr lang="zh-TW" altLang="en-US" b="1" dirty="0" smtClean="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，就無法管理</a:t>
            </a:r>
            <a:r>
              <a:rPr lang="zh-TW" altLang="en-US" b="1" dirty="0" smtClean="0">
                <a:solidFill>
                  <a:srgbClr val="0000CC"/>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b="1" dirty="0" smtClean="0">
              <a:solidFill>
                <a:srgbClr val="0000CC"/>
              </a:solidFill>
              <a:latin typeface="標楷體" panose="03000509000000000000" pitchFamily="65" charset="-120"/>
              <a:ea typeface="標楷體" panose="03000509000000000000" pitchFamily="65" charset="-120"/>
              <a:cs typeface="Times New Roman" panose="02020603050405020304" pitchFamily="18" charset="0"/>
            </a:endParaRPr>
          </a:p>
          <a:p>
            <a:pPr marL="360363" indent="-360363">
              <a:lnSpc>
                <a:spcPct val="100000"/>
              </a:lnSpc>
              <a:spcBef>
                <a:spcPts val="600"/>
              </a:spcBef>
              <a:spcAft>
                <a:spcPts val="600"/>
              </a:spcAft>
              <a:buFont typeface="Wingdings" panose="05000000000000000000" pitchFamily="2" charset="2"/>
              <a:buChar char="Ø"/>
            </a:pPr>
            <a:r>
              <a:rPr lang="zh-TW" altLang="en-US" dirty="0" smtClean="0">
                <a:latin typeface="標楷體" panose="03000509000000000000" pitchFamily="65" charset="-120"/>
                <a:ea typeface="標楷體" panose="03000509000000000000" pitchFamily="65" charset="-120"/>
              </a:rPr>
              <a:t>交通安全文化是一個多維度的構念，它會展現在一個社會對</a:t>
            </a:r>
            <a:r>
              <a:rPr lang="zh-TW" altLang="en-US" b="1" dirty="0">
                <a:solidFill>
                  <a:srgbClr val="C00000"/>
                </a:solidFill>
                <a:latin typeface="標楷體" panose="03000509000000000000" pitchFamily="65" charset="-120"/>
                <a:ea typeface="標楷體" panose="03000509000000000000" pitchFamily="65" charset="-120"/>
              </a:rPr>
              <a:t>安全價值</a:t>
            </a:r>
            <a:r>
              <a:rPr lang="zh-TW" altLang="en-US" dirty="0">
                <a:latin typeface="標楷體" panose="03000509000000000000" pitchFamily="65" charset="-120"/>
                <a:ea typeface="標楷體" panose="03000509000000000000" pitchFamily="65" charset="-120"/>
              </a:rPr>
              <a:t>、</a:t>
            </a:r>
            <a:r>
              <a:rPr lang="zh-TW" altLang="en-US" b="1" dirty="0">
                <a:solidFill>
                  <a:srgbClr val="C00000"/>
                </a:solidFill>
                <a:latin typeface="標楷體" panose="03000509000000000000" pitchFamily="65" charset="-120"/>
                <a:ea typeface="標楷體" panose="03000509000000000000" pitchFamily="65" charset="-120"/>
              </a:rPr>
              <a:t>安全態度</a:t>
            </a:r>
            <a:r>
              <a:rPr lang="zh-TW" altLang="en-US" dirty="0">
                <a:latin typeface="標楷體" panose="03000509000000000000" pitchFamily="65" charset="-120"/>
                <a:ea typeface="標楷體" panose="03000509000000000000" pitchFamily="65" charset="-120"/>
              </a:rPr>
              <a:t>、</a:t>
            </a:r>
            <a:r>
              <a:rPr lang="zh-TW" altLang="en-US" b="1" dirty="0">
                <a:solidFill>
                  <a:srgbClr val="C00000"/>
                </a:solidFill>
                <a:latin typeface="標楷體" panose="03000509000000000000" pitchFamily="65" charset="-120"/>
                <a:ea typeface="標楷體" panose="03000509000000000000" pitchFamily="65" charset="-120"/>
              </a:rPr>
              <a:t>法律意識</a:t>
            </a:r>
            <a:r>
              <a:rPr lang="zh-TW" altLang="en-US" dirty="0">
                <a:latin typeface="標楷體" panose="03000509000000000000" pitchFamily="65" charset="-120"/>
                <a:ea typeface="標楷體" panose="03000509000000000000" pitchFamily="65" charset="-120"/>
              </a:rPr>
              <a:t>、</a:t>
            </a:r>
            <a:r>
              <a:rPr lang="zh-TW" altLang="en-US" b="1" dirty="0">
                <a:solidFill>
                  <a:srgbClr val="C00000"/>
                </a:solidFill>
                <a:latin typeface="標楷體" panose="03000509000000000000" pitchFamily="65" charset="-120"/>
                <a:ea typeface="標楷體" panose="03000509000000000000" pitchFamily="65" charset="-120"/>
              </a:rPr>
              <a:t>利他主義</a:t>
            </a:r>
            <a:r>
              <a:rPr lang="zh-TW" altLang="en-US" dirty="0">
                <a:latin typeface="標楷體" panose="03000509000000000000" pitchFamily="65" charset="-120"/>
                <a:ea typeface="標楷體" panose="03000509000000000000" pitchFamily="65" charset="-120"/>
              </a:rPr>
              <a:t>、</a:t>
            </a:r>
            <a:r>
              <a:rPr lang="zh-TW" altLang="en-US" b="1" dirty="0">
                <a:solidFill>
                  <a:srgbClr val="C00000"/>
                </a:solidFill>
                <a:latin typeface="標楷體" panose="03000509000000000000" pitchFamily="65" charset="-120"/>
                <a:ea typeface="標楷體" panose="03000509000000000000" pitchFamily="65" charset="-120"/>
              </a:rPr>
              <a:t>風險感認</a:t>
            </a:r>
            <a:r>
              <a:rPr lang="zh-TW" altLang="en-US" dirty="0">
                <a:latin typeface="標楷體" panose="03000509000000000000" pitchFamily="65" charset="-120"/>
                <a:ea typeface="標楷體" panose="03000509000000000000" pitchFamily="65" charset="-120"/>
              </a:rPr>
              <a:t>及</a:t>
            </a:r>
            <a:r>
              <a:rPr lang="zh-TW" altLang="en-US" b="1" dirty="0">
                <a:solidFill>
                  <a:srgbClr val="C00000"/>
                </a:solidFill>
                <a:latin typeface="標楷體" panose="03000509000000000000" pitchFamily="65" charset="-120"/>
                <a:ea typeface="標楷體" panose="03000509000000000000" pitchFamily="65" charset="-120"/>
              </a:rPr>
              <a:t>危險用路</a:t>
            </a:r>
            <a:r>
              <a:rPr lang="zh-TW" altLang="en-US" b="1" dirty="0" smtClean="0">
                <a:solidFill>
                  <a:srgbClr val="C00000"/>
                </a:solidFill>
                <a:latin typeface="標楷體" panose="03000509000000000000" pitchFamily="65" charset="-120"/>
                <a:ea typeface="標楷體" panose="03000509000000000000" pitchFamily="65" charset="-120"/>
              </a:rPr>
              <a:t>行為</a:t>
            </a:r>
            <a:r>
              <a:rPr lang="zh-TW" altLang="en-US" dirty="0" smtClean="0">
                <a:latin typeface="標楷體" panose="03000509000000000000" pitchFamily="65" charset="-120"/>
                <a:ea typeface="標楷體" panose="03000509000000000000" pitchFamily="65" charset="-120"/>
              </a:rPr>
              <a:t>等向度上。</a:t>
            </a:r>
            <a:endParaRPr lang="en-US" altLang="zh-TW" dirty="0" smtClean="0">
              <a:latin typeface="標楷體" panose="03000509000000000000" pitchFamily="65" charset="-120"/>
              <a:ea typeface="標楷體" panose="03000509000000000000" pitchFamily="65" charset="-120"/>
            </a:endParaRPr>
          </a:p>
          <a:p>
            <a:pPr marL="360363" indent="-360363">
              <a:lnSpc>
                <a:spcPct val="100000"/>
              </a:lnSpc>
              <a:spcBef>
                <a:spcPts val="600"/>
              </a:spcBef>
              <a:buFont typeface="Wingdings" panose="05000000000000000000" pitchFamily="2" charset="2"/>
              <a:buChar char="Ø"/>
            </a:pPr>
            <a:endParaRPr lang="en-US" altLang="zh-TW" dirty="0">
              <a:latin typeface="標楷體" panose="03000509000000000000" pitchFamily="65" charset="-120"/>
              <a:ea typeface="標楷體" panose="03000509000000000000" pitchFamily="65" charset="-120"/>
            </a:endParaRPr>
          </a:p>
          <a:p>
            <a:pPr marL="0" indent="0">
              <a:lnSpc>
                <a:spcPct val="100000"/>
              </a:lnSpc>
              <a:spcBef>
                <a:spcPts val="600"/>
              </a:spcBef>
              <a:buNone/>
            </a:pPr>
            <a:endParaRPr lang="en-US" altLang="zh-TW" dirty="0" smtClean="0">
              <a:latin typeface="標楷體" panose="03000509000000000000" pitchFamily="65" charset="-120"/>
              <a:ea typeface="標楷體" panose="03000509000000000000" pitchFamily="65" charset="-120"/>
            </a:endParaRPr>
          </a:p>
          <a:p>
            <a:pPr marL="360363" indent="-360363">
              <a:lnSpc>
                <a:spcPct val="100000"/>
              </a:lnSpc>
              <a:spcBef>
                <a:spcPts val="600"/>
              </a:spcBef>
              <a:buFont typeface="Wingdings" panose="05000000000000000000" pitchFamily="2" charset="2"/>
              <a:buChar char="Ø"/>
            </a:pPr>
            <a:endParaRPr lang="en-US" altLang="zh-TW" dirty="0">
              <a:latin typeface="標楷體" panose="03000509000000000000" pitchFamily="65" charset="-120"/>
              <a:ea typeface="標楷體" panose="03000509000000000000" pitchFamily="65" charset="-120"/>
            </a:endParaRPr>
          </a:p>
          <a:p>
            <a:pPr marL="360363" indent="-360363">
              <a:buFont typeface="Wingdings" panose="05000000000000000000" pitchFamily="2" charset="2"/>
              <a:buChar char="Ø"/>
            </a:pPr>
            <a:endParaRPr lang="en-US" altLang="zh-TW" dirty="0" smtClean="0">
              <a:latin typeface="標楷體" panose="03000509000000000000" pitchFamily="65" charset="-120"/>
              <a:ea typeface="標楷體" panose="03000509000000000000" pitchFamily="65" charset="-120"/>
            </a:endParaRPr>
          </a:p>
          <a:p>
            <a:pPr marL="0" indent="0">
              <a:buNone/>
            </a:pPr>
            <a:endParaRPr lang="en-US" altLang="zh-TW" dirty="0" smtClean="0">
              <a:latin typeface="標楷體" panose="03000509000000000000" pitchFamily="65" charset="-120"/>
              <a:ea typeface="標楷體" panose="03000509000000000000" pitchFamily="65" charset="-120"/>
            </a:endParaRPr>
          </a:p>
          <a:p>
            <a:pPr marL="0" indent="0">
              <a:buNone/>
            </a:pPr>
            <a:endParaRPr lang="en-US" altLang="zh-TW" dirty="0">
              <a:latin typeface="標楷體" panose="03000509000000000000" pitchFamily="65" charset="-120"/>
              <a:ea typeface="標楷體" panose="03000509000000000000" pitchFamily="65" charset="-120"/>
            </a:endParaRPr>
          </a:p>
          <a:p>
            <a:pPr marL="360363" indent="-360363">
              <a:lnSpc>
                <a:spcPct val="120000"/>
              </a:lnSpc>
              <a:spcBef>
                <a:spcPts val="3600"/>
              </a:spcBef>
              <a:buFont typeface="Wingdings" panose="05000000000000000000" pitchFamily="2" charset="2"/>
              <a:buChar char="Ø"/>
            </a:pPr>
            <a:r>
              <a:rPr lang="zh-TW" altLang="en-US" b="1" dirty="0" smtClean="0">
                <a:solidFill>
                  <a:srgbClr val="0000CC"/>
                </a:solidFill>
                <a:latin typeface="標楷體" panose="03000509000000000000" pitchFamily="65" charset="-120"/>
                <a:ea typeface="標楷體" panose="03000509000000000000" pitchFamily="65" charset="-120"/>
              </a:rPr>
              <a:t>交通安全文化如何量測？如何發展具信、效度之</a:t>
            </a:r>
            <a:r>
              <a:rPr lang="zh-TW" altLang="en-US" b="1" dirty="0" smtClean="0">
                <a:solidFill>
                  <a:srgbClr val="C00000"/>
                </a:solidFill>
                <a:latin typeface="標楷體" panose="03000509000000000000" pitchFamily="65" charset="-120"/>
                <a:ea typeface="標楷體" panose="03000509000000000000" pitchFamily="65" charset="-120"/>
              </a:rPr>
              <a:t>量測工具</a:t>
            </a:r>
            <a:r>
              <a:rPr lang="zh-TW" altLang="en-US" b="1" dirty="0" smtClean="0">
                <a:solidFill>
                  <a:srgbClr val="0000CC"/>
                </a:solidFill>
                <a:latin typeface="標楷體" panose="03000509000000000000" pitchFamily="65" charset="-120"/>
                <a:ea typeface="標楷體" panose="03000509000000000000" pitchFamily="65" charset="-120"/>
              </a:rPr>
              <a:t>並</a:t>
            </a:r>
            <a:r>
              <a:rPr lang="zh-TW" altLang="en-US" b="1" dirty="0" smtClean="0">
                <a:solidFill>
                  <a:srgbClr val="C00000"/>
                </a:solidFill>
                <a:latin typeface="標楷體" panose="03000509000000000000" pitchFamily="65" charset="-120"/>
                <a:ea typeface="標楷體" panose="03000509000000000000" pitchFamily="65" charset="-120"/>
              </a:rPr>
              <a:t>加以應用</a:t>
            </a:r>
            <a:r>
              <a:rPr lang="zh-TW" altLang="en-US" b="1" dirty="0" smtClean="0">
                <a:solidFill>
                  <a:srgbClr val="0000CC"/>
                </a:solidFill>
                <a:latin typeface="標楷體" panose="03000509000000000000" pitchFamily="65" charset="-120"/>
                <a:ea typeface="標楷體" panose="03000509000000000000" pitchFamily="65" charset="-120"/>
              </a:rPr>
              <a:t>？</a:t>
            </a:r>
            <a:endParaRPr lang="en-US" altLang="zh-TW" b="1" dirty="0" smtClean="0">
              <a:solidFill>
                <a:srgbClr val="0000CC"/>
              </a:solidFill>
              <a:latin typeface="標楷體" panose="03000509000000000000" pitchFamily="65" charset="-120"/>
              <a:ea typeface="標楷體" panose="03000509000000000000" pitchFamily="65" charset="-120"/>
            </a:endParaRPr>
          </a:p>
          <a:p>
            <a:pPr marL="360363" indent="-360363">
              <a:lnSpc>
                <a:spcPct val="100000"/>
              </a:lnSpc>
              <a:spcBef>
                <a:spcPts val="600"/>
              </a:spcBef>
              <a:buFont typeface="Wingdings" panose="05000000000000000000" pitchFamily="2" charset="2"/>
              <a:buChar char="Ø"/>
            </a:pPr>
            <a:r>
              <a:rPr lang="zh-TW" altLang="en-US" b="1" dirty="0" smtClean="0">
                <a:solidFill>
                  <a:srgbClr val="C00000"/>
                </a:solidFill>
                <a:latin typeface="標楷體" panose="03000509000000000000" pitchFamily="65" charset="-120"/>
                <a:ea typeface="標楷體" panose="03000509000000000000" pitchFamily="65" charset="-120"/>
              </a:rPr>
              <a:t>交通安全觀測指標計畫</a:t>
            </a:r>
            <a:r>
              <a:rPr lang="zh-TW" altLang="en-US" dirty="0" smtClean="0">
                <a:latin typeface="標楷體" panose="03000509000000000000" pitchFamily="65" charset="-120"/>
                <a:ea typeface="標楷體" panose="03000509000000000000" pitchFamily="65" charset="-120"/>
              </a:rPr>
              <a:t>提供發展我國交通安全文化量測工具機會，並透過</a:t>
            </a:r>
            <a:r>
              <a:rPr lang="zh-TW" altLang="en-US" dirty="0">
                <a:latin typeface="標楷體" panose="03000509000000000000" pitchFamily="65" charset="-120"/>
                <a:ea typeface="標楷體" panose="03000509000000000000" pitchFamily="65" charset="-120"/>
              </a:rPr>
              <a:t>大量</a:t>
            </a:r>
            <a:r>
              <a:rPr lang="zh-TW" altLang="en-US" dirty="0" smtClean="0">
                <a:latin typeface="標楷體" panose="03000509000000000000" pitchFamily="65" charset="-120"/>
                <a:ea typeface="標楷體" panose="03000509000000000000" pitchFamily="65" charset="-120"/>
              </a:rPr>
              <a:t>資料收集進行實證研究，以掌握</a:t>
            </a:r>
            <a:r>
              <a:rPr lang="zh-TW" altLang="en-US" b="1" dirty="0" smtClean="0">
                <a:solidFill>
                  <a:srgbClr val="C00000"/>
                </a:solidFill>
                <a:latin typeface="標楷體" panose="03000509000000000000" pitchFamily="65" charset="-120"/>
                <a:ea typeface="標楷體" panose="03000509000000000000" pitchFamily="65" charset="-120"/>
              </a:rPr>
              <a:t>影響我國交通安全文化發展</a:t>
            </a:r>
            <a:r>
              <a:rPr lang="zh-TW" altLang="en-US" b="1" dirty="0" smtClean="0">
                <a:latin typeface="標楷體" panose="03000509000000000000" pitchFamily="65" charset="-120"/>
                <a:ea typeface="標楷體" panose="03000509000000000000" pitchFamily="65" charset="-120"/>
              </a:rPr>
              <a:t>之</a:t>
            </a:r>
            <a:r>
              <a:rPr lang="zh-TW" altLang="en-US" b="1" dirty="0" smtClean="0">
                <a:solidFill>
                  <a:srgbClr val="0000CC"/>
                </a:solidFill>
                <a:latin typeface="標楷體" panose="03000509000000000000" pitchFamily="65" charset="-120"/>
                <a:ea typeface="標楷體" panose="03000509000000000000" pitchFamily="65" charset="-120"/>
              </a:rPr>
              <a:t>因素</a:t>
            </a:r>
            <a:r>
              <a:rPr lang="zh-TW" altLang="en-US" dirty="0" smtClean="0">
                <a:latin typeface="標楷體" panose="03000509000000000000" pitchFamily="65" charset="-120"/>
                <a:ea typeface="標楷體" panose="03000509000000000000" pitchFamily="65" charset="-120"/>
              </a:rPr>
              <a:t>與</a:t>
            </a:r>
            <a:r>
              <a:rPr lang="zh-TW" altLang="en-US" dirty="0" smtClean="0">
                <a:solidFill>
                  <a:srgbClr val="0000CC"/>
                </a:solidFill>
                <a:latin typeface="標楷體" panose="03000509000000000000" pitchFamily="65" charset="-120"/>
                <a:ea typeface="標楷體" panose="03000509000000000000" pitchFamily="65" charset="-120"/>
              </a:rPr>
              <a:t>路徑</a:t>
            </a:r>
            <a:r>
              <a:rPr lang="zh-TW" altLang="en-US" dirty="0" smtClean="0">
                <a:latin typeface="標楷體" panose="03000509000000000000" pitchFamily="65" charset="-120"/>
                <a:ea typeface="標楷體" panose="03000509000000000000" pitchFamily="65" charset="-120"/>
              </a:rPr>
              <a:t>。</a:t>
            </a:r>
            <a:endParaRPr lang="en-US" altLang="zh-TW" dirty="0">
              <a:solidFill>
                <a:srgbClr val="150BDF"/>
              </a:solidFill>
              <a:latin typeface="標楷體" panose="03000509000000000000" pitchFamily="65" charset="-120"/>
              <a:ea typeface="標楷體" panose="03000509000000000000" pitchFamily="65" charset="-120"/>
            </a:endParaRPr>
          </a:p>
          <a:p>
            <a:pPr marL="0" indent="0">
              <a:buNone/>
            </a:pPr>
            <a:endParaRPr lang="zh-TW" altLang="en-US" dirty="0">
              <a:latin typeface="標楷體" panose="03000509000000000000" pitchFamily="65" charset="-120"/>
              <a:ea typeface="標楷體" panose="03000509000000000000" pitchFamily="65" charset="-120"/>
            </a:endParaRPr>
          </a:p>
        </p:txBody>
      </p:sp>
      <p:sp>
        <p:nvSpPr>
          <p:cNvPr id="4" name="橢圓 3"/>
          <p:cNvSpPr/>
          <p:nvPr/>
        </p:nvSpPr>
        <p:spPr>
          <a:xfrm>
            <a:off x="1874853" y="4010794"/>
            <a:ext cx="1080000" cy="833763"/>
          </a:xfrm>
          <a:prstGeom prst="ellipse">
            <a:avLst/>
          </a:prstGeom>
          <a:solidFill>
            <a:srgbClr val="FCB688"/>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200" b="1" dirty="0">
                <a:solidFill>
                  <a:schemeClr val="tx1"/>
                </a:solidFill>
                <a:latin typeface="Times New Roman "/>
                <a:ea typeface="標楷體" panose="03000509000000000000" pitchFamily="65" charset="-120"/>
              </a:rPr>
              <a:t>安全價值</a:t>
            </a:r>
          </a:p>
        </p:txBody>
      </p:sp>
      <p:sp>
        <p:nvSpPr>
          <p:cNvPr id="5" name="橢圓 4"/>
          <p:cNvSpPr/>
          <p:nvPr/>
        </p:nvSpPr>
        <p:spPr>
          <a:xfrm>
            <a:off x="4022448" y="2611947"/>
            <a:ext cx="3796144" cy="620263"/>
          </a:xfrm>
          <a:prstGeom prst="ellipse">
            <a:avLst/>
          </a:prstGeom>
          <a:solidFill>
            <a:schemeClr val="accent1">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800" b="1" dirty="0">
                <a:solidFill>
                  <a:srgbClr val="0000CC"/>
                </a:solidFill>
                <a:latin typeface="Times New Roman "/>
                <a:ea typeface="標楷體" panose="03000509000000000000" pitchFamily="65" charset="-120"/>
              </a:rPr>
              <a:t>交通安全文化</a:t>
            </a:r>
          </a:p>
        </p:txBody>
      </p:sp>
      <p:sp>
        <p:nvSpPr>
          <p:cNvPr id="6" name="橢圓 5"/>
          <p:cNvSpPr/>
          <p:nvPr/>
        </p:nvSpPr>
        <p:spPr>
          <a:xfrm>
            <a:off x="3412596" y="3994529"/>
            <a:ext cx="1080000" cy="802938"/>
          </a:xfrm>
          <a:prstGeom prst="ellipse">
            <a:avLst/>
          </a:prstGeom>
          <a:solidFill>
            <a:srgbClr val="FCB688"/>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200" b="1" dirty="0">
                <a:solidFill>
                  <a:schemeClr val="tx1"/>
                </a:solidFill>
                <a:latin typeface="Times New Roman "/>
                <a:ea typeface="標楷體" panose="03000509000000000000" pitchFamily="65" charset="-120"/>
              </a:rPr>
              <a:t>安全態度</a:t>
            </a:r>
          </a:p>
        </p:txBody>
      </p:sp>
      <p:sp>
        <p:nvSpPr>
          <p:cNvPr id="7" name="橢圓 6"/>
          <p:cNvSpPr/>
          <p:nvPr/>
        </p:nvSpPr>
        <p:spPr>
          <a:xfrm>
            <a:off x="4931040" y="3952020"/>
            <a:ext cx="1080000" cy="844744"/>
          </a:xfrm>
          <a:prstGeom prst="ellipse">
            <a:avLst/>
          </a:prstGeom>
          <a:solidFill>
            <a:srgbClr val="FBC29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200" b="1" dirty="0">
                <a:solidFill>
                  <a:schemeClr val="tx1"/>
                </a:solidFill>
                <a:latin typeface="Times New Roman "/>
                <a:ea typeface="標楷體" panose="03000509000000000000" pitchFamily="65" charset="-120"/>
              </a:rPr>
              <a:t>法律意識</a:t>
            </a:r>
          </a:p>
        </p:txBody>
      </p:sp>
      <p:sp>
        <p:nvSpPr>
          <p:cNvPr id="8" name="橢圓 7"/>
          <p:cNvSpPr/>
          <p:nvPr/>
        </p:nvSpPr>
        <p:spPr>
          <a:xfrm>
            <a:off x="9640938" y="4043100"/>
            <a:ext cx="1079999" cy="769150"/>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200" b="1" dirty="0">
                <a:solidFill>
                  <a:schemeClr val="tx1"/>
                </a:solidFill>
                <a:latin typeface="Times New Roman "/>
                <a:ea typeface="標楷體" panose="03000509000000000000" pitchFamily="65" charset="-120"/>
              </a:rPr>
              <a:t>危險行為</a:t>
            </a:r>
          </a:p>
        </p:txBody>
      </p:sp>
      <p:sp>
        <p:nvSpPr>
          <p:cNvPr id="20" name="橢圓 19"/>
          <p:cNvSpPr/>
          <p:nvPr/>
        </p:nvSpPr>
        <p:spPr>
          <a:xfrm>
            <a:off x="6515115" y="4027614"/>
            <a:ext cx="1051745" cy="769150"/>
          </a:xfrm>
          <a:prstGeom prst="ellipse">
            <a:avLst/>
          </a:prstGeom>
          <a:solidFill>
            <a:srgbClr val="FCB688"/>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200" b="1" dirty="0">
                <a:solidFill>
                  <a:schemeClr val="tx1"/>
                </a:solidFill>
                <a:latin typeface="Times New Roman "/>
                <a:ea typeface="標楷體" panose="03000509000000000000" pitchFamily="65" charset="-120"/>
              </a:rPr>
              <a:t>利他主義</a:t>
            </a:r>
          </a:p>
        </p:txBody>
      </p:sp>
      <p:cxnSp>
        <p:nvCxnSpPr>
          <p:cNvPr id="22" name="直線單箭頭接點 21"/>
          <p:cNvCxnSpPr>
            <a:stCxn id="5" idx="4"/>
          </p:cNvCxnSpPr>
          <p:nvPr/>
        </p:nvCxnSpPr>
        <p:spPr>
          <a:xfrm flipH="1">
            <a:off x="2731880" y="3232210"/>
            <a:ext cx="3188640" cy="847888"/>
          </a:xfrm>
          <a:prstGeom prst="straightConnector1">
            <a:avLst/>
          </a:prstGeom>
          <a:ln w="38100">
            <a:solidFill>
              <a:srgbClr val="7030A0"/>
            </a:solidFill>
            <a:tailEnd type="triangle"/>
          </a:ln>
        </p:spPr>
        <p:style>
          <a:lnRef idx="3">
            <a:schemeClr val="accent2"/>
          </a:lnRef>
          <a:fillRef idx="0">
            <a:schemeClr val="accent2"/>
          </a:fillRef>
          <a:effectRef idx="2">
            <a:schemeClr val="accent2"/>
          </a:effectRef>
          <a:fontRef idx="minor">
            <a:schemeClr val="tx1"/>
          </a:fontRef>
        </p:style>
      </p:cxnSp>
      <p:cxnSp>
        <p:nvCxnSpPr>
          <p:cNvPr id="24" name="直線單箭頭接點 23"/>
          <p:cNvCxnSpPr>
            <a:stCxn id="5" idx="4"/>
          </p:cNvCxnSpPr>
          <p:nvPr/>
        </p:nvCxnSpPr>
        <p:spPr>
          <a:xfrm flipH="1">
            <a:off x="4293182" y="3232210"/>
            <a:ext cx="1627338" cy="868942"/>
          </a:xfrm>
          <a:prstGeom prst="straightConnector1">
            <a:avLst/>
          </a:prstGeom>
          <a:ln w="38100">
            <a:solidFill>
              <a:srgbClr val="7030A0"/>
            </a:solidFill>
            <a:tailEnd type="triangle"/>
          </a:ln>
        </p:spPr>
        <p:style>
          <a:lnRef idx="3">
            <a:schemeClr val="accent2"/>
          </a:lnRef>
          <a:fillRef idx="0">
            <a:schemeClr val="accent2"/>
          </a:fillRef>
          <a:effectRef idx="2">
            <a:schemeClr val="accent2"/>
          </a:effectRef>
          <a:fontRef idx="minor">
            <a:schemeClr val="tx1"/>
          </a:fontRef>
        </p:style>
      </p:cxnSp>
      <p:cxnSp>
        <p:nvCxnSpPr>
          <p:cNvPr id="26" name="直線單箭頭接點 25"/>
          <p:cNvCxnSpPr>
            <a:stCxn id="5" idx="4"/>
          </p:cNvCxnSpPr>
          <p:nvPr/>
        </p:nvCxnSpPr>
        <p:spPr>
          <a:xfrm flipH="1">
            <a:off x="5538788" y="3232210"/>
            <a:ext cx="381732" cy="737681"/>
          </a:xfrm>
          <a:prstGeom prst="straightConnector1">
            <a:avLst/>
          </a:prstGeom>
          <a:ln w="38100">
            <a:solidFill>
              <a:srgbClr val="7030A0"/>
            </a:solidFill>
            <a:tailEnd type="triangle"/>
          </a:ln>
        </p:spPr>
        <p:style>
          <a:lnRef idx="3">
            <a:schemeClr val="accent2"/>
          </a:lnRef>
          <a:fillRef idx="0">
            <a:schemeClr val="accent2"/>
          </a:fillRef>
          <a:effectRef idx="2">
            <a:schemeClr val="accent2"/>
          </a:effectRef>
          <a:fontRef idx="minor">
            <a:schemeClr val="tx1"/>
          </a:fontRef>
        </p:style>
      </p:cxnSp>
      <p:cxnSp>
        <p:nvCxnSpPr>
          <p:cNvPr id="29" name="直線單箭頭接點 28"/>
          <p:cNvCxnSpPr>
            <a:stCxn id="5" idx="4"/>
          </p:cNvCxnSpPr>
          <p:nvPr/>
        </p:nvCxnSpPr>
        <p:spPr>
          <a:xfrm>
            <a:off x="5920520" y="3232210"/>
            <a:ext cx="2339994" cy="847888"/>
          </a:xfrm>
          <a:prstGeom prst="straightConnector1">
            <a:avLst/>
          </a:prstGeom>
          <a:ln w="38100">
            <a:solidFill>
              <a:srgbClr val="7030A0"/>
            </a:solidFill>
            <a:tailEnd type="triangle"/>
          </a:ln>
        </p:spPr>
        <p:style>
          <a:lnRef idx="3">
            <a:schemeClr val="accent2"/>
          </a:lnRef>
          <a:fillRef idx="0">
            <a:schemeClr val="accent2"/>
          </a:fillRef>
          <a:effectRef idx="2">
            <a:schemeClr val="accent2"/>
          </a:effectRef>
          <a:fontRef idx="minor">
            <a:schemeClr val="tx1"/>
          </a:fontRef>
        </p:style>
      </p:cxnSp>
      <p:cxnSp>
        <p:nvCxnSpPr>
          <p:cNvPr id="31" name="直線單箭頭接點 30"/>
          <p:cNvCxnSpPr>
            <a:stCxn id="5" idx="4"/>
            <a:endCxn id="8" idx="1"/>
          </p:cNvCxnSpPr>
          <p:nvPr/>
        </p:nvCxnSpPr>
        <p:spPr>
          <a:xfrm>
            <a:off x="5920520" y="3232210"/>
            <a:ext cx="3878580" cy="923529"/>
          </a:xfrm>
          <a:prstGeom prst="straightConnector1">
            <a:avLst/>
          </a:prstGeom>
          <a:ln w="38100">
            <a:solidFill>
              <a:srgbClr val="7030A0"/>
            </a:solidFill>
            <a:tailEnd type="triangle"/>
          </a:ln>
        </p:spPr>
        <p:style>
          <a:lnRef idx="3">
            <a:schemeClr val="accent2"/>
          </a:lnRef>
          <a:fillRef idx="0">
            <a:schemeClr val="accent2"/>
          </a:fillRef>
          <a:effectRef idx="2">
            <a:schemeClr val="accent2"/>
          </a:effectRef>
          <a:fontRef idx="minor">
            <a:schemeClr val="tx1"/>
          </a:fontRef>
        </p:style>
      </p:cxnSp>
      <p:sp>
        <p:nvSpPr>
          <p:cNvPr id="25" name="橢圓 24"/>
          <p:cNvSpPr/>
          <p:nvPr/>
        </p:nvSpPr>
        <p:spPr>
          <a:xfrm>
            <a:off x="8035647" y="4016101"/>
            <a:ext cx="1064187" cy="792177"/>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a:r>
              <a:rPr lang="zh-TW" altLang="en-US" sz="2200" b="1" dirty="0">
                <a:solidFill>
                  <a:schemeClr val="tx1"/>
                </a:solidFill>
                <a:latin typeface="Times New Roman "/>
                <a:ea typeface="標楷體" panose="03000509000000000000" pitchFamily="65" charset="-120"/>
              </a:rPr>
              <a:t>風險感認</a:t>
            </a:r>
          </a:p>
        </p:txBody>
      </p:sp>
      <p:cxnSp>
        <p:nvCxnSpPr>
          <p:cNvPr id="18" name="直線單箭頭接點 17"/>
          <p:cNvCxnSpPr>
            <a:stCxn id="5" idx="4"/>
          </p:cNvCxnSpPr>
          <p:nvPr/>
        </p:nvCxnSpPr>
        <p:spPr>
          <a:xfrm>
            <a:off x="5920520" y="3232210"/>
            <a:ext cx="952212" cy="786049"/>
          </a:xfrm>
          <a:prstGeom prst="straightConnector1">
            <a:avLst/>
          </a:prstGeom>
          <a:ln w="38100">
            <a:solidFill>
              <a:srgbClr val="7030A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883601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798657"/>
          </a:xfrm>
        </p:spPr>
        <p:txBody>
          <a:bodyPr>
            <a:normAutofit fontScale="90000"/>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叁、用路</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駕駛行為是交通安全文化的產物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(3/5)</a:t>
            </a:r>
            <a:endParaRPr lang="zh-TW" altLang="en-US" dirty="0"/>
          </a:p>
        </p:txBody>
      </p:sp>
      <p:pic>
        <p:nvPicPr>
          <p:cNvPr id="4" name="內容版面配置區 3"/>
          <p:cNvPicPr>
            <a:picLocks noGrp="1" noChangeAspect="1"/>
          </p:cNvPicPr>
          <p:nvPr>
            <p:ph idx="1"/>
          </p:nvPr>
        </p:nvPicPr>
        <p:blipFill>
          <a:blip r:embed="rId2"/>
          <a:stretch>
            <a:fillRect/>
          </a:stretch>
        </p:blipFill>
        <p:spPr>
          <a:xfrm>
            <a:off x="564296" y="1272572"/>
            <a:ext cx="4626540" cy="4275190"/>
          </a:xfrm>
          <a:prstGeom prst="rect">
            <a:avLst/>
          </a:prstGeom>
        </p:spPr>
      </p:pic>
      <p:sp>
        <p:nvSpPr>
          <p:cNvPr id="5" name="矩形 4"/>
          <p:cNvSpPr/>
          <p:nvPr/>
        </p:nvSpPr>
        <p:spPr>
          <a:xfrm>
            <a:off x="579584" y="5678922"/>
            <a:ext cx="4611252" cy="623248"/>
          </a:xfrm>
          <a:prstGeom prst="rect">
            <a:avLst/>
          </a:prstGeom>
        </p:spPr>
        <p:txBody>
          <a:bodyPr wrap="square">
            <a:spAutoFit/>
          </a:bodyPr>
          <a:lstStyle/>
          <a:p>
            <a:r>
              <a:rPr lang="zh-TW" altLang="en-US" sz="1600" b="1" dirty="0">
                <a:solidFill>
                  <a:srgbClr val="0000FF"/>
                </a:solidFill>
              </a:rPr>
              <a:t>* </a:t>
            </a:r>
            <a:r>
              <a:rPr lang="zh-TW" altLang="en-US" sz="1600" b="1" u="sng" dirty="0">
                <a:solidFill>
                  <a:srgbClr val="0000FF"/>
                </a:solidFill>
              </a:rPr>
              <a:t>培養安全駕駛行為</a:t>
            </a:r>
            <a:r>
              <a:rPr lang="zh-TW" altLang="en-US" sz="1600" b="1" u="sng" dirty="0">
                <a:solidFill>
                  <a:srgbClr val="C00000"/>
                </a:solidFill>
              </a:rPr>
              <a:t>不能僅靠駕駛技能的學習</a:t>
            </a:r>
            <a:r>
              <a:rPr lang="zh-TW" altLang="en-US" sz="1600" b="1" u="sng" dirty="0">
                <a:solidFill>
                  <a:srgbClr val="0000FF"/>
                </a:solidFill>
              </a:rPr>
              <a:t>！</a:t>
            </a:r>
            <a:endParaRPr lang="en-US" altLang="zh-TW" sz="1600" b="1" u="sng" dirty="0">
              <a:solidFill>
                <a:srgbClr val="0000FF"/>
              </a:solidFill>
            </a:endParaRPr>
          </a:p>
          <a:p>
            <a:pPr>
              <a:spcBef>
                <a:spcPts val="300"/>
              </a:spcBef>
            </a:pPr>
            <a:r>
              <a:rPr lang="zh-TW" altLang="en-US" sz="1600" b="1" dirty="0">
                <a:solidFill>
                  <a:srgbClr val="0000FF"/>
                </a:solidFill>
              </a:rPr>
              <a:t>* </a:t>
            </a:r>
            <a:r>
              <a:rPr lang="zh-TW" altLang="en-US" sz="1600" b="1" u="sng" dirty="0">
                <a:solidFill>
                  <a:srgbClr val="0000FF"/>
                </a:solidFill>
              </a:rPr>
              <a:t>內化的交通安全文化素養才是影響行為的關鍵！</a:t>
            </a:r>
          </a:p>
        </p:txBody>
      </p:sp>
      <p:sp>
        <p:nvSpPr>
          <p:cNvPr id="7" name="矩形 6"/>
          <p:cNvSpPr/>
          <p:nvPr/>
        </p:nvSpPr>
        <p:spPr>
          <a:xfrm>
            <a:off x="5338618" y="5233882"/>
            <a:ext cx="6705600" cy="1154162"/>
          </a:xfrm>
          <a:prstGeom prst="rect">
            <a:avLst/>
          </a:prstGeom>
        </p:spPr>
        <p:txBody>
          <a:bodyPr wrap="square">
            <a:spAutoFit/>
          </a:bodyPr>
          <a:lstStyle/>
          <a:p>
            <a:pPr marL="176213" indent="-176213">
              <a:spcBef>
                <a:spcPts val="300"/>
              </a:spcBef>
              <a:buFont typeface="Wingdings" panose="05000000000000000000" pitchFamily="2" charset="2"/>
              <a:buChar char="Ø"/>
            </a:pPr>
            <a:r>
              <a:rPr lang="zh-TW" altLang="en-US" sz="1600" b="1" u="sng" dirty="0">
                <a:solidFill>
                  <a:srgbClr val="FF0000"/>
                </a:solidFill>
              </a:rPr>
              <a:t>利他主義是影響國人安全駕駛行為的最大要素</a:t>
            </a:r>
            <a:r>
              <a:rPr lang="zh-TW" altLang="en-US" sz="1600" dirty="0">
                <a:solidFill>
                  <a:srgbClr val="FF0000"/>
                </a:solidFill>
              </a:rPr>
              <a:t>。</a:t>
            </a:r>
            <a:r>
              <a:rPr lang="en-US" altLang="zh-TW" sz="1600" dirty="0"/>
              <a:t>(</a:t>
            </a:r>
            <a:r>
              <a:rPr lang="zh-TW" altLang="en-US" sz="1600" dirty="0"/>
              <a:t>駕駛教育卻甚少觸及</a:t>
            </a:r>
            <a:r>
              <a:rPr lang="en-US" altLang="zh-TW" sz="1600" dirty="0"/>
              <a:t>)</a:t>
            </a:r>
          </a:p>
          <a:p>
            <a:pPr marL="176213" indent="-176213">
              <a:spcBef>
                <a:spcPts val="300"/>
              </a:spcBef>
              <a:buFont typeface="Wingdings" panose="05000000000000000000" pitchFamily="2" charset="2"/>
              <a:buChar char="Ø"/>
            </a:pPr>
            <a:r>
              <a:rPr lang="zh-TW" altLang="en-US" sz="1600" b="1" u="sng" dirty="0">
                <a:solidFill>
                  <a:srgbClr val="0000FF"/>
                </a:solidFill>
              </a:rPr>
              <a:t>危險</a:t>
            </a:r>
            <a:r>
              <a:rPr lang="zh-TW" altLang="en-US" sz="1600" b="1" u="sng" dirty="0" smtClean="0">
                <a:solidFill>
                  <a:srgbClr val="0000FF"/>
                </a:solidFill>
              </a:rPr>
              <a:t>感認是</a:t>
            </a:r>
            <a:r>
              <a:rPr lang="zh-TW" altLang="en-US" sz="1600" b="1" u="sng" dirty="0">
                <a:solidFill>
                  <a:srgbClr val="0000FF"/>
                </a:solidFill>
              </a:rPr>
              <a:t>啟動安全行為的最直接要素</a:t>
            </a:r>
            <a:r>
              <a:rPr lang="zh-TW" altLang="en-US" sz="1600" b="1" dirty="0">
                <a:solidFill>
                  <a:srgbClr val="0000FF"/>
                </a:solidFill>
              </a:rPr>
              <a:t>，</a:t>
            </a:r>
            <a:r>
              <a:rPr lang="zh-TW" altLang="en-US" sz="1600" b="1" u="sng" dirty="0">
                <a:solidFill>
                  <a:srgbClr val="0000FF"/>
                </a:solidFill>
              </a:rPr>
              <a:t>但它卻是其他交通安全素養所共同促成的一個中介變數</a:t>
            </a:r>
            <a:r>
              <a:rPr lang="zh-TW" altLang="en-US" sz="1600" dirty="0"/>
              <a:t>。</a:t>
            </a:r>
            <a:r>
              <a:rPr lang="en-US" altLang="zh-TW" sz="1600" dirty="0"/>
              <a:t>(</a:t>
            </a:r>
            <a:r>
              <a:rPr lang="zh-TW" altLang="en-US" sz="1600" dirty="0"/>
              <a:t>駕駛教育忽視此項教學內容勢將影響成效</a:t>
            </a:r>
            <a:r>
              <a:rPr lang="en-US" altLang="zh-TW" sz="1600" dirty="0"/>
              <a:t>)</a:t>
            </a:r>
          </a:p>
          <a:p>
            <a:pPr marL="176213" indent="-176213">
              <a:spcBef>
                <a:spcPts val="300"/>
              </a:spcBef>
              <a:buFont typeface="Wingdings" panose="05000000000000000000" pitchFamily="2" charset="2"/>
              <a:buChar char="Ø"/>
            </a:pPr>
            <a:r>
              <a:rPr lang="zh-TW" altLang="en-US" sz="1600" b="1" u="sng" dirty="0">
                <a:solidFill>
                  <a:srgbClr val="FF0000"/>
                </a:solidFill>
              </a:rPr>
              <a:t>上述駕駛行為實證研究結果明確指出我國駕駛教育亟需補強之教學方</a:t>
            </a:r>
            <a:r>
              <a:rPr lang="zh-TW" altLang="en-US" sz="1400" u="sng" dirty="0">
                <a:solidFill>
                  <a:srgbClr val="FF0000"/>
                </a:solidFill>
              </a:rPr>
              <a:t>向</a:t>
            </a:r>
          </a:p>
        </p:txBody>
      </p:sp>
      <p:pic>
        <p:nvPicPr>
          <p:cNvPr id="8" name="圖片 7"/>
          <p:cNvPicPr>
            <a:picLocks noChangeAspect="1"/>
          </p:cNvPicPr>
          <p:nvPr/>
        </p:nvPicPr>
        <p:blipFill>
          <a:blip r:embed="rId3"/>
          <a:stretch>
            <a:fillRect/>
          </a:stretch>
        </p:blipFill>
        <p:spPr>
          <a:xfrm>
            <a:off x="5338618" y="1272572"/>
            <a:ext cx="6456218" cy="3853065"/>
          </a:xfrm>
          <a:prstGeom prst="rect">
            <a:avLst/>
          </a:prstGeom>
        </p:spPr>
      </p:pic>
    </p:spTree>
    <p:extLst>
      <p:ext uri="{BB962C8B-B14F-4D97-AF65-F5344CB8AC3E}">
        <p14:creationId xmlns:p14="http://schemas.microsoft.com/office/powerpoint/2010/main" val="25320601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016000" y="951345"/>
            <a:ext cx="10501745" cy="5285967"/>
          </a:xfrm>
        </p:spPr>
        <p:txBody>
          <a:bodyPr/>
          <a:lstStyle/>
          <a:p>
            <a:pPr>
              <a:spcBef>
                <a:spcPts val="0"/>
              </a:spcBef>
              <a:buFont typeface="Wingdings" panose="05000000000000000000" pitchFamily="2" charset="2"/>
              <a:buChar char="Ø"/>
            </a:pPr>
            <a:r>
              <a:rPr lang="zh-TW" altLang="en-US" sz="3200" b="1" dirty="0" smtClean="0">
                <a:solidFill>
                  <a:srgbClr val="C00000"/>
                </a:solidFill>
                <a:latin typeface="標楷體" panose="03000509000000000000" pitchFamily="65" charset="-120"/>
                <a:ea typeface="標楷體" panose="03000509000000000000" pitchFamily="65" charset="-120"/>
              </a:rPr>
              <a:t>交通安全文化素養的</a:t>
            </a:r>
            <a:r>
              <a:rPr lang="zh-TW" altLang="en-US" sz="3200" b="1" dirty="0">
                <a:solidFill>
                  <a:srgbClr val="0000CC"/>
                </a:solidFill>
                <a:latin typeface="標楷體" panose="03000509000000000000" pitchFamily="65" charset="-120"/>
                <a:ea typeface="標楷體" panose="03000509000000000000" pitchFamily="65" charset="-120"/>
              </a:rPr>
              <a:t>操作型定義</a:t>
            </a:r>
            <a:endParaRPr lang="en-US" altLang="zh-TW" sz="3200" b="1" dirty="0">
              <a:solidFill>
                <a:srgbClr val="0000CC"/>
              </a:solidFill>
              <a:latin typeface="標楷體" panose="03000509000000000000" pitchFamily="65" charset="-120"/>
              <a:ea typeface="標楷體" panose="03000509000000000000" pitchFamily="65" charset="-120"/>
            </a:endParaRPr>
          </a:p>
          <a:p>
            <a:pPr marL="0" indent="0">
              <a:buNone/>
            </a:pPr>
            <a:endParaRPr lang="en-US" altLang="zh-TW" sz="3200" dirty="0">
              <a:solidFill>
                <a:srgbClr val="C00000"/>
              </a:solidFill>
            </a:endParaRPr>
          </a:p>
        </p:txBody>
      </p:sp>
      <p:sp>
        <p:nvSpPr>
          <p:cNvPr id="3" name="標題 2"/>
          <p:cNvSpPr>
            <a:spLocks noGrp="1"/>
          </p:cNvSpPr>
          <p:nvPr>
            <p:ph type="title"/>
          </p:nvPr>
        </p:nvSpPr>
        <p:spPr>
          <a:xfrm>
            <a:off x="905163" y="188913"/>
            <a:ext cx="10547927" cy="850900"/>
          </a:xfrm>
        </p:spPr>
        <p:txBody>
          <a:bodyPr>
            <a:normAutofit fontScale="90000"/>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叁、用路</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駕駛行為是交通安全文化的產物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(4/5)</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1556138716"/>
              </p:ext>
            </p:extLst>
          </p:nvPr>
        </p:nvGraphicFramePr>
        <p:xfrm>
          <a:off x="1016000" y="1588654"/>
          <a:ext cx="10437091" cy="4898118"/>
        </p:xfrm>
        <a:graphic>
          <a:graphicData uri="http://schemas.openxmlformats.org/drawingml/2006/table">
            <a:tbl>
              <a:tblPr firstRow="1" bandRow="1">
                <a:tableStyleId>{5940675A-B579-460E-94D1-54222C63F5DA}</a:tableStyleId>
              </a:tblPr>
              <a:tblGrid>
                <a:gridCol w="2527581">
                  <a:extLst>
                    <a:ext uri="{9D8B030D-6E8A-4147-A177-3AD203B41FA5}">
                      <a16:colId xmlns:a16="http://schemas.microsoft.com/office/drawing/2014/main" val="172046383"/>
                    </a:ext>
                  </a:extLst>
                </a:gridCol>
                <a:gridCol w="7909510">
                  <a:extLst>
                    <a:ext uri="{9D8B030D-6E8A-4147-A177-3AD203B41FA5}">
                      <a16:colId xmlns:a16="http://schemas.microsoft.com/office/drawing/2014/main" val="1793528714"/>
                    </a:ext>
                  </a:extLst>
                </a:gridCol>
              </a:tblGrid>
              <a:tr h="1310159">
                <a:tc>
                  <a:txBody>
                    <a:bodyPr/>
                    <a:lstStyle/>
                    <a:p>
                      <a:pPr marL="0" lvl="1" indent="0" algn="ctr">
                        <a:buFont typeface="Wingdings" panose="05000000000000000000" pitchFamily="2" charset="2"/>
                        <a:buNone/>
                      </a:pPr>
                      <a:r>
                        <a:rPr lang="zh-TW" altLang="en-US" sz="2800" b="1" dirty="0" smtClean="0">
                          <a:solidFill>
                            <a:srgbClr val="BD0310"/>
                          </a:solidFill>
                          <a:latin typeface="標楷體" panose="03000509000000000000" pitchFamily="65" charset="-120"/>
                          <a:ea typeface="標楷體" panose="03000509000000000000" pitchFamily="65" charset="-120"/>
                        </a:rPr>
                        <a:t>正確價值觀</a:t>
                      </a:r>
                      <a:endParaRPr lang="en-US" altLang="zh-TW" sz="2800" b="1" dirty="0" smtClean="0">
                        <a:solidFill>
                          <a:srgbClr val="BD0310"/>
                        </a:solidFill>
                        <a:latin typeface="標楷體" panose="03000509000000000000" pitchFamily="65" charset="-120"/>
                        <a:ea typeface="標楷體" panose="03000509000000000000" pitchFamily="65" charset="-120"/>
                      </a:endParaRPr>
                    </a:p>
                    <a:p>
                      <a:pPr marL="0" lvl="1" indent="0" algn="ctr">
                        <a:buFont typeface="Wingdings" panose="05000000000000000000" pitchFamily="2" charset="2"/>
                        <a:buNone/>
                      </a:pPr>
                      <a:r>
                        <a:rPr lang="zh-TW" altLang="en-US" sz="2800" b="1" dirty="0" smtClean="0">
                          <a:solidFill>
                            <a:srgbClr val="BD0310"/>
                          </a:solidFill>
                          <a:latin typeface="標楷體" panose="03000509000000000000" pitchFamily="65" charset="-120"/>
                          <a:ea typeface="標楷體" panose="03000509000000000000" pitchFamily="65" charset="-120"/>
                        </a:rPr>
                        <a:t>與正向態度</a:t>
                      </a:r>
                      <a:endParaRPr lang="en-US" altLang="zh-TW" sz="2800" b="1" dirty="0" smtClean="0">
                        <a:solidFill>
                          <a:srgbClr val="BD0310"/>
                        </a:solidFill>
                        <a:latin typeface="標楷體" panose="03000509000000000000" pitchFamily="65" charset="-120"/>
                        <a:ea typeface="標楷體" panose="03000509000000000000" pitchFamily="65" charset="-120"/>
                      </a:endParaRPr>
                    </a:p>
                  </a:txBody>
                  <a:tcPr anchor="ctr"/>
                </a:tc>
                <a:tc>
                  <a:txBody>
                    <a:bodyPr/>
                    <a:lstStyle/>
                    <a:p>
                      <a:pPr marL="285750" lvl="2" indent="-285750" algn="l">
                        <a:spcBef>
                          <a:spcPts val="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深信交通安全是絕對重要的</a:t>
                      </a:r>
                      <a:endParaRPr lang="en-US" altLang="zh-TW" sz="2600" b="1" dirty="0" smtClean="0">
                        <a:solidFill>
                          <a:srgbClr val="0202FC"/>
                        </a:solidFill>
                        <a:latin typeface="標楷體" panose="03000509000000000000" pitchFamily="65" charset="-120"/>
                        <a:ea typeface="標楷體" panose="03000509000000000000" pitchFamily="65" charset="-120"/>
                      </a:endParaRPr>
                    </a:p>
                    <a:p>
                      <a:pPr marL="285750" lvl="2" indent="-285750" algn="l">
                        <a:spcBef>
                          <a:spcPts val="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願意為交通安全付出代價</a:t>
                      </a:r>
                      <a:endParaRPr lang="en-US" altLang="zh-TW" sz="2600" b="1" dirty="0" smtClean="0">
                        <a:solidFill>
                          <a:srgbClr val="0202FC"/>
                        </a:solidFill>
                        <a:latin typeface="標楷體" panose="03000509000000000000" pitchFamily="65" charset="-120"/>
                        <a:ea typeface="標楷體" panose="03000509000000000000" pitchFamily="65" charset="-120"/>
                      </a:endParaRPr>
                    </a:p>
                    <a:p>
                      <a:pPr marL="285750" lvl="2" indent="-285750" algn="l">
                        <a:spcBef>
                          <a:spcPts val="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交通不安全，一切枉然</a:t>
                      </a:r>
                      <a:endParaRPr lang="en-US" altLang="zh-TW" sz="2600" b="1" dirty="0" smtClean="0">
                        <a:solidFill>
                          <a:srgbClr val="0202FC"/>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29513677"/>
                  </a:ext>
                </a:extLst>
              </a:tr>
              <a:tr h="1310159">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solidFill>
                            <a:srgbClr val="BD0310"/>
                          </a:solidFill>
                          <a:latin typeface="標楷體" panose="03000509000000000000" pitchFamily="65" charset="-120"/>
                          <a:ea typeface="標楷體" panose="03000509000000000000" pitchFamily="65" charset="-120"/>
                        </a:rPr>
                        <a:t>強烈公民意識</a:t>
                      </a:r>
                      <a:endParaRPr lang="en-US" altLang="zh-TW" sz="2800" b="1" dirty="0" smtClean="0">
                        <a:solidFill>
                          <a:srgbClr val="BD0310"/>
                        </a:solidFill>
                        <a:latin typeface="標楷體" panose="03000509000000000000" pitchFamily="65" charset="-120"/>
                        <a:ea typeface="標楷體" panose="03000509000000000000" pitchFamily="65" charset="-120"/>
                      </a:endParaRPr>
                    </a:p>
                    <a:p>
                      <a:pPr marL="0" marR="0" lvl="1"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solidFill>
                            <a:srgbClr val="BD0310"/>
                          </a:solidFill>
                          <a:latin typeface="標楷體" panose="03000509000000000000" pitchFamily="65" charset="-120"/>
                          <a:ea typeface="標楷體" panose="03000509000000000000" pitchFamily="65" charset="-120"/>
                        </a:rPr>
                        <a:t>及社會責任</a:t>
                      </a:r>
                      <a:endParaRPr lang="zh-TW" altLang="en-US" sz="2800" b="1" dirty="0">
                        <a:solidFill>
                          <a:srgbClr val="BD0310"/>
                        </a:solidFill>
                        <a:latin typeface="標楷體" panose="03000509000000000000" pitchFamily="65" charset="-120"/>
                        <a:ea typeface="標楷體" panose="03000509000000000000" pitchFamily="65" charset="-120"/>
                      </a:endParaRPr>
                    </a:p>
                  </a:txBody>
                  <a:tcPr anchor="ctr"/>
                </a:tc>
                <a:tc>
                  <a:txBody>
                    <a:bodyPr/>
                    <a:lstStyle/>
                    <a:p>
                      <a:pPr marL="285750" lvl="2" indent="-285750">
                        <a:spcBef>
                          <a:spcPts val="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交通安全是每個人均應該信守的責任</a:t>
                      </a:r>
                      <a:endParaRPr lang="en-US" altLang="zh-TW" sz="2600" b="1" dirty="0" smtClean="0">
                        <a:solidFill>
                          <a:srgbClr val="0202FC"/>
                        </a:solidFill>
                        <a:latin typeface="標楷體" panose="03000509000000000000" pitchFamily="65" charset="-120"/>
                        <a:ea typeface="標楷體" panose="03000509000000000000" pitchFamily="65" charset="-120"/>
                      </a:endParaRPr>
                    </a:p>
                    <a:p>
                      <a:pPr marL="285750" lvl="2" indent="-285750">
                        <a:spcBef>
                          <a:spcPts val="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一個人違規，眾人均受害</a:t>
                      </a:r>
                      <a:endParaRPr lang="en-US" altLang="zh-TW" sz="2600" b="1" dirty="0" smtClean="0">
                        <a:solidFill>
                          <a:srgbClr val="0202FC"/>
                        </a:solidFill>
                        <a:latin typeface="標楷體" panose="03000509000000000000" pitchFamily="65" charset="-120"/>
                        <a:ea typeface="標楷體" panose="03000509000000000000" pitchFamily="65" charset="-120"/>
                      </a:endParaRPr>
                    </a:p>
                    <a:p>
                      <a:pPr marL="285750" lvl="2" indent="-285750">
                        <a:spcBef>
                          <a:spcPts val="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交通安全由我做起，保護自己也保護別人</a:t>
                      </a:r>
                      <a:endParaRPr lang="en-US" altLang="zh-TW" sz="2600" b="1" dirty="0" smtClean="0">
                        <a:solidFill>
                          <a:srgbClr val="0202FC"/>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696393481"/>
                  </a:ext>
                </a:extLst>
              </a:tr>
              <a:tr h="967022">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solidFill>
                            <a:srgbClr val="BD0310"/>
                          </a:solidFill>
                          <a:latin typeface="標楷體" panose="03000509000000000000" pitchFamily="65" charset="-120"/>
                          <a:ea typeface="標楷體" panose="03000509000000000000" pitchFamily="65" charset="-120"/>
                        </a:rPr>
                        <a:t>遵守交通規則</a:t>
                      </a:r>
                      <a:endParaRPr lang="en-US" altLang="zh-TW" sz="2800" b="1" dirty="0" smtClean="0">
                        <a:solidFill>
                          <a:srgbClr val="BD0310"/>
                        </a:solidFill>
                        <a:latin typeface="標楷體" panose="03000509000000000000" pitchFamily="65" charset="-120"/>
                        <a:ea typeface="標楷體" panose="03000509000000000000" pitchFamily="65" charset="-120"/>
                      </a:endParaRPr>
                    </a:p>
                    <a:p>
                      <a:pPr marL="0" marR="0" lvl="1"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solidFill>
                            <a:srgbClr val="BD0310"/>
                          </a:solidFill>
                          <a:latin typeface="標楷體" panose="03000509000000000000" pitchFamily="65" charset="-120"/>
                          <a:ea typeface="標楷體" panose="03000509000000000000" pitchFamily="65" charset="-120"/>
                        </a:rPr>
                        <a:t>的義務</a:t>
                      </a:r>
                      <a:endParaRPr lang="zh-TW" altLang="en-US" sz="2800" b="1" dirty="0">
                        <a:solidFill>
                          <a:srgbClr val="BD0310"/>
                        </a:solidFill>
                        <a:latin typeface="標楷體" panose="03000509000000000000" pitchFamily="65" charset="-120"/>
                        <a:ea typeface="標楷體" panose="03000509000000000000" pitchFamily="65" charset="-120"/>
                      </a:endParaRPr>
                    </a:p>
                  </a:txBody>
                  <a:tcPr anchor="ctr"/>
                </a:tc>
                <a:tc>
                  <a:txBody>
                    <a:bodyPr/>
                    <a:lstStyle/>
                    <a:p>
                      <a:pPr marL="263525" lvl="2" indent="-263525">
                        <a:spcBef>
                          <a:spcPts val="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絕對遵守交通規則</a:t>
                      </a:r>
                      <a:endParaRPr lang="en-US" altLang="zh-TW" sz="2600" b="1" dirty="0" smtClean="0">
                        <a:solidFill>
                          <a:srgbClr val="0202FC"/>
                        </a:solidFill>
                        <a:latin typeface="標楷體" panose="03000509000000000000" pitchFamily="65" charset="-120"/>
                        <a:ea typeface="標楷體" panose="03000509000000000000" pitchFamily="65" charset="-120"/>
                      </a:endParaRPr>
                    </a:p>
                    <a:p>
                      <a:pPr marL="263525" lvl="2" indent="-263525">
                        <a:spcBef>
                          <a:spcPts val="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遵守交通規則，全民交通安全才能有保障</a:t>
                      </a:r>
                      <a:endParaRPr lang="zh-TW" altLang="en-US" sz="2600" b="1" dirty="0">
                        <a:solidFill>
                          <a:srgbClr val="0202FC"/>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2329144370"/>
                  </a:ext>
                </a:extLst>
              </a:tr>
              <a:tr h="1310778">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solidFill>
                            <a:srgbClr val="BD0310"/>
                          </a:solidFill>
                          <a:latin typeface="標楷體" panose="03000509000000000000" pitchFamily="65" charset="-120"/>
                          <a:ea typeface="標楷體" panose="03000509000000000000" pitchFamily="65" charset="-120"/>
                        </a:rPr>
                        <a:t>認知無法預期</a:t>
                      </a:r>
                      <a:endParaRPr lang="en-US" altLang="zh-TW" sz="2800" b="1" dirty="0" smtClean="0">
                        <a:solidFill>
                          <a:srgbClr val="BD0310"/>
                        </a:solidFill>
                        <a:latin typeface="標楷體" panose="03000509000000000000" pitchFamily="65" charset="-120"/>
                        <a:ea typeface="標楷體" panose="03000509000000000000" pitchFamily="65" charset="-120"/>
                      </a:endParaRPr>
                    </a:p>
                    <a:p>
                      <a:pPr marL="0" marR="0" lvl="1"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solidFill>
                            <a:srgbClr val="BD0310"/>
                          </a:solidFill>
                          <a:latin typeface="標楷體" panose="03000509000000000000" pitchFamily="65" charset="-120"/>
                          <a:ea typeface="標楷體" panose="03000509000000000000" pitchFamily="65" charset="-120"/>
                        </a:rPr>
                        <a:t>之風險與傷害</a:t>
                      </a:r>
                      <a:endParaRPr lang="zh-TW" altLang="en-US" sz="2800" b="1" dirty="0">
                        <a:solidFill>
                          <a:srgbClr val="BD0310"/>
                        </a:solidFill>
                        <a:latin typeface="標楷體" panose="03000509000000000000" pitchFamily="65" charset="-120"/>
                        <a:ea typeface="標楷體" panose="03000509000000000000" pitchFamily="65" charset="-120"/>
                      </a:endParaRPr>
                    </a:p>
                  </a:txBody>
                  <a:tcPr anchor="ctr"/>
                </a:tc>
                <a:tc>
                  <a:txBody>
                    <a:bodyPr/>
                    <a:lstStyle/>
                    <a:p>
                      <a:pPr marL="263525" lvl="2" indent="-263525">
                        <a:spcBef>
                          <a:spcPts val="60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體認交通事故風險事實，絕不逞強挑臖事故風險</a:t>
                      </a:r>
                      <a:endParaRPr lang="en-US" altLang="zh-TW" sz="2600" b="1" dirty="0" smtClean="0">
                        <a:solidFill>
                          <a:srgbClr val="0202FC"/>
                        </a:solidFill>
                        <a:latin typeface="標楷體" panose="03000509000000000000" pitchFamily="65" charset="-120"/>
                        <a:ea typeface="標楷體" panose="03000509000000000000" pitchFamily="65" charset="-120"/>
                      </a:endParaRPr>
                    </a:p>
                    <a:p>
                      <a:pPr marL="263525" lvl="2" indent="-263525">
                        <a:spcBef>
                          <a:spcPts val="600"/>
                        </a:spcBef>
                        <a:buFont typeface="Wingdings" panose="05000000000000000000" pitchFamily="2" charset="2"/>
                        <a:buChar char="p"/>
                      </a:pPr>
                      <a:r>
                        <a:rPr lang="zh-TW" altLang="en-US" sz="2600" b="1" dirty="0" smtClean="0">
                          <a:solidFill>
                            <a:srgbClr val="0202FC"/>
                          </a:solidFill>
                          <a:latin typeface="標楷體" panose="03000509000000000000" pitchFamily="65" charset="-120"/>
                          <a:ea typeface="標楷體" panose="03000509000000000000" pitchFamily="65" charset="-120"/>
                        </a:rPr>
                        <a:t>謹慎提防交通事故，不做愚昧無知、魯莽逞勇行為</a:t>
                      </a:r>
                      <a:endParaRPr lang="zh-TW" altLang="en-US" sz="2600" b="1" dirty="0">
                        <a:solidFill>
                          <a:srgbClr val="0202FC"/>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481877872"/>
                  </a:ext>
                </a:extLst>
              </a:tr>
            </a:tbl>
          </a:graphicData>
        </a:graphic>
      </p:graphicFrame>
    </p:spTree>
    <p:extLst>
      <p:ext uri="{BB962C8B-B14F-4D97-AF65-F5344CB8AC3E}">
        <p14:creationId xmlns:p14="http://schemas.microsoft.com/office/powerpoint/2010/main" val="633704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64C881-80A5-4746-ADE5-2EC145D42AD9}"/>
              </a:ext>
            </a:extLst>
          </p:cNvPr>
          <p:cNvSpPr>
            <a:spLocks noGrp="1"/>
          </p:cNvSpPr>
          <p:nvPr>
            <p:ph type="title"/>
          </p:nvPr>
        </p:nvSpPr>
        <p:spPr>
          <a:xfrm>
            <a:off x="775854" y="188913"/>
            <a:ext cx="10686473" cy="850900"/>
          </a:xfrm>
        </p:spPr>
        <p:txBody>
          <a:bodyPr>
            <a:normAutofit fontScale="90000"/>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叁、用路</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駕駛行為是交通安全文化的產物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(5/5)</a:t>
            </a:r>
            <a:endParaRPr lang="zh-TW" altLang="en-US" b="1" dirty="0"/>
          </a:p>
        </p:txBody>
      </p:sp>
      <p:sp>
        <p:nvSpPr>
          <p:cNvPr id="3" name="內容版面配置區 2">
            <a:extLst>
              <a:ext uri="{FF2B5EF4-FFF2-40B4-BE49-F238E27FC236}">
                <a16:creationId xmlns:a16="http://schemas.microsoft.com/office/drawing/2014/main" id="{763DCD29-9651-44FC-97BA-BF8702DA3BA7}"/>
              </a:ext>
            </a:extLst>
          </p:cNvPr>
          <p:cNvSpPr>
            <a:spLocks noGrp="1"/>
          </p:cNvSpPr>
          <p:nvPr>
            <p:ph idx="1"/>
          </p:nvPr>
        </p:nvSpPr>
        <p:spPr>
          <a:xfrm>
            <a:off x="790577" y="1039813"/>
            <a:ext cx="10825019" cy="5051195"/>
          </a:xfrm>
        </p:spPr>
        <p:txBody>
          <a:bodyPr>
            <a:normAutofit/>
          </a:bodyPr>
          <a:lstStyle/>
          <a:p>
            <a:pPr marL="449263" indent="-355600">
              <a:buFont typeface="Wingdings" panose="05000000000000000000" pitchFamily="2" charset="2"/>
              <a:buChar char="Ø"/>
            </a:pPr>
            <a:r>
              <a:rPr lang="zh-TW" altLang="en-US" sz="3600" b="1" dirty="0">
                <a:solidFill>
                  <a:srgbClr val="C00000"/>
                </a:solidFill>
                <a:latin typeface="標楷體" panose="03000509000000000000" pitchFamily="65" charset="-120"/>
                <a:ea typeface="標楷體" panose="03000509000000000000" pitchFamily="65" charset="-120"/>
              </a:rPr>
              <a:t>優良交通安全文化培育的三個步驟</a:t>
            </a:r>
          </a:p>
        </p:txBody>
      </p:sp>
      <p:sp>
        <p:nvSpPr>
          <p:cNvPr id="4" name="投影片編號版面配置區 3">
            <a:extLst>
              <a:ext uri="{FF2B5EF4-FFF2-40B4-BE49-F238E27FC236}">
                <a16:creationId xmlns:a16="http://schemas.microsoft.com/office/drawing/2014/main" id="{D54E05FE-5E4A-46E7-A3E8-D64D9C4C6B2E}"/>
              </a:ext>
            </a:extLst>
          </p:cNvPr>
          <p:cNvSpPr>
            <a:spLocks noGrp="1"/>
          </p:cNvSpPr>
          <p:nvPr>
            <p:ph type="sldNum" sz="quarter" idx="12"/>
          </p:nvPr>
        </p:nvSpPr>
        <p:spPr/>
        <p:txBody>
          <a:bodyPr/>
          <a:lstStyle/>
          <a:p>
            <a:fld id="{DA1E6056-67A1-460C-8D55-8E0798092675}" type="slidenum">
              <a:rPr lang="zh-CN" altLang="en-US" smtClean="0"/>
              <a:t>16</a:t>
            </a:fld>
            <a:endParaRPr lang="zh-CN" altLang="en-US"/>
          </a:p>
        </p:txBody>
      </p:sp>
      <p:grpSp>
        <p:nvGrpSpPr>
          <p:cNvPr id="5" name="组合 1">
            <a:extLst>
              <a:ext uri="{FF2B5EF4-FFF2-40B4-BE49-F238E27FC236}">
                <a16:creationId xmlns:a16="http://schemas.microsoft.com/office/drawing/2014/main" id="{8F5D5CB1-3235-402B-BCC6-F4DE581E84D4}"/>
              </a:ext>
            </a:extLst>
          </p:cNvPr>
          <p:cNvGrpSpPr>
            <a:grpSpLocks noChangeAspect="1"/>
          </p:cNvGrpSpPr>
          <p:nvPr/>
        </p:nvGrpSpPr>
        <p:grpSpPr>
          <a:xfrm>
            <a:off x="1366982" y="1838036"/>
            <a:ext cx="2683753" cy="2170436"/>
            <a:chOff x="1452403" y="1832669"/>
            <a:chExt cx="2707454" cy="2711710"/>
          </a:xfrm>
        </p:grpSpPr>
        <p:grpSp>
          <p:nvGrpSpPr>
            <p:cNvPr id="6" name="组合 51">
              <a:extLst>
                <a:ext uri="{FF2B5EF4-FFF2-40B4-BE49-F238E27FC236}">
                  <a16:creationId xmlns:a16="http://schemas.microsoft.com/office/drawing/2014/main" id="{63296657-8655-48D9-AF4C-07DE5B359F5A}"/>
                </a:ext>
              </a:extLst>
            </p:cNvPr>
            <p:cNvGrpSpPr/>
            <p:nvPr/>
          </p:nvGrpSpPr>
          <p:grpSpPr>
            <a:xfrm>
              <a:off x="1452403" y="1832669"/>
              <a:ext cx="2707454" cy="2711710"/>
              <a:chOff x="1393278" y="1580877"/>
              <a:chExt cx="2707454" cy="2711710"/>
            </a:xfrm>
          </p:grpSpPr>
          <p:sp>
            <p:nvSpPr>
              <p:cNvPr id="9" name="Oval 5">
                <a:extLst>
                  <a:ext uri="{FF2B5EF4-FFF2-40B4-BE49-F238E27FC236}">
                    <a16:creationId xmlns:a16="http://schemas.microsoft.com/office/drawing/2014/main" id="{D3B505A7-0644-44DB-9182-FD5D2AFA5F5C}"/>
                  </a:ext>
                </a:extLst>
              </p:cNvPr>
              <p:cNvSpPr>
                <a:spLocks noChangeArrowheads="1"/>
              </p:cNvSpPr>
              <p:nvPr/>
            </p:nvSpPr>
            <p:spPr bwMode="auto">
              <a:xfrm>
                <a:off x="1393278" y="1580877"/>
                <a:ext cx="2707454" cy="2711710"/>
              </a:xfrm>
              <a:prstGeom prst="ellipse">
                <a:avLst/>
              </a:prstGeom>
              <a:solidFill>
                <a:schemeClr val="accent2"/>
              </a:solidFill>
              <a:ln w="38100" cap="flat">
                <a:solidFill>
                  <a:schemeClr val="bg2"/>
                </a:solidFill>
                <a:prstDash val="solid"/>
                <a:miter lim="800000"/>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10" name="Oval 6">
                <a:extLst>
                  <a:ext uri="{FF2B5EF4-FFF2-40B4-BE49-F238E27FC236}">
                    <a16:creationId xmlns:a16="http://schemas.microsoft.com/office/drawing/2014/main" id="{88659855-0EC4-4737-997B-0ACD95D45C94}"/>
                  </a:ext>
                </a:extLst>
              </p:cNvPr>
              <p:cNvSpPr>
                <a:spLocks noChangeArrowheads="1"/>
              </p:cNvSpPr>
              <p:nvPr/>
            </p:nvSpPr>
            <p:spPr bwMode="auto">
              <a:xfrm>
                <a:off x="1474163" y="1661762"/>
                <a:ext cx="2545689" cy="2549944"/>
              </a:xfrm>
              <a:prstGeom prst="ellipse">
                <a:avLst/>
              </a:prstGeom>
              <a:noFill/>
              <a:ln w="3175" cap="flat">
                <a:solidFill>
                  <a:srgbClr val="FEFEFE"/>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grpSp>
        <p:sp>
          <p:nvSpPr>
            <p:cNvPr id="7" name="矩形 6">
              <a:extLst>
                <a:ext uri="{FF2B5EF4-FFF2-40B4-BE49-F238E27FC236}">
                  <a16:creationId xmlns:a16="http://schemas.microsoft.com/office/drawing/2014/main" id="{75CD7298-F584-4D8D-BA6C-E94347630687}"/>
                </a:ext>
              </a:extLst>
            </p:cNvPr>
            <p:cNvSpPr/>
            <p:nvPr/>
          </p:nvSpPr>
          <p:spPr>
            <a:xfrm>
              <a:off x="1631505" y="2992570"/>
              <a:ext cx="2349245" cy="1384081"/>
            </a:xfrm>
            <a:prstGeom prst="rect">
              <a:avLst/>
            </a:prstGeom>
          </p:spPr>
          <p:txBody>
            <a:bodyPr wrap="none">
              <a:spAutoFit/>
            </a:bodyPr>
            <a:lstStyle/>
            <a:p>
              <a:pPr algn="ctr"/>
              <a:r>
                <a:rPr lang="zh-TW" altLang="en-US" sz="2700" b="1" dirty="0">
                  <a:solidFill>
                    <a:srgbClr val="FBFBFB"/>
                  </a:solidFill>
                  <a:latin typeface="微軟正黑體" panose="020B0604030504040204" pitchFamily="34" charset="-120"/>
                  <a:ea typeface="微軟正黑體" panose="020B0604030504040204" pitchFamily="34" charset="-120"/>
                </a:rPr>
                <a:t>安全意識</a:t>
              </a:r>
              <a:r>
                <a:rPr lang="en-US" altLang="zh-TW" sz="2700" b="1" dirty="0">
                  <a:solidFill>
                    <a:srgbClr val="FBFBFB"/>
                  </a:solidFill>
                  <a:latin typeface="微軟正黑體" panose="020B0604030504040204" pitchFamily="34" charset="-120"/>
                  <a:ea typeface="微軟正黑體" panose="020B0604030504040204" pitchFamily="34" charset="-120"/>
                </a:rPr>
                <a:t/>
              </a:r>
              <a:br>
                <a:rPr lang="en-US" altLang="zh-TW" sz="2700" b="1" dirty="0">
                  <a:solidFill>
                    <a:srgbClr val="FBFBFB"/>
                  </a:solidFill>
                  <a:latin typeface="微軟正黑體" panose="020B0604030504040204" pitchFamily="34" charset="-120"/>
                  <a:ea typeface="微軟正黑體" panose="020B0604030504040204" pitchFamily="34" charset="-120"/>
                </a:rPr>
              </a:br>
              <a:r>
                <a:rPr lang="zh-TW" altLang="en-US" sz="2700" b="1" dirty="0">
                  <a:solidFill>
                    <a:srgbClr val="FBFBFB"/>
                  </a:solidFill>
                  <a:latin typeface="微軟正黑體" panose="020B0604030504040204" pitchFamily="34" charset="-120"/>
                  <a:ea typeface="微軟正黑體" panose="020B0604030504040204" pitchFamily="34" charset="-120"/>
                </a:rPr>
                <a:t>覺醒</a:t>
              </a:r>
              <a:endParaRPr lang="zh-CN" altLang="en-US" sz="2700" b="1" dirty="0">
                <a:solidFill>
                  <a:srgbClr val="FBFBFB"/>
                </a:solidFill>
                <a:latin typeface="微軟正黑體" panose="020B0604030504040204" pitchFamily="34" charset="-120"/>
                <a:ea typeface="微軟正黑體" panose="020B0604030504040204" pitchFamily="34" charset="-120"/>
              </a:endParaRPr>
            </a:p>
          </p:txBody>
        </p:sp>
        <p:sp>
          <p:nvSpPr>
            <p:cNvPr id="8" name="文本框 76">
              <a:extLst>
                <a:ext uri="{FF2B5EF4-FFF2-40B4-BE49-F238E27FC236}">
                  <a16:creationId xmlns:a16="http://schemas.microsoft.com/office/drawing/2014/main" id="{ECC27448-4CCF-406A-8574-6A6919A3AFBA}"/>
                </a:ext>
              </a:extLst>
            </p:cNvPr>
            <p:cNvSpPr txBox="1"/>
            <p:nvPr/>
          </p:nvSpPr>
          <p:spPr>
            <a:xfrm>
              <a:off x="2406019" y="2326966"/>
              <a:ext cx="952941" cy="830449"/>
            </a:xfrm>
            <a:prstGeom prst="rect">
              <a:avLst/>
            </a:prstGeom>
            <a:noFill/>
          </p:spPr>
          <p:txBody>
            <a:bodyPr wrap="none" rtlCol="0">
              <a:spAutoFit/>
            </a:bodyPr>
            <a:lstStyle/>
            <a:p>
              <a:r>
                <a:rPr lang="en-US" altLang="zh-CN" sz="3000" dirty="0">
                  <a:solidFill>
                    <a:srgbClr val="FDFDFD"/>
                  </a:solidFill>
                  <a:latin typeface="微软雅黑" panose="020B0503020204020204" pitchFamily="34" charset="-122"/>
                  <a:ea typeface="微软雅黑" panose="020B0503020204020204" pitchFamily="34" charset="-122"/>
                </a:rPr>
                <a:t>01</a:t>
              </a:r>
              <a:endParaRPr lang="zh-CN" altLang="en-US" sz="3000" dirty="0">
                <a:solidFill>
                  <a:srgbClr val="FDFDFD"/>
                </a:solidFill>
                <a:latin typeface="微软雅黑" panose="020B0503020204020204" pitchFamily="34" charset="-122"/>
                <a:ea typeface="微软雅黑" panose="020B0503020204020204" pitchFamily="34" charset="-122"/>
              </a:endParaRPr>
            </a:p>
          </p:txBody>
        </p:sp>
      </p:grpSp>
      <p:grpSp>
        <p:nvGrpSpPr>
          <p:cNvPr id="11" name="组合 5">
            <a:extLst>
              <a:ext uri="{FF2B5EF4-FFF2-40B4-BE49-F238E27FC236}">
                <a16:creationId xmlns:a16="http://schemas.microsoft.com/office/drawing/2014/main" id="{2CAABF82-F651-40B0-A322-96C57F2F5B6B}"/>
              </a:ext>
            </a:extLst>
          </p:cNvPr>
          <p:cNvGrpSpPr>
            <a:grpSpLocks noChangeAspect="1"/>
          </p:cNvGrpSpPr>
          <p:nvPr/>
        </p:nvGrpSpPr>
        <p:grpSpPr>
          <a:xfrm>
            <a:off x="5091917" y="1791855"/>
            <a:ext cx="2539738" cy="2216617"/>
            <a:chOff x="4664144" y="1832668"/>
            <a:chExt cx="2703198" cy="2711712"/>
          </a:xfrm>
        </p:grpSpPr>
        <p:grpSp>
          <p:nvGrpSpPr>
            <p:cNvPr id="12" name="组合 54">
              <a:extLst>
                <a:ext uri="{FF2B5EF4-FFF2-40B4-BE49-F238E27FC236}">
                  <a16:creationId xmlns:a16="http://schemas.microsoft.com/office/drawing/2014/main" id="{3B2D725E-8E8B-4C39-80D0-8B19F1047D8C}"/>
                </a:ext>
              </a:extLst>
            </p:cNvPr>
            <p:cNvGrpSpPr/>
            <p:nvPr/>
          </p:nvGrpSpPr>
          <p:grpSpPr>
            <a:xfrm>
              <a:off x="4664144" y="1832668"/>
              <a:ext cx="2703198" cy="2711712"/>
              <a:chOff x="4605019" y="1580876"/>
              <a:chExt cx="2703198" cy="2711712"/>
            </a:xfrm>
          </p:grpSpPr>
          <p:sp>
            <p:nvSpPr>
              <p:cNvPr id="15" name="Oval 7">
                <a:extLst>
                  <a:ext uri="{FF2B5EF4-FFF2-40B4-BE49-F238E27FC236}">
                    <a16:creationId xmlns:a16="http://schemas.microsoft.com/office/drawing/2014/main" id="{D8CB619F-221A-4EF1-A559-76D82D50D5E4}"/>
                  </a:ext>
                </a:extLst>
              </p:cNvPr>
              <p:cNvSpPr>
                <a:spLocks noChangeArrowheads="1"/>
              </p:cNvSpPr>
              <p:nvPr/>
            </p:nvSpPr>
            <p:spPr bwMode="auto">
              <a:xfrm>
                <a:off x="4605019" y="1580876"/>
                <a:ext cx="2703198" cy="2711712"/>
              </a:xfrm>
              <a:prstGeom prst="ellipse">
                <a:avLst/>
              </a:prstGeom>
              <a:solidFill>
                <a:schemeClr val="accent1"/>
              </a:solidFill>
              <a:ln w="38100" cap="flat">
                <a:solidFill>
                  <a:schemeClr val="bg2"/>
                </a:solidFill>
                <a:prstDash val="solid"/>
                <a:miter lim="800000"/>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16" name="Oval 8">
                <a:extLst>
                  <a:ext uri="{FF2B5EF4-FFF2-40B4-BE49-F238E27FC236}">
                    <a16:creationId xmlns:a16="http://schemas.microsoft.com/office/drawing/2014/main" id="{A46BA320-F1E7-491C-9B9F-CFB6C3E4EBBB}"/>
                  </a:ext>
                </a:extLst>
              </p:cNvPr>
              <p:cNvSpPr>
                <a:spLocks noChangeArrowheads="1"/>
              </p:cNvSpPr>
              <p:nvPr/>
            </p:nvSpPr>
            <p:spPr bwMode="auto">
              <a:xfrm>
                <a:off x="4681644" y="1661761"/>
                <a:ext cx="2545688" cy="2549946"/>
              </a:xfrm>
              <a:prstGeom prst="ellipse">
                <a:avLst/>
              </a:prstGeom>
              <a:noFill/>
              <a:ln w="3175" cap="flat">
                <a:solidFill>
                  <a:srgbClr val="FEFEFE"/>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grpSp>
        <p:sp>
          <p:nvSpPr>
            <p:cNvPr id="13" name="矩形 12">
              <a:extLst>
                <a:ext uri="{FF2B5EF4-FFF2-40B4-BE49-F238E27FC236}">
                  <a16:creationId xmlns:a16="http://schemas.microsoft.com/office/drawing/2014/main" id="{5A0039A6-87E6-401E-AF18-D5DE71B02577}"/>
                </a:ext>
              </a:extLst>
            </p:cNvPr>
            <p:cNvSpPr/>
            <p:nvPr/>
          </p:nvSpPr>
          <p:spPr>
            <a:xfrm>
              <a:off x="4899168" y="3014643"/>
              <a:ext cx="2345553" cy="1384082"/>
            </a:xfrm>
            <a:prstGeom prst="rect">
              <a:avLst/>
            </a:prstGeom>
          </p:spPr>
          <p:txBody>
            <a:bodyPr wrap="none">
              <a:spAutoFit/>
            </a:bodyPr>
            <a:lstStyle/>
            <a:p>
              <a:pPr algn="ctr"/>
              <a:r>
                <a:rPr lang="zh-TW" altLang="en-US" sz="2700" b="1" dirty="0">
                  <a:solidFill>
                    <a:srgbClr val="FBFBFB"/>
                  </a:solidFill>
                  <a:latin typeface="微軟正黑體" panose="020B0604030504040204" pitchFamily="34" charset="-120"/>
                  <a:ea typeface="微軟正黑體" panose="020B0604030504040204" pitchFamily="34" charset="-120"/>
                </a:rPr>
                <a:t>安全知能</a:t>
              </a:r>
              <a:endParaRPr lang="en-US" altLang="zh-TW" sz="2700" b="1" dirty="0">
                <a:solidFill>
                  <a:srgbClr val="FBFBFB"/>
                </a:solidFill>
                <a:latin typeface="微軟正黑體" panose="020B0604030504040204" pitchFamily="34" charset="-120"/>
                <a:ea typeface="微軟正黑體" panose="020B0604030504040204" pitchFamily="34" charset="-120"/>
              </a:endParaRPr>
            </a:p>
            <a:p>
              <a:pPr algn="ctr"/>
              <a:r>
                <a:rPr lang="zh-TW" altLang="en-US" sz="2700" b="1" dirty="0">
                  <a:solidFill>
                    <a:srgbClr val="FBFBFB"/>
                  </a:solidFill>
                  <a:latin typeface="微軟正黑體" panose="020B0604030504040204" pitchFamily="34" charset="-120"/>
                  <a:ea typeface="微軟正黑體" panose="020B0604030504040204" pitchFamily="34" charset="-120"/>
                </a:rPr>
                <a:t>提升</a:t>
              </a:r>
              <a:endParaRPr lang="zh-CN" altLang="en-US" sz="2700" b="1" dirty="0">
                <a:solidFill>
                  <a:srgbClr val="FBFBFB"/>
                </a:solidFill>
                <a:latin typeface="微軟正黑體" panose="020B0604030504040204" pitchFamily="34" charset="-120"/>
                <a:ea typeface="微軟正黑體" panose="020B0604030504040204" pitchFamily="34" charset="-120"/>
              </a:endParaRPr>
            </a:p>
          </p:txBody>
        </p:sp>
        <p:sp>
          <p:nvSpPr>
            <p:cNvPr id="14" name="文本框 77">
              <a:extLst>
                <a:ext uri="{FF2B5EF4-FFF2-40B4-BE49-F238E27FC236}">
                  <a16:creationId xmlns:a16="http://schemas.microsoft.com/office/drawing/2014/main" id="{CB6B023D-79F9-4434-92DF-D3EE179A1BE9}"/>
                </a:ext>
              </a:extLst>
            </p:cNvPr>
            <p:cNvSpPr txBox="1"/>
            <p:nvPr/>
          </p:nvSpPr>
          <p:spPr>
            <a:xfrm>
              <a:off x="5610919" y="2336493"/>
              <a:ext cx="951444" cy="830449"/>
            </a:xfrm>
            <a:prstGeom prst="rect">
              <a:avLst/>
            </a:prstGeom>
            <a:noFill/>
          </p:spPr>
          <p:txBody>
            <a:bodyPr wrap="none" rtlCol="0">
              <a:spAutoFit/>
            </a:bodyPr>
            <a:lstStyle/>
            <a:p>
              <a:r>
                <a:rPr lang="en-US" altLang="zh-CN" sz="3000" dirty="0">
                  <a:solidFill>
                    <a:srgbClr val="FDFDFD"/>
                  </a:solidFill>
                  <a:latin typeface="微软雅黑" panose="020B0503020204020204" pitchFamily="34" charset="-122"/>
                  <a:ea typeface="微软雅黑" panose="020B0503020204020204" pitchFamily="34" charset="-122"/>
                </a:rPr>
                <a:t>02</a:t>
              </a:r>
              <a:endParaRPr lang="zh-CN" altLang="en-US" sz="3000" dirty="0">
                <a:solidFill>
                  <a:srgbClr val="FDFDFD"/>
                </a:solidFill>
                <a:latin typeface="微软雅黑" panose="020B0503020204020204" pitchFamily="34" charset="-122"/>
                <a:ea typeface="微软雅黑" panose="020B0503020204020204" pitchFamily="34" charset="-122"/>
              </a:endParaRPr>
            </a:p>
          </p:txBody>
        </p:sp>
      </p:grpSp>
      <p:grpSp>
        <p:nvGrpSpPr>
          <p:cNvPr id="17" name="组合 6">
            <a:extLst>
              <a:ext uri="{FF2B5EF4-FFF2-40B4-BE49-F238E27FC236}">
                <a16:creationId xmlns:a16="http://schemas.microsoft.com/office/drawing/2014/main" id="{7FF6E233-4514-4354-9BC6-240E687FB231}"/>
              </a:ext>
            </a:extLst>
          </p:cNvPr>
          <p:cNvGrpSpPr/>
          <p:nvPr/>
        </p:nvGrpSpPr>
        <p:grpSpPr>
          <a:xfrm>
            <a:off x="8499781" y="1721900"/>
            <a:ext cx="2546909" cy="2272036"/>
            <a:chOff x="7993269" y="1089976"/>
            <a:chExt cx="3593267" cy="3405808"/>
          </a:xfrm>
        </p:grpSpPr>
        <p:grpSp>
          <p:nvGrpSpPr>
            <p:cNvPr id="18" name="组合 57">
              <a:extLst>
                <a:ext uri="{FF2B5EF4-FFF2-40B4-BE49-F238E27FC236}">
                  <a16:creationId xmlns:a16="http://schemas.microsoft.com/office/drawing/2014/main" id="{FE6192E0-C999-4622-ADF2-3BF2F648FEB6}"/>
                </a:ext>
              </a:extLst>
            </p:cNvPr>
            <p:cNvGrpSpPr/>
            <p:nvPr/>
          </p:nvGrpSpPr>
          <p:grpSpPr>
            <a:xfrm>
              <a:off x="7993269" y="1089976"/>
              <a:ext cx="3593267" cy="3405808"/>
              <a:chOff x="7934144" y="838184"/>
              <a:chExt cx="3593267" cy="3405808"/>
            </a:xfrm>
          </p:grpSpPr>
          <p:sp>
            <p:nvSpPr>
              <p:cNvPr id="21" name="Oval 9">
                <a:extLst>
                  <a:ext uri="{FF2B5EF4-FFF2-40B4-BE49-F238E27FC236}">
                    <a16:creationId xmlns:a16="http://schemas.microsoft.com/office/drawing/2014/main" id="{EA93F3C7-DB0A-4E82-BC7E-D670C626CFA9}"/>
                  </a:ext>
                </a:extLst>
              </p:cNvPr>
              <p:cNvSpPr>
                <a:spLocks noChangeArrowheads="1"/>
              </p:cNvSpPr>
              <p:nvPr/>
            </p:nvSpPr>
            <p:spPr bwMode="auto">
              <a:xfrm>
                <a:off x="8024240" y="838184"/>
                <a:ext cx="3503171" cy="3405808"/>
              </a:xfrm>
              <a:prstGeom prst="ellipse">
                <a:avLst/>
              </a:prstGeom>
              <a:solidFill>
                <a:schemeClr val="accent6"/>
              </a:solidFill>
              <a:ln w="38100" cap="flat">
                <a:solidFill>
                  <a:schemeClr val="bg2"/>
                </a:solidFill>
                <a:prstDash val="solid"/>
                <a:miter lim="800000"/>
              </a:ln>
              <a:effectLst>
                <a:outerShdw blurRad="50800" dist="38100" dir="2700000" algn="tl" rotWithShape="0">
                  <a:prstClr val="black">
                    <a:alpha val="40000"/>
                  </a:prstClr>
                </a:outerShdw>
              </a:effectLst>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22" name="Oval 10">
                <a:extLst>
                  <a:ext uri="{FF2B5EF4-FFF2-40B4-BE49-F238E27FC236}">
                    <a16:creationId xmlns:a16="http://schemas.microsoft.com/office/drawing/2014/main" id="{E16B7294-77E9-46FA-B6BC-DB69B827294C}"/>
                  </a:ext>
                </a:extLst>
              </p:cNvPr>
              <p:cNvSpPr>
                <a:spLocks noChangeArrowheads="1"/>
              </p:cNvSpPr>
              <p:nvPr/>
            </p:nvSpPr>
            <p:spPr bwMode="auto">
              <a:xfrm>
                <a:off x="7934144" y="859975"/>
                <a:ext cx="3583292" cy="3351733"/>
              </a:xfrm>
              <a:prstGeom prst="ellipse">
                <a:avLst/>
              </a:prstGeom>
              <a:noFill/>
              <a:ln w="3175" cap="flat">
                <a:solidFill>
                  <a:srgbClr val="FEFEFE"/>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grpSp>
        <p:sp>
          <p:nvSpPr>
            <p:cNvPr id="19" name="矩形 18">
              <a:extLst>
                <a:ext uri="{FF2B5EF4-FFF2-40B4-BE49-F238E27FC236}">
                  <a16:creationId xmlns:a16="http://schemas.microsoft.com/office/drawing/2014/main" id="{5C72524C-5001-4B25-8FC5-64055CC1E65B}"/>
                </a:ext>
              </a:extLst>
            </p:cNvPr>
            <p:cNvSpPr/>
            <p:nvPr/>
          </p:nvSpPr>
          <p:spPr>
            <a:xfrm>
              <a:off x="8662174" y="2583216"/>
              <a:ext cx="2345552" cy="1384082"/>
            </a:xfrm>
            <a:prstGeom prst="rect">
              <a:avLst/>
            </a:prstGeom>
          </p:spPr>
          <p:txBody>
            <a:bodyPr wrap="none">
              <a:spAutoFit/>
            </a:bodyPr>
            <a:lstStyle/>
            <a:p>
              <a:pPr algn="ctr"/>
              <a:r>
                <a:rPr lang="zh-TW" altLang="en-US" sz="2700" b="1" dirty="0">
                  <a:solidFill>
                    <a:srgbClr val="FBFBFB"/>
                  </a:solidFill>
                  <a:latin typeface="微軟正黑體" panose="020B0604030504040204" pitchFamily="34" charset="-120"/>
                  <a:ea typeface="微軟正黑體" panose="020B0604030504040204" pitchFamily="34" charset="-120"/>
                </a:rPr>
                <a:t>安全行為</a:t>
              </a:r>
              <a:endParaRPr lang="en-US" altLang="zh-TW" sz="2700" b="1" dirty="0">
                <a:solidFill>
                  <a:srgbClr val="FBFBFB"/>
                </a:solidFill>
                <a:latin typeface="微軟正黑體" panose="020B0604030504040204" pitchFamily="34" charset="-120"/>
                <a:ea typeface="微軟正黑體" panose="020B0604030504040204" pitchFamily="34" charset="-120"/>
              </a:endParaRPr>
            </a:p>
            <a:p>
              <a:pPr algn="ctr"/>
              <a:r>
                <a:rPr lang="zh-TW" altLang="en-US" sz="2700" b="1" dirty="0">
                  <a:solidFill>
                    <a:srgbClr val="FBFBFB"/>
                  </a:solidFill>
                  <a:latin typeface="微軟正黑體" panose="020B0604030504040204" pitchFamily="34" charset="-120"/>
                  <a:ea typeface="微軟正黑體" panose="020B0604030504040204" pitchFamily="34" charset="-120"/>
                </a:rPr>
                <a:t>實踐</a:t>
              </a:r>
              <a:endParaRPr lang="zh-CN" altLang="en-US" sz="2700" b="1" dirty="0">
                <a:solidFill>
                  <a:srgbClr val="FBFBFB"/>
                </a:solidFill>
                <a:latin typeface="微軟正黑體" panose="020B0604030504040204" pitchFamily="34" charset="-120"/>
                <a:ea typeface="微軟正黑體" panose="020B0604030504040204" pitchFamily="34" charset="-120"/>
              </a:endParaRPr>
            </a:p>
          </p:txBody>
        </p:sp>
        <p:sp>
          <p:nvSpPr>
            <p:cNvPr id="20" name="文本框 78">
              <a:extLst>
                <a:ext uri="{FF2B5EF4-FFF2-40B4-BE49-F238E27FC236}">
                  <a16:creationId xmlns:a16="http://schemas.microsoft.com/office/drawing/2014/main" id="{66BF7FAB-2528-4810-96DA-21646360E366}"/>
                </a:ext>
              </a:extLst>
            </p:cNvPr>
            <p:cNvSpPr txBox="1"/>
            <p:nvPr/>
          </p:nvSpPr>
          <p:spPr>
            <a:xfrm>
              <a:off x="9309192" y="1714331"/>
              <a:ext cx="951443" cy="830449"/>
            </a:xfrm>
            <a:prstGeom prst="rect">
              <a:avLst/>
            </a:prstGeom>
            <a:noFill/>
          </p:spPr>
          <p:txBody>
            <a:bodyPr wrap="none" rtlCol="0">
              <a:spAutoFit/>
            </a:bodyPr>
            <a:lstStyle/>
            <a:p>
              <a:r>
                <a:rPr lang="en-US" altLang="zh-CN" sz="3000" dirty="0">
                  <a:solidFill>
                    <a:srgbClr val="FDFDFD"/>
                  </a:solidFill>
                  <a:latin typeface="微软雅黑" panose="020B0503020204020204" pitchFamily="34" charset="-122"/>
                  <a:ea typeface="微软雅黑" panose="020B0503020204020204" pitchFamily="34" charset="-122"/>
                </a:rPr>
                <a:t>03</a:t>
              </a:r>
              <a:endParaRPr lang="zh-CN" altLang="en-US" sz="3000" dirty="0">
                <a:solidFill>
                  <a:srgbClr val="FDFDFD"/>
                </a:solidFill>
                <a:latin typeface="微软雅黑" panose="020B0503020204020204" pitchFamily="34" charset="-122"/>
                <a:ea typeface="微软雅黑" panose="020B0503020204020204" pitchFamily="34" charset="-122"/>
              </a:endParaRPr>
            </a:p>
          </p:txBody>
        </p:sp>
      </p:grpSp>
      <p:grpSp>
        <p:nvGrpSpPr>
          <p:cNvPr id="23" name="组合 60">
            <a:extLst>
              <a:ext uri="{FF2B5EF4-FFF2-40B4-BE49-F238E27FC236}">
                <a16:creationId xmlns:a16="http://schemas.microsoft.com/office/drawing/2014/main" id="{C666FB73-7F37-44BB-8811-3C5A0FDEB346}"/>
              </a:ext>
            </a:extLst>
          </p:cNvPr>
          <p:cNvGrpSpPr/>
          <p:nvPr/>
        </p:nvGrpSpPr>
        <p:grpSpPr>
          <a:xfrm>
            <a:off x="4123574" y="2970927"/>
            <a:ext cx="882622" cy="137051"/>
            <a:chOff x="2929691" y="2127825"/>
            <a:chExt cx="900366" cy="126498"/>
          </a:xfrm>
        </p:grpSpPr>
        <p:sp>
          <p:nvSpPr>
            <p:cNvPr id="24" name="Oval 13">
              <a:extLst>
                <a:ext uri="{FF2B5EF4-FFF2-40B4-BE49-F238E27FC236}">
                  <a16:creationId xmlns:a16="http://schemas.microsoft.com/office/drawing/2014/main" id="{FDFE04D6-C3CB-448D-96BE-53160760C332}"/>
                </a:ext>
              </a:extLst>
            </p:cNvPr>
            <p:cNvSpPr>
              <a:spLocks noChangeArrowheads="1"/>
            </p:cNvSpPr>
            <p:nvPr/>
          </p:nvSpPr>
          <p:spPr bwMode="auto">
            <a:xfrm>
              <a:off x="2929691" y="2127825"/>
              <a:ext cx="126498" cy="126498"/>
            </a:xfrm>
            <a:prstGeom prst="ellipse">
              <a:avLst/>
            </a:prstGeom>
            <a:solidFill>
              <a:srgbClr val="231915"/>
            </a:solidFill>
            <a:ln w="7938" cap="flat">
              <a:solidFill>
                <a:srgbClr val="231915"/>
              </a:solidFill>
              <a:prstDash val="solid"/>
              <a:miter lim="800000"/>
            </a:ln>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25" name="Oval 14">
              <a:extLst>
                <a:ext uri="{FF2B5EF4-FFF2-40B4-BE49-F238E27FC236}">
                  <a16:creationId xmlns:a16="http://schemas.microsoft.com/office/drawing/2014/main" id="{AF7834BA-415C-4651-8566-1A8AE8FE3F06}"/>
                </a:ext>
              </a:extLst>
            </p:cNvPr>
            <p:cNvSpPr>
              <a:spLocks noChangeArrowheads="1"/>
            </p:cNvSpPr>
            <p:nvPr/>
          </p:nvSpPr>
          <p:spPr bwMode="auto">
            <a:xfrm>
              <a:off x="3703559" y="2127825"/>
              <a:ext cx="126498" cy="126498"/>
            </a:xfrm>
            <a:prstGeom prst="ellipse">
              <a:avLst/>
            </a:prstGeom>
            <a:solidFill>
              <a:srgbClr val="231915"/>
            </a:solidFill>
            <a:ln w="7938" cap="flat">
              <a:solidFill>
                <a:srgbClr val="231915"/>
              </a:solidFill>
              <a:prstDash val="solid"/>
              <a:miter lim="800000"/>
            </a:ln>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26" name="Freeform 15">
              <a:extLst>
                <a:ext uri="{FF2B5EF4-FFF2-40B4-BE49-F238E27FC236}">
                  <a16:creationId xmlns:a16="http://schemas.microsoft.com/office/drawing/2014/main" id="{A2F41DAD-FA20-4C37-8652-D40A116F20FF}"/>
                </a:ext>
              </a:extLst>
            </p:cNvPr>
            <p:cNvSpPr/>
            <p:nvPr/>
          </p:nvSpPr>
          <p:spPr bwMode="auto">
            <a:xfrm>
              <a:off x="2974337" y="2165030"/>
              <a:ext cx="807354" cy="55809"/>
            </a:xfrm>
            <a:custGeom>
              <a:avLst/>
              <a:gdLst>
                <a:gd name="T0" fmla="*/ 47 w 958"/>
                <a:gd name="T1" fmla="*/ 0 h 66"/>
                <a:gd name="T2" fmla="*/ 913 w 958"/>
                <a:gd name="T3" fmla="*/ 0 h 66"/>
                <a:gd name="T4" fmla="*/ 913 w 958"/>
                <a:gd name="T5" fmla="*/ 66 h 66"/>
                <a:gd name="T6" fmla="*/ 47 w 958"/>
                <a:gd name="T7" fmla="*/ 66 h 66"/>
                <a:gd name="T8" fmla="*/ 47 w 958"/>
                <a:gd name="T9" fmla="*/ 0 h 66"/>
              </a:gdLst>
              <a:ahLst/>
              <a:cxnLst>
                <a:cxn ang="0">
                  <a:pos x="T0" y="T1"/>
                </a:cxn>
                <a:cxn ang="0">
                  <a:pos x="T2" y="T3"/>
                </a:cxn>
                <a:cxn ang="0">
                  <a:pos x="T4" y="T5"/>
                </a:cxn>
                <a:cxn ang="0">
                  <a:pos x="T6" y="T7"/>
                </a:cxn>
                <a:cxn ang="0">
                  <a:pos x="T8" y="T9"/>
                </a:cxn>
              </a:cxnLst>
              <a:rect l="0" t="0" r="r" b="b"/>
              <a:pathLst>
                <a:path w="958" h="66">
                  <a:moveTo>
                    <a:pt x="47" y="0"/>
                  </a:moveTo>
                  <a:cubicBezTo>
                    <a:pt x="335" y="0"/>
                    <a:pt x="624" y="0"/>
                    <a:pt x="913" y="0"/>
                  </a:cubicBezTo>
                  <a:cubicBezTo>
                    <a:pt x="957" y="2"/>
                    <a:pt x="958" y="63"/>
                    <a:pt x="913" y="66"/>
                  </a:cubicBezTo>
                  <a:cubicBezTo>
                    <a:pt x="624" y="66"/>
                    <a:pt x="335" y="66"/>
                    <a:pt x="47" y="66"/>
                  </a:cubicBezTo>
                  <a:cubicBezTo>
                    <a:pt x="0" y="63"/>
                    <a:pt x="2" y="2"/>
                    <a:pt x="47" y="0"/>
                  </a:cubicBezTo>
                  <a:close/>
                </a:path>
              </a:pathLst>
            </a:custGeom>
            <a:solidFill>
              <a:srgbClr val="C8C9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grpSp>
      <p:grpSp>
        <p:nvGrpSpPr>
          <p:cNvPr id="27" name="组合 66">
            <a:extLst>
              <a:ext uri="{FF2B5EF4-FFF2-40B4-BE49-F238E27FC236}">
                <a16:creationId xmlns:a16="http://schemas.microsoft.com/office/drawing/2014/main" id="{458A5A90-BEA8-4BEB-A769-739C0B60045E}"/>
              </a:ext>
            </a:extLst>
          </p:cNvPr>
          <p:cNvGrpSpPr/>
          <p:nvPr/>
        </p:nvGrpSpPr>
        <p:grpSpPr>
          <a:xfrm>
            <a:off x="7612513" y="2885110"/>
            <a:ext cx="882622" cy="137152"/>
            <a:chOff x="5627069" y="2127825"/>
            <a:chExt cx="900366" cy="126498"/>
          </a:xfrm>
        </p:grpSpPr>
        <p:sp>
          <p:nvSpPr>
            <p:cNvPr id="28" name="Oval 16">
              <a:extLst>
                <a:ext uri="{FF2B5EF4-FFF2-40B4-BE49-F238E27FC236}">
                  <a16:creationId xmlns:a16="http://schemas.microsoft.com/office/drawing/2014/main" id="{B45DB0B1-3023-4C98-AE1F-7E74A86B6936}"/>
                </a:ext>
              </a:extLst>
            </p:cNvPr>
            <p:cNvSpPr>
              <a:spLocks noChangeArrowheads="1"/>
            </p:cNvSpPr>
            <p:nvPr/>
          </p:nvSpPr>
          <p:spPr bwMode="auto">
            <a:xfrm>
              <a:off x="5627069" y="2127825"/>
              <a:ext cx="126498" cy="126498"/>
            </a:xfrm>
            <a:prstGeom prst="ellipse">
              <a:avLst/>
            </a:prstGeom>
            <a:solidFill>
              <a:srgbClr val="231915"/>
            </a:solidFill>
            <a:ln w="7938" cap="flat">
              <a:solidFill>
                <a:srgbClr val="231915"/>
              </a:solidFill>
              <a:prstDash val="solid"/>
              <a:miter lim="800000"/>
            </a:ln>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29" name="Oval 17">
              <a:extLst>
                <a:ext uri="{FF2B5EF4-FFF2-40B4-BE49-F238E27FC236}">
                  <a16:creationId xmlns:a16="http://schemas.microsoft.com/office/drawing/2014/main" id="{91D136FE-2CAC-4885-B34E-4034FBC42579}"/>
                </a:ext>
              </a:extLst>
            </p:cNvPr>
            <p:cNvSpPr>
              <a:spLocks noChangeArrowheads="1"/>
            </p:cNvSpPr>
            <p:nvPr/>
          </p:nvSpPr>
          <p:spPr bwMode="auto">
            <a:xfrm>
              <a:off x="6400937" y="2127825"/>
              <a:ext cx="126498" cy="126498"/>
            </a:xfrm>
            <a:prstGeom prst="ellipse">
              <a:avLst/>
            </a:prstGeom>
            <a:solidFill>
              <a:srgbClr val="231915"/>
            </a:solidFill>
            <a:ln w="7938" cap="flat">
              <a:solidFill>
                <a:srgbClr val="231915"/>
              </a:solidFill>
              <a:prstDash val="solid"/>
              <a:miter lim="800000"/>
            </a:ln>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30" name="Freeform 18">
              <a:extLst>
                <a:ext uri="{FF2B5EF4-FFF2-40B4-BE49-F238E27FC236}">
                  <a16:creationId xmlns:a16="http://schemas.microsoft.com/office/drawing/2014/main" id="{C91E3737-738F-484E-B52D-71FFB234E140}"/>
                </a:ext>
              </a:extLst>
            </p:cNvPr>
            <p:cNvSpPr/>
            <p:nvPr/>
          </p:nvSpPr>
          <p:spPr bwMode="auto">
            <a:xfrm>
              <a:off x="5671715" y="2165030"/>
              <a:ext cx="807354" cy="55809"/>
            </a:xfrm>
            <a:custGeom>
              <a:avLst/>
              <a:gdLst>
                <a:gd name="T0" fmla="*/ 46 w 957"/>
                <a:gd name="T1" fmla="*/ 0 h 66"/>
                <a:gd name="T2" fmla="*/ 912 w 957"/>
                <a:gd name="T3" fmla="*/ 0 h 66"/>
                <a:gd name="T4" fmla="*/ 912 w 957"/>
                <a:gd name="T5" fmla="*/ 66 h 66"/>
                <a:gd name="T6" fmla="*/ 46 w 957"/>
                <a:gd name="T7" fmla="*/ 66 h 66"/>
                <a:gd name="T8" fmla="*/ 46 w 957"/>
                <a:gd name="T9" fmla="*/ 0 h 66"/>
              </a:gdLst>
              <a:ahLst/>
              <a:cxnLst>
                <a:cxn ang="0">
                  <a:pos x="T0" y="T1"/>
                </a:cxn>
                <a:cxn ang="0">
                  <a:pos x="T2" y="T3"/>
                </a:cxn>
                <a:cxn ang="0">
                  <a:pos x="T4" y="T5"/>
                </a:cxn>
                <a:cxn ang="0">
                  <a:pos x="T6" y="T7"/>
                </a:cxn>
                <a:cxn ang="0">
                  <a:pos x="T8" y="T9"/>
                </a:cxn>
              </a:cxnLst>
              <a:rect l="0" t="0" r="r" b="b"/>
              <a:pathLst>
                <a:path w="957" h="66">
                  <a:moveTo>
                    <a:pt x="46" y="0"/>
                  </a:moveTo>
                  <a:cubicBezTo>
                    <a:pt x="335" y="0"/>
                    <a:pt x="624" y="0"/>
                    <a:pt x="912" y="0"/>
                  </a:cubicBezTo>
                  <a:cubicBezTo>
                    <a:pt x="957" y="2"/>
                    <a:pt x="957" y="63"/>
                    <a:pt x="912" y="66"/>
                  </a:cubicBezTo>
                  <a:cubicBezTo>
                    <a:pt x="624" y="66"/>
                    <a:pt x="335" y="66"/>
                    <a:pt x="46" y="66"/>
                  </a:cubicBezTo>
                  <a:cubicBezTo>
                    <a:pt x="0" y="63"/>
                    <a:pt x="1" y="2"/>
                    <a:pt x="46" y="0"/>
                  </a:cubicBezTo>
                  <a:close/>
                </a:path>
              </a:pathLst>
            </a:custGeom>
            <a:solidFill>
              <a:srgbClr val="C8C9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grpSp>
      <p:sp>
        <p:nvSpPr>
          <p:cNvPr id="31" name="矩形 30">
            <a:extLst>
              <a:ext uri="{FF2B5EF4-FFF2-40B4-BE49-F238E27FC236}">
                <a16:creationId xmlns:a16="http://schemas.microsoft.com/office/drawing/2014/main" id="{954F2788-8369-43CE-806B-688ECC695E81}"/>
              </a:ext>
            </a:extLst>
          </p:cNvPr>
          <p:cNvSpPr/>
          <p:nvPr/>
        </p:nvSpPr>
        <p:spPr>
          <a:xfrm>
            <a:off x="1126837" y="4274627"/>
            <a:ext cx="3205018" cy="175432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marL="200025" indent="-200025" algn="just">
              <a:buFont typeface="+mj-lt"/>
              <a:buAutoNum type="arabicPeriod"/>
            </a:pPr>
            <a:r>
              <a:rPr lang="zh-TW" altLang="en-US" b="1" dirty="0">
                <a:solidFill>
                  <a:srgbClr val="FF0000"/>
                </a:solidFill>
                <a:latin typeface="微軟正黑體" panose="020B0604030504040204" pitchFamily="34" charset="-120"/>
                <a:ea typeface="微軟正黑體" panose="020B0604030504040204" pitchFamily="34" charset="-120"/>
              </a:rPr>
              <a:t>引發全民對交通安全的注意</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latin typeface="微軟正黑體" panose="020B0604030504040204" pitchFamily="34" charset="-120"/>
                <a:ea typeface="微軟正黑體" panose="020B0604030504040204" pitchFamily="34" charset="-120"/>
              </a:rPr>
              <a:t>認識交通事故的</a:t>
            </a:r>
            <a:r>
              <a:rPr lang="zh-TW" altLang="en-US" b="1" dirty="0">
                <a:solidFill>
                  <a:srgbClr val="FF0000"/>
                </a:solidFill>
                <a:latin typeface="微軟正黑體" panose="020B0604030504040204" pitchFamily="34" charset="-120"/>
                <a:ea typeface="微軟正黑體" panose="020B0604030504040204" pitchFamily="34" charset="-120"/>
              </a:rPr>
              <a:t>風險與後果</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latin typeface="微軟正黑體" panose="020B0604030504040204" pitchFamily="34" charset="-120"/>
                <a:ea typeface="微軟正黑體" panose="020B0604030504040204" pitchFamily="34" charset="-120"/>
              </a:rPr>
              <a:t>了解交通</a:t>
            </a:r>
            <a:r>
              <a:rPr lang="zh-TW" altLang="en-US" b="1" dirty="0">
                <a:solidFill>
                  <a:srgbClr val="FF0000"/>
                </a:solidFill>
                <a:latin typeface="微軟正黑體" panose="020B0604030504040204" pitchFamily="34" charset="-120"/>
                <a:ea typeface="微軟正黑體" panose="020B0604030504040204" pitchFamily="34" charset="-120"/>
              </a:rPr>
              <a:t>安全的價值</a:t>
            </a:r>
            <a:r>
              <a:rPr lang="zh-TW" altLang="en-US" b="1" dirty="0">
                <a:latin typeface="微軟正黑體" panose="020B0604030504040204" pitchFamily="34" charset="-120"/>
                <a:ea typeface="微軟正黑體" panose="020B0604030504040204" pitchFamily="34" charset="-120"/>
              </a:rPr>
              <a:t>與重要</a:t>
            </a:r>
            <a:endParaRPr lang="en-US" altLang="zh-TW" b="1" dirty="0">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latin typeface="微軟正黑體" panose="020B0604030504040204" pitchFamily="34" charset="-120"/>
                <a:ea typeface="微軟正黑體" panose="020B0604030504040204" pitchFamily="34" charset="-120"/>
              </a:rPr>
              <a:t>灌輸</a:t>
            </a:r>
            <a:r>
              <a:rPr lang="zh-TW" altLang="en-US" b="1" dirty="0">
                <a:solidFill>
                  <a:srgbClr val="FF0000"/>
                </a:solidFill>
                <a:latin typeface="微軟正黑體" panose="020B0604030504040204" pitchFamily="34" charset="-120"/>
                <a:ea typeface="微軟正黑體" panose="020B0604030504040204" pitchFamily="34" charset="-120"/>
              </a:rPr>
              <a:t>守法</a:t>
            </a:r>
            <a:r>
              <a:rPr lang="zh-TW" altLang="en-US" b="1" dirty="0">
                <a:latin typeface="微軟正黑體" panose="020B0604030504040204" pitchFamily="34" charset="-120"/>
                <a:ea typeface="微軟正黑體" panose="020B0604030504040204" pitchFamily="34" charset="-120"/>
              </a:rPr>
              <a:t>對維護安全的必要</a:t>
            </a:r>
            <a:endParaRPr lang="en-US" altLang="zh-TW" b="1" dirty="0">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latin typeface="微軟正黑體" panose="020B0604030504040204" pitchFamily="34" charset="-120"/>
                <a:ea typeface="微軟正黑體" panose="020B0604030504040204" pitchFamily="34" charset="-120"/>
              </a:rPr>
              <a:t>宣導</a:t>
            </a:r>
            <a:r>
              <a:rPr lang="zh-TW" altLang="en-US" b="1" dirty="0">
                <a:solidFill>
                  <a:srgbClr val="FF0000"/>
                </a:solidFill>
                <a:latin typeface="微軟正黑體" panose="020B0604030504040204" pitchFamily="34" charset="-120"/>
                <a:ea typeface="微軟正黑體" panose="020B0604030504040204" pitchFamily="34" charset="-120"/>
              </a:rPr>
              <a:t>利他</a:t>
            </a:r>
            <a:r>
              <a:rPr lang="zh-TW" altLang="en-US" b="1" dirty="0">
                <a:latin typeface="微軟正黑體" panose="020B0604030504040204" pitchFamily="34" charset="-120"/>
                <a:ea typeface="微軟正黑體" panose="020B0604030504040204" pitchFamily="34" charset="-120"/>
              </a:rPr>
              <a:t>用路行為的</a:t>
            </a:r>
            <a:r>
              <a:rPr lang="zh-TW" altLang="en-US" b="1" dirty="0" smtClean="0">
                <a:latin typeface="微軟正黑體" panose="020B0604030504040204" pitchFamily="34" charset="-120"/>
                <a:ea typeface="微軟正黑體" panose="020B0604030504040204" pitchFamily="34" charset="-120"/>
              </a:rPr>
              <a:t>重要性</a:t>
            </a:r>
            <a:endParaRPr lang="en-US" altLang="zh-TW" b="1" dirty="0" smtClean="0">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smtClean="0">
                <a:latin typeface="微軟正黑體" panose="020B0604030504040204" pitchFamily="34" charset="-120"/>
                <a:ea typeface="微軟正黑體" panose="020B0604030504040204" pitchFamily="34" charset="-120"/>
              </a:rPr>
              <a:t>串結宣傳</a:t>
            </a:r>
            <a:r>
              <a:rPr lang="zh-TW" altLang="en-US" b="1" dirty="0">
                <a:solidFill>
                  <a:srgbClr val="FF0000"/>
                </a:solidFill>
                <a:latin typeface="微軟正黑體" panose="020B0604030504040204" pitchFamily="34" charset="-120"/>
                <a:ea typeface="微軟正黑體" panose="020B0604030504040204" pitchFamily="34" charset="-120"/>
              </a:rPr>
              <a:t>目標</a:t>
            </a:r>
            <a:r>
              <a:rPr lang="zh-TW" altLang="en-US" b="1" dirty="0">
                <a:latin typeface="微軟正黑體" panose="020B0604030504040204" pitchFamily="34" charset="-120"/>
                <a:ea typeface="微軟正黑體" panose="020B0604030504040204" pitchFamily="34" charset="-120"/>
              </a:rPr>
              <a:t>、</a:t>
            </a:r>
            <a:r>
              <a:rPr lang="zh-TW" altLang="en-US" b="1" dirty="0">
                <a:solidFill>
                  <a:srgbClr val="FF0000"/>
                </a:solidFill>
                <a:latin typeface="微軟正黑體" panose="020B0604030504040204" pitchFamily="34" charset="-120"/>
                <a:ea typeface="微軟正黑體" panose="020B0604030504040204" pitchFamily="34" charset="-120"/>
              </a:rPr>
              <a:t>內容</a:t>
            </a:r>
            <a:r>
              <a:rPr lang="zh-TW" altLang="en-US" b="1" dirty="0">
                <a:latin typeface="微軟正黑體" panose="020B0604030504040204" pitchFamily="34" charset="-120"/>
                <a:ea typeface="微軟正黑體" panose="020B0604030504040204" pitchFamily="34" charset="-120"/>
              </a:rPr>
              <a:t>與</a:t>
            </a:r>
            <a:r>
              <a:rPr lang="zh-TW" altLang="en-US" b="1" dirty="0" smtClean="0">
                <a:solidFill>
                  <a:srgbClr val="FF0000"/>
                </a:solidFill>
                <a:latin typeface="微軟正黑體" panose="020B0604030504040204" pitchFamily="34" charset="-120"/>
                <a:ea typeface="微軟正黑體" panose="020B0604030504040204" pitchFamily="34" charset="-120"/>
              </a:rPr>
              <a:t>方法</a:t>
            </a:r>
            <a:endParaRPr lang="zh-CN" altLang="en-US" b="1" dirty="0">
              <a:solidFill>
                <a:srgbClr val="FF0000"/>
              </a:solidFill>
              <a:latin typeface="微軟正黑體" panose="020B0604030504040204" pitchFamily="34" charset="-120"/>
              <a:ea typeface="微軟正黑體" panose="020B0604030504040204" pitchFamily="34" charset="-120"/>
            </a:endParaRPr>
          </a:p>
        </p:txBody>
      </p:sp>
      <p:sp>
        <p:nvSpPr>
          <p:cNvPr id="32" name="矩形 31">
            <a:extLst>
              <a:ext uri="{FF2B5EF4-FFF2-40B4-BE49-F238E27FC236}">
                <a16:creationId xmlns:a16="http://schemas.microsoft.com/office/drawing/2014/main" id="{05E90666-1A41-45C6-BEB5-F5E2D5D08E0C}"/>
              </a:ext>
            </a:extLst>
          </p:cNvPr>
          <p:cNvSpPr/>
          <p:nvPr/>
        </p:nvSpPr>
        <p:spPr>
          <a:xfrm>
            <a:off x="4751679" y="4281249"/>
            <a:ext cx="3199626" cy="175432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marL="200025" indent="-200025" algn="just">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交通安全</a:t>
            </a:r>
            <a:r>
              <a:rPr lang="zh-TW" altLang="en-US" b="1" dirty="0">
                <a:solidFill>
                  <a:srgbClr val="0202FC"/>
                </a:solidFill>
                <a:latin typeface="微軟正黑體" panose="020B0604030504040204" pitchFamily="34" charset="-120"/>
                <a:ea typeface="微軟正黑體" panose="020B0604030504040204" pitchFamily="34" charset="-120"/>
              </a:rPr>
              <a:t>五大基本守則</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推廣</a:t>
            </a:r>
            <a:endPar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串接</a:t>
            </a:r>
            <a:r>
              <a:rPr lang="zh-TW" altLang="en-US" b="1" dirty="0">
                <a:solidFill>
                  <a:srgbClr val="FF0000"/>
                </a:solidFill>
                <a:latin typeface="微軟正黑體" panose="020B0604030504040204" pitchFamily="34" charset="-120"/>
                <a:ea typeface="微軟正黑體" panose="020B0604030504040204" pitchFamily="34" charset="-120"/>
              </a:rPr>
              <a:t>學校</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、駕駛與社會教育</a:t>
            </a:r>
          </a:p>
          <a:p>
            <a:pPr marL="200025" indent="-200025" algn="just">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交通安全教育</a:t>
            </a:r>
            <a:r>
              <a:rPr lang="zh-TW" altLang="en-US" b="1" dirty="0">
                <a:solidFill>
                  <a:srgbClr val="FF0000"/>
                </a:solidFill>
                <a:latin typeface="微軟正黑體" panose="020B0604030504040204" pitchFamily="34" charset="-120"/>
                <a:ea typeface="微軟正黑體" panose="020B0604030504040204" pitchFamily="34" charset="-120"/>
              </a:rPr>
              <a:t>教材設計編</a:t>
            </a:r>
            <a:r>
              <a:rPr lang="zh-TW" altLang="en-US" b="1" dirty="0" smtClean="0">
                <a:solidFill>
                  <a:srgbClr val="FF0000"/>
                </a:solidFill>
                <a:latin typeface="微軟正黑體" panose="020B0604030504040204" pitchFamily="34" charset="-120"/>
                <a:ea typeface="微軟正黑體" panose="020B0604030504040204" pitchFamily="34" charset="-120"/>
              </a:rPr>
              <a:t>製</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latin typeface="微軟正黑體" panose="020B0604030504040204" pitchFamily="34" charset="-120"/>
                <a:ea typeface="微軟正黑體" panose="020B0604030504040204" pitchFamily="34" charset="-120"/>
              </a:rPr>
              <a:t>強化</a:t>
            </a:r>
            <a:r>
              <a:rPr lang="zh-TW" altLang="en-US" b="1" dirty="0">
                <a:solidFill>
                  <a:srgbClr val="FF0000"/>
                </a:solidFill>
                <a:latin typeface="微軟正黑體" panose="020B0604030504040204" pitchFamily="34" charset="-120"/>
                <a:ea typeface="微軟正黑體" panose="020B0604030504040204" pitchFamily="34" charset="-120"/>
              </a:rPr>
              <a:t>交通安全宣導</a:t>
            </a:r>
            <a:r>
              <a:rPr lang="zh-TW" altLang="en-US" b="1" dirty="0">
                <a:latin typeface="微軟正黑體" panose="020B0604030504040204" pitchFamily="34" charset="-120"/>
                <a:ea typeface="微軟正黑體" panose="020B0604030504040204" pitchFamily="34" charset="-120"/>
              </a:rPr>
              <a:t>教育功能</a:t>
            </a:r>
            <a:endParaRPr lang="en-US" altLang="zh-TW" b="1" dirty="0">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培育交通安全教育推廣</a:t>
            </a:r>
            <a:r>
              <a:rPr lang="zh-TW" altLang="en-US" b="1" dirty="0">
                <a:solidFill>
                  <a:srgbClr val="FF0000"/>
                </a:solidFill>
                <a:latin typeface="微軟正黑體" panose="020B0604030504040204" pitchFamily="34" charset="-120"/>
                <a:ea typeface="微軟正黑體" panose="020B0604030504040204" pitchFamily="34" charset="-120"/>
              </a:rPr>
              <a:t>師資</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建立有效</a:t>
            </a:r>
            <a:r>
              <a:rPr lang="zh-TW" altLang="en-US" b="1" dirty="0">
                <a:solidFill>
                  <a:srgbClr val="FF0000"/>
                </a:solidFill>
                <a:latin typeface="微軟正黑體" panose="020B0604030504040204" pitchFamily="34" charset="-120"/>
                <a:ea typeface="微軟正黑體" panose="020B0604030504040204" pitchFamily="34" charset="-120"/>
              </a:rPr>
              <a:t>執行與監督</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之機制</a:t>
            </a:r>
            <a:endPar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3" name="矩形 32">
            <a:extLst>
              <a:ext uri="{FF2B5EF4-FFF2-40B4-BE49-F238E27FC236}">
                <a16:creationId xmlns:a16="http://schemas.microsoft.com/office/drawing/2014/main" id="{B3F89E15-2AC9-4390-AD75-9FFFD16016BA}"/>
              </a:ext>
            </a:extLst>
          </p:cNvPr>
          <p:cNvSpPr/>
          <p:nvPr/>
        </p:nvSpPr>
        <p:spPr>
          <a:xfrm>
            <a:off x="8371130" y="4274627"/>
            <a:ext cx="3174324" cy="175432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marL="200025" indent="-200025" algn="just">
              <a:buFont typeface="+mj-lt"/>
              <a:buAutoNum type="arabicPeriod"/>
            </a:pPr>
            <a:r>
              <a:rPr lang="zh-TW" altLang="en-US" b="1" dirty="0" smtClean="0">
                <a:solidFill>
                  <a:schemeClr val="tx1">
                    <a:lumMod val="75000"/>
                    <a:lumOff val="25000"/>
                  </a:schemeClr>
                </a:solidFill>
                <a:latin typeface="微軟正黑體" panose="020B0604030504040204" pitchFamily="34" charset="-120"/>
                <a:ea typeface="微軟正黑體" panose="020B0604030504040204" pitchFamily="34" charset="-120"/>
              </a:rPr>
              <a:t>提供明確且安全的</a:t>
            </a:r>
            <a:r>
              <a:rPr lang="zh-TW" altLang="en-US" b="1" dirty="0" smtClean="0">
                <a:solidFill>
                  <a:srgbClr val="FF0000"/>
                </a:solidFill>
                <a:latin typeface="微軟正黑體" panose="020B0604030504040204" pitchFamily="34" charset="-120"/>
                <a:ea typeface="微軟正黑體" panose="020B0604030504040204" pitchFamily="34" charset="-120"/>
              </a:rPr>
              <a:t>用路環境</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smtClean="0">
                <a:solidFill>
                  <a:schemeClr val="tx1">
                    <a:lumMod val="75000"/>
                    <a:lumOff val="25000"/>
                  </a:schemeClr>
                </a:solidFill>
                <a:latin typeface="微軟正黑體" panose="020B0604030504040204" pitchFamily="34" charset="-120"/>
                <a:ea typeface="微軟正黑體" panose="020B0604030504040204" pitchFamily="34" charset="-120"/>
              </a:rPr>
              <a:t>推動</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激勵民眾守法</a:t>
            </a:r>
            <a:r>
              <a:rPr lang="zh-TW" altLang="en-US" b="1" dirty="0">
                <a:solidFill>
                  <a:srgbClr val="FF0000"/>
                </a:solidFill>
                <a:latin typeface="微軟正黑體" panose="020B0604030504040204" pitchFamily="34" charset="-120"/>
                <a:ea typeface="微軟正黑體" panose="020B0604030504040204" pitchFamily="34" charset="-120"/>
              </a:rPr>
              <a:t>獎勵制度</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落實</a:t>
            </a:r>
            <a:r>
              <a:rPr lang="zh-TW" altLang="en-US" b="1" dirty="0">
                <a:solidFill>
                  <a:srgbClr val="FF0000"/>
                </a:solidFill>
                <a:latin typeface="微軟正黑體" panose="020B0604030504040204" pitchFamily="34" charset="-120"/>
                <a:ea typeface="微軟正黑體" panose="020B0604030504040204" pitchFamily="34" charset="-120"/>
              </a:rPr>
              <a:t>執法</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樹立用路行為規範</a:t>
            </a:r>
            <a:endPar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強化違規記點之</a:t>
            </a:r>
            <a:r>
              <a:rPr lang="zh-TW" altLang="en-US" b="1" dirty="0">
                <a:solidFill>
                  <a:srgbClr val="FF0000"/>
                </a:solidFill>
                <a:latin typeface="微軟正黑體" panose="020B0604030504040204" pitchFamily="34" charset="-120"/>
                <a:ea typeface="微軟正黑體" panose="020B0604030504040204" pitchFamily="34" charset="-120"/>
              </a:rPr>
              <a:t>再教育</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功能</a:t>
            </a:r>
            <a:endPar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推動標竿運動</a:t>
            </a:r>
            <a:r>
              <a:rPr lang="zh-TW" altLang="en-US" b="1" dirty="0">
                <a:solidFill>
                  <a:srgbClr val="FF0000"/>
                </a:solidFill>
                <a:latin typeface="微軟正黑體" panose="020B0604030504040204" pitchFamily="34" charset="-120"/>
                <a:ea typeface="微軟正黑體" panose="020B0604030504040204" pitchFamily="34" charset="-120"/>
              </a:rPr>
              <a:t>帶動社會學習</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00025" indent="-200025" algn="just">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透過</a:t>
            </a:r>
            <a:r>
              <a:rPr lang="zh-TW" altLang="en-US" b="1" dirty="0">
                <a:solidFill>
                  <a:srgbClr val="0202FC"/>
                </a:solidFill>
                <a:latin typeface="微軟正黑體" panose="020B0604030504040204" pitchFamily="34" charset="-120"/>
                <a:ea typeface="微軟正黑體" panose="020B0604030504040204" pitchFamily="34" charset="-120"/>
              </a:rPr>
              <a:t>五大運動</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實踐安全行為</a:t>
            </a:r>
            <a:endParaRPr lang="zh-CN"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0055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par>
                                <p:cTn id="15" presetID="25" presetClass="entr" presetSubtype="0" fill="hold"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0" dur="1000" fill="hold"/>
                                        <p:tgtEl>
                                          <p:spTgt spid="11"/>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11"/>
                                        </p:tgtEl>
                                      </p:cBhvr>
                                    </p:animEffect>
                                  </p:childTnLst>
                                </p:cTn>
                              </p:par>
                              <p:par>
                                <p:cTn id="25" presetID="25" presetClass="entr" presetSubtype="0" fill="hold" nodeType="withEffect">
                                  <p:stCondLst>
                                    <p:cond delay="50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decel="50000" fill="hold">
                                          <p:stCondLst>
                                            <p:cond delay="0"/>
                                          </p:stCondLst>
                                        </p:cTn>
                                        <p:tgtEl>
                                          <p:spTgt spid="17"/>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17"/>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17"/>
                                        </p:tgtEl>
                                        <p:attrNameLst>
                                          <p:attrName>ppt_w</p:attrName>
                                        </p:attrNameLst>
                                      </p:cBhvr>
                                      <p:tavLst>
                                        <p:tav tm="0">
                                          <p:val>
                                            <p:strVal val="#ppt_w*.05"/>
                                          </p:val>
                                        </p:tav>
                                        <p:tav tm="100000">
                                          <p:val>
                                            <p:strVal val="#ppt_w"/>
                                          </p:val>
                                        </p:tav>
                                      </p:tavLst>
                                    </p:anim>
                                    <p:anim calcmode="lin" valueType="num">
                                      <p:cBhvr>
                                        <p:cTn id="30" dur="1000" fill="hold"/>
                                        <p:tgtEl>
                                          <p:spTgt spid="17"/>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17"/>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17"/>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17"/>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17"/>
                                        </p:tgtEl>
                                      </p:cBhvr>
                                    </p:animEffect>
                                  </p:childTnLst>
                                </p:cTn>
                              </p:par>
                            </p:childTnLst>
                          </p:cTn>
                        </p:par>
                        <p:par>
                          <p:cTn id="35" fill="hold">
                            <p:stCondLst>
                              <p:cond delay="1500"/>
                            </p:stCondLst>
                            <p:childTnLst>
                              <p:par>
                                <p:cTn id="36" presetID="22" presetClass="entr" presetSubtype="8"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500"/>
                                        <p:tgtEl>
                                          <p:spTgt spid="23"/>
                                        </p:tgtEl>
                                      </p:cBhvr>
                                    </p:animEffect>
                                  </p:childTnLst>
                                </p:cTn>
                              </p:par>
                              <p:par>
                                <p:cTn id="39" presetID="22" presetClass="entr" presetSubtype="8"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left)">
                                      <p:cBhvr>
                                        <p:cTn id="41" dur="500"/>
                                        <p:tgtEl>
                                          <p:spTgt spid="27"/>
                                        </p:tgtEl>
                                      </p:cBhvr>
                                    </p:animEffect>
                                  </p:childTnLst>
                                </p:cTn>
                              </p:par>
                            </p:childTnLst>
                          </p:cTn>
                        </p:par>
                        <p:par>
                          <p:cTn id="42" fill="hold">
                            <p:stCondLst>
                              <p:cond delay="2000"/>
                            </p:stCondLst>
                            <p:childTnLst>
                              <p:par>
                                <p:cTn id="43" presetID="10" presetClass="entr" presetSubtype="0" fill="hold" grpId="0" nodeType="after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par>
                                <p:cTn id="46" presetID="10" presetClass="entr" presetSubtype="0" fill="hold" grpId="0" nodeType="withEffect">
                                  <p:stCondLst>
                                    <p:cond delay="25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0364" y="188640"/>
            <a:ext cx="11185236" cy="792088"/>
          </a:xfrm>
        </p:spPr>
        <p:txBody>
          <a:bodyPr>
            <a:noAutofit/>
          </a:bodyPr>
          <a:lstStyle/>
          <a:p>
            <a:r>
              <a:rPr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肆、大專院校交通安全</a:t>
            </a:r>
            <a:r>
              <a:rPr lang="zh-TW" altLang="en-US" sz="4000" b="1" dirty="0">
                <a:latin typeface="Times New Roman" panose="02020603050405020304" pitchFamily="18" charset="0"/>
                <a:ea typeface="標楷體" panose="03000509000000000000" pitchFamily="65" charset="-120"/>
                <a:cs typeface="Times New Roman" panose="02020603050405020304" pitchFamily="18" charset="0"/>
              </a:rPr>
              <a:t>教育</a:t>
            </a:r>
            <a:r>
              <a:rPr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之</a:t>
            </a:r>
            <a:r>
              <a:rPr lang="zh-TW" altLang="en-US" sz="4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定位</a:t>
            </a:r>
            <a:r>
              <a:rPr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與</a:t>
            </a:r>
            <a:r>
              <a:rPr lang="zh-TW" altLang="en-US" sz="4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使命 </a:t>
            </a:r>
            <a:r>
              <a:rPr lang="en-US" altLang="zh-TW" sz="4000"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4000" b="1" dirty="0" smtClean="0">
                <a:latin typeface="Times New Roman" panose="02020603050405020304" pitchFamily="18" charset="0"/>
                <a:ea typeface="標楷體" panose="03000509000000000000" pitchFamily="65" charset="-120"/>
                <a:cs typeface="Times New Roman" panose="02020603050405020304" pitchFamily="18" charset="0"/>
              </a:rPr>
              <a:t>1/3</a:t>
            </a:r>
            <a:r>
              <a:rPr lang="en-US" altLang="zh-TW" sz="4000" dirty="0" smtClean="0">
                <a:latin typeface="Times New Roman" panose="02020603050405020304" pitchFamily="18" charset="0"/>
                <a:cs typeface="Times New Roman" panose="02020603050405020304" pitchFamily="18" charset="0"/>
              </a:rPr>
              <a:t>)</a:t>
            </a:r>
            <a:endParaRPr lang="zh-TW" altLang="en-US" sz="4000" b="1"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3159531027"/>
              </p:ext>
            </p:extLst>
          </p:nvPr>
        </p:nvGraphicFramePr>
        <p:xfrm>
          <a:off x="766621" y="1505526"/>
          <a:ext cx="10852723" cy="4930392"/>
        </p:xfrm>
        <a:graphic>
          <a:graphicData uri="http://schemas.openxmlformats.org/drawingml/2006/table">
            <a:tbl>
              <a:tblPr firstRow="1" bandRow="1">
                <a:tableStyleId>{5940675A-B579-460E-94D1-54222C63F5DA}</a:tableStyleId>
              </a:tblPr>
              <a:tblGrid>
                <a:gridCol w="896919">
                  <a:extLst>
                    <a:ext uri="{9D8B030D-6E8A-4147-A177-3AD203B41FA5}">
                      <a16:colId xmlns:a16="http://schemas.microsoft.com/office/drawing/2014/main" val="487430526"/>
                    </a:ext>
                  </a:extLst>
                </a:gridCol>
                <a:gridCol w="807227">
                  <a:extLst>
                    <a:ext uri="{9D8B030D-6E8A-4147-A177-3AD203B41FA5}">
                      <a16:colId xmlns:a16="http://schemas.microsoft.com/office/drawing/2014/main" val="2114716209"/>
                    </a:ext>
                  </a:extLst>
                </a:gridCol>
                <a:gridCol w="627843">
                  <a:extLst>
                    <a:ext uri="{9D8B030D-6E8A-4147-A177-3AD203B41FA5}">
                      <a16:colId xmlns:a16="http://schemas.microsoft.com/office/drawing/2014/main" val="816131781"/>
                    </a:ext>
                  </a:extLst>
                </a:gridCol>
                <a:gridCol w="807227">
                  <a:extLst>
                    <a:ext uri="{9D8B030D-6E8A-4147-A177-3AD203B41FA5}">
                      <a16:colId xmlns:a16="http://schemas.microsoft.com/office/drawing/2014/main" val="3163526979"/>
                    </a:ext>
                  </a:extLst>
                </a:gridCol>
                <a:gridCol w="807227">
                  <a:extLst>
                    <a:ext uri="{9D8B030D-6E8A-4147-A177-3AD203B41FA5}">
                      <a16:colId xmlns:a16="http://schemas.microsoft.com/office/drawing/2014/main" val="1328251674"/>
                    </a:ext>
                  </a:extLst>
                </a:gridCol>
                <a:gridCol w="807227">
                  <a:extLst>
                    <a:ext uri="{9D8B030D-6E8A-4147-A177-3AD203B41FA5}">
                      <a16:colId xmlns:a16="http://schemas.microsoft.com/office/drawing/2014/main" val="2883174109"/>
                    </a:ext>
                  </a:extLst>
                </a:gridCol>
                <a:gridCol w="3438982">
                  <a:extLst>
                    <a:ext uri="{9D8B030D-6E8A-4147-A177-3AD203B41FA5}">
                      <a16:colId xmlns:a16="http://schemas.microsoft.com/office/drawing/2014/main" val="1964003129"/>
                    </a:ext>
                  </a:extLst>
                </a:gridCol>
                <a:gridCol w="2660071">
                  <a:extLst>
                    <a:ext uri="{9D8B030D-6E8A-4147-A177-3AD203B41FA5}">
                      <a16:colId xmlns:a16="http://schemas.microsoft.com/office/drawing/2014/main" val="372875942"/>
                    </a:ext>
                  </a:extLst>
                </a:gridCol>
              </a:tblGrid>
              <a:tr h="386758">
                <a:tc rowSpan="2">
                  <a:txBody>
                    <a:bodyPr/>
                    <a:lstStyle/>
                    <a:p>
                      <a:pPr algn="ctr"/>
                      <a:r>
                        <a:rPr lang="zh-TW" altLang="en-US" dirty="0" smtClean="0">
                          <a:latin typeface="標楷體" panose="03000509000000000000" pitchFamily="65" charset="-120"/>
                          <a:ea typeface="標楷體" panose="03000509000000000000" pitchFamily="65" charset="-120"/>
                        </a:rPr>
                        <a:t>階段</a:t>
                      </a:r>
                      <a:endParaRPr lang="zh-TW" altLang="en-US" dirty="0">
                        <a:latin typeface="標楷體" panose="03000509000000000000" pitchFamily="65" charset="-120"/>
                        <a:ea typeface="標楷體" panose="03000509000000000000" pitchFamily="65" charset="-120"/>
                      </a:endParaRPr>
                    </a:p>
                  </a:txBody>
                  <a:tcPr anchor="ctr">
                    <a:solidFill>
                      <a:schemeClr val="bg1">
                        <a:lumMod val="85000"/>
                      </a:schemeClr>
                    </a:solidFill>
                  </a:tcPr>
                </a:tc>
                <a:tc rowSpan="2" gridSpan="2">
                  <a:txBody>
                    <a:bodyPr/>
                    <a:lstStyle/>
                    <a:p>
                      <a:pPr algn="ctr"/>
                      <a:r>
                        <a:rPr lang="zh-TW" altLang="en-US" dirty="0" smtClean="0">
                          <a:latin typeface="標楷體" panose="03000509000000000000" pitchFamily="65" charset="-120"/>
                          <a:ea typeface="標楷體" panose="03000509000000000000" pitchFamily="65" charset="-120"/>
                        </a:rPr>
                        <a:t>教育</a:t>
                      </a:r>
                      <a:endParaRPr lang="en-US" altLang="zh-TW" dirty="0" smtClean="0">
                        <a:latin typeface="標楷體" panose="03000509000000000000" pitchFamily="65" charset="-120"/>
                        <a:ea typeface="標楷體" panose="03000509000000000000" pitchFamily="65" charset="-120"/>
                      </a:endParaRPr>
                    </a:p>
                    <a:p>
                      <a:pPr algn="ctr"/>
                      <a:r>
                        <a:rPr lang="zh-TW" altLang="en-US" dirty="0" smtClean="0">
                          <a:latin typeface="標楷體" panose="03000509000000000000" pitchFamily="65" charset="-120"/>
                          <a:ea typeface="標楷體" panose="03000509000000000000" pitchFamily="65" charset="-120"/>
                        </a:rPr>
                        <a:t>類別</a:t>
                      </a:r>
                      <a:endParaRPr lang="zh-TW" altLang="en-US" dirty="0">
                        <a:latin typeface="標楷體" panose="03000509000000000000" pitchFamily="65" charset="-120"/>
                        <a:ea typeface="標楷體" panose="03000509000000000000" pitchFamily="65" charset="-120"/>
                      </a:endParaRPr>
                    </a:p>
                  </a:txBody>
                  <a:tcPr anchor="ctr">
                    <a:solidFill>
                      <a:schemeClr val="bg1">
                        <a:lumMod val="85000"/>
                      </a:schemeClr>
                    </a:solidFill>
                  </a:tcPr>
                </a:tc>
                <a:tc rowSpan="2" hMerge="1">
                  <a:txBody>
                    <a:bodyPr/>
                    <a:lstStyle/>
                    <a:p>
                      <a:endParaRPr lang="zh-TW" altLang="en-US"/>
                    </a:p>
                  </a:txBody>
                  <a:tcPr/>
                </a:tc>
                <a:tc gridSpan="3">
                  <a:txBody>
                    <a:bodyPr/>
                    <a:lstStyle/>
                    <a:p>
                      <a:pPr algn="ctr"/>
                      <a:r>
                        <a:rPr lang="zh-TW" altLang="en-US" sz="1800" dirty="0" smtClean="0">
                          <a:latin typeface="標楷體" panose="03000509000000000000" pitchFamily="65" charset="-120"/>
                          <a:ea typeface="標楷體" panose="03000509000000000000" pitchFamily="65" charset="-120"/>
                        </a:rPr>
                        <a:t>安全文化素養培育</a:t>
                      </a:r>
                      <a:endParaRPr lang="zh-TW" altLang="en-US" sz="1800" dirty="0">
                        <a:latin typeface="標楷體" panose="03000509000000000000" pitchFamily="65" charset="-120"/>
                        <a:ea typeface="標楷體" panose="03000509000000000000" pitchFamily="65" charset="-120"/>
                      </a:endParaRPr>
                    </a:p>
                  </a:txBody>
                  <a:tcPr anchor="ctr">
                    <a:solidFill>
                      <a:schemeClr val="bg1">
                        <a:lumMod val="85000"/>
                      </a:schemeClr>
                    </a:solidFill>
                  </a:tcPr>
                </a:tc>
                <a:tc hMerge="1">
                  <a:txBody>
                    <a:bodyPr/>
                    <a:lstStyle/>
                    <a:p>
                      <a:endParaRPr lang="zh-TW" altLang="en-US"/>
                    </a:p>
                  </a:txBody>
                  <a:tcPr/>
                </a:tc>
                <a:tc hMerge="1">
                  <a:txBody>
                    <a:bodyPr/>
                    <a:lstStyle/>
                    <a:p>
                      <a:endParaRPr lang="zh-TW" altLang="en-US"/>
                    </a:p>
                  </a:txBody>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標楷體" panose="03000509000000000000" pitchFamily="65" charset="-120"/>
                          <a:ea typeface="標楷體" panose="03000509000000000000" pitchFamily="65" charset="-120"/>
                        </a:rPr>
                        <a:t>基本交通安全技能</a:t>
                      </a:r>
                      <a:endParaRPr lang="zh-TW" altLang="en-US" sz="2000" dirty="0">
                        <a:latin typeface="標楷體" panose="03000509000000000000" pitchFamily="65" charset="-120"/>
                        <a:ea typeface="標楷體" panose="03000509000000000000" pitchFamily="65" charset="-120"/>
                      </a:endParaRPr>
                    </a:p>
                  </a:txBody>
                  <a:tcPr anchor="ctr">
                    <a:solidFill>
                      <a:schemeClr val="bg1">
                        <a:lumMod val="85000"/>
                      </a:schemeClr>
                    </a:solidFill>
                  </a:tcPr>
                </a:tc>
                <a:tc rowSpan="2">
                  <a:txBody>
                    <a:bodyPr/>
                    <a:lstStyle/>
                    <a:p>
                      <a:pPr algn="ctr"/>
                      <a:r>
                        <a:rPr lang="zh-TW" altLang="en-US" sz="1800" dirty="0" smtClean="0">
                          <a:latin typeface="標楷體" panose="03000509000000000000" pitchFamily="65" charset="-120"/>
                          <a:ea typeface="標楷體" panose="03000509000000000000" pitchFamily="65" charset="-120"/>
                        </a:rPr>
                        <a:t>角色與運具使用</a:t>
                      </a:r>
                      <a:endParaRPr lang="en-US" altLang="zh-TW" sz="1800" dirty="0" smtClean="0">
                        <a:latin typeface="標楷體" panose="03000509000000000000" pitchFamily="65" charset="-120"/>
                        <a:ea typeface="標楷體" panose="03000509000000000000" pitchFamily="65" charset="-120"/>
                      </a:endParaRPr>
                    </a:p>
                    <a:p>
                      <a:pPr algn="ctr"/>
                      <a:r>
                        <a:rPr lang="zh-TW" altLang="en-US" sz="1800" dirty="0" smtClean="0">
                          <a:latin typeface="標楷體" panose="03000509000000000000" pitchFamily="65" charset="-120"/>
                          <a:ea typeface="標楷體" panose="03000509000000000000" pitchFamily="65" charset="-120"/>
                        </a:rPr>
                        <a:t>教育學習重點</a:t>
                      </a:r>
                      <a:endParaRPr lang="zh-TW" altLang="en-US" sz="1800" dirty="0">
                        <a:latin typeface="標楷體" panose="03000509000000000000" pitchFamily="65" charset="-120"/>
                        <a:ea typeface="標楷體" panose="03000509000000000000" pitchFamily="65" charset="-120"/>
                      </a:endParaRPr>
                    </a:p>
                  </a:txBody>
                  <a:tcPr anchor="ctr">
                    <a:solidFill>
                      <a:schemeClr val="bg1">
                        <a:lumMod val="85000"/>
                      </a:schemeClr>
                    </a:solidFill>
                  </a:tcPr>
                </a:tc>
                <a:extLst>
                  <a:ext uri="{0D108BD9-81ED-4DB2-BD59-A6C34878D82A}">
                    <a16:rowId xmlns:a16="http://schemas.microsoft.com/office/drawing/2014/main" val="194706602"/>
                  </a:ext>
                </a:extLst>
              </a:tr>
              <a:tr h="563453">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algn="ctr"/>
                      <a:r>
                        <a:rPr lang="zh-TW" altLang="en-US" sz="1600" dirty="0" smtClean="0">
                          <a:latin typeface="標楷體" panose="03000509000000000000" pitchFamily="65" charset="-120"/>
                          <a:ea typeface="標楷體" panose="03000509000000000000" pitchFamily="65" charset="-120"/>
                        </a:rPr>
                        <a:t>意識</a:t>
                      </a:r>
                      <a:endParaRPr lang="en-US" altLang="zh-TW" sz="1600" dirty="0" smtClean="0">
                        <a:latin typeface="標楷體" panose="03000509000000000000" pitchFamily="65" charset="-120"/>
                        <a:ea typeface="標楷體" panose="03000509000000000000" pitchFamily="65" charset="-120"/>
                      </a:endParaRPr>
                    </a:p>
                    <a:p>
                      <a:pPr algn="ctr"/>
                      <a:r>
                        <a:rPr lang="zh-TW" altLang="en-US" sz="1600" dirty="0" smtClean="0">
                          <a:latin typeface="標楷體" panose="03000509000000000000" pitchFamily="65" charset="-120"/>
                          <a:ea typeface="標楷體" panose="03000509000000000000" pitchFamily="65" charset="-120"/>
                        </a:rPr>
                        <a:t>覺醒</a:t>
                      </a:r>
                      <a:endParaRPr lang="zh-TW" altLang="en-US" sz="1600" dirty="0">
                        <a:latin typeface="標楷體" panose="03000509000000000000" pitchFamily="65" charset="-120"/>
                        <a:ea typeface="標楷體" panose="03000509000000000000" pitchFamily="65" charset="-120"/>
                      </a:endParaRPr>
                    </a:p>
                  </a:txBody>
                  <a:tcPr anchor="ctr">
                    <a:solidFill>
                      <a:schemeClr val="bg1">
                        <a:lumMod val="85000"/>
                      </a:schemeClr>
                    </a:solidFill>
                  </a:tcPr>
                </a:tc>
                <a:tc>
                  <a:txBody>
                    <a:bodyPr/>
                    <a:lstStyle/>
                    <a:p>
                      <a:pPr marL="0" indent="0" algn="ctr"/>
                      <a:r>
                        <a:rPr lang="zh-TW" altLang="en-US" sz="1600" dirty="0" smtClean="0">
                          <a:latin typeface="標楷體" panose="03000509000000000000" pitchFamily="65" charset="-120"/>
                          <a:ea typeface="標楷體" panose="03000509000000000000" pitchFamily="65" charset="-120"/>
                        </a:rPr>
                        <a:t>知能</a:t>
                      </a:r>
                      <a:endParaRPr lang="en-US" altLang="zh-TW" sz="1600" dirty="0" smtClean="0">
                        <a:latin typeface="標楷體" panose="03000509000000000000" pitchFamily="65" charset="-120"/>
                        <a:ea typeface="標楷體" panose="03000509000000000000" pitchFamily="65" charset="-120"/>
                      </a:endParaRPr>
                    </a:p>
                    <a:p>
                      <a:pPr marL="0" indent="0" algn="ctr"/>
                      <a:r>
                        <a:rPr lang="zh-TW" altLang="en-US" sz="1600" dirty="0" smtClean="0">
                          <a:latin typeface="標楷體" panose="03000509000000000000" pitchFamily="65" charset="-120"/>
                          <a:ea typeface="標楷體" panose="03000509000000000000" pitchFamily="65" charset="-120"/>
                        </a:rPr>
                        <a:t>傳授</a:t>
                      </a:r>
                      <a:endParaRPr lang="zh-TW" altLang="en-US" sz="1600" dirty="0">
                        <a:latin typeface="標楷體" panose="03000509000000000000" pitchFamily="65" charset="-120"/>
                        <a:ea typeface="標楷體" panose="03000509000000000000" pitchFamily="65" charset="-120"/>
                      </a:endParaRPr>
                    </a:p>
                  </a:txBody>
                  <a:tcPr anchor="ctr">
                    <a:solidFill>
                      <a:schemeClr val="bg1">
                        <a:lumMod val="85000"/>
                      </a:schemeClr>
                    </a:solidFill>
                  </a:tcPr>
                </a:tc>
                <a:tc>
                  <a:txBody>
                    <a:bodyPr/>
                    <a:lstStyle/>
                    <a:p>
                      <a:pPr algn="ctr"/>
                      <a:r>
                        <a:rPr lang="zh-TW" altLang="en-US" sz="1600" dirty="0" smtClean="0">
                          <a:latin typeface="標楷體" panose="03000509000000000000" pitchFamily="65" charset="-120"/>
                          <a:ea typeface="標楷體" panose="03000509000000000000" pitchFamily="65" charset="-120"/>
                        </a:rPr>
                        <a:t>行為</a:t>
                      </a:r>
                      <a:endParaRPr lang="en-US" altLang="zh-TW" sz="1600" dirty="0" smtClean="0">
                        <a:latin typeface="標楷體" panose="03000509000000000000" pitchFamily="65" charset="-120"/>
                        <a:ea typeface="標楷體" panose="03000509000000000000" pitchFamily="65" charset="-120"/>
                      </a:endParaRPr>
                    </a:p>
                    <a:p>
                      <a:pPr algn="ctr"/>
                      <a:r>
                        <a:rPr lang="zh-TW" altLang="en-US" sz="1600" dirty="0" smtClean="0">
                          <a:latin typeface="標楷體" panose="03000509000000000000" pitchFamily="65" charset="-120"/>
                          <a:ea typeface="標楷體" panose="03000509000000000000" pitchFamily="65" charset="-120"/>
                        </a:rPr>
                        <a:t>實踐</a:t>
                      </a:r>
                      <a:endParaRPr lang="zh-TW" altLang="en-US" sz="1600" dirty="0">
                        <a:latin typeface="標楷體" panose="03000509000000000000" pitchFamily="65" charset="-120"/>
                        <a:ea typeface="標楷體" panose="03000509000000000000" pitchFamily="65" charset="-120"/>
                      </a:endParaRPr>
                    </a:p>
                  </a:txBody>
                  <a:tcPr anchor="ctr">
                    <a:solidFill>
                      <a:schemeClr val="bg1">
                        <a:lumMod val="85000"/>
                      </a:schemeClr>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642629659"/>
                  </a:ext>
                </a:extLst>
              </a:tr>
              <a:tr h="427777">
                <a:tc>
                  <a:txBody>
                    <a:bodyPr/>
                    <a:lstStyle/>
                    <a:p>
                      <a:pPr algn="ctr"/>
                      <a:r>
                        <a:rPr lang="zh-TW" altLang="en-US" dirty="0" smtClean="0">
                          <a:latin typeface="標楷體" panose="03000509000000000000" pitchFamily="65" charset="-120"/>
                          <a:ea typeface="標楷體" panose="03000509000000000000" pitchFamily="65" charset="-120"/>
                        </a:rPr>
                        <a:t>家庭</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zh-TW" altLang="en-US" dirty="0" smtClean="0">
                          <a:latin typeface="標楷體" panose="03000509000000000000" pitchFamily="65" charset="-120"/>
                          <a:ea typeface="標楷體" panose="03000509000000000000" pitchFamily="65" charset="-120"/>
                        </a:rPr>
                        <a:t>學前</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rowSpan="8">
                  <a:txBody>
                    <a:bodyPr/>
                    <a:lstStyle/>
                    <a:p>
                      <a:pPr algn="ctr"/>
                      <a:r>
                        <a:rPr lang="zh-TW" altLang="en-US" dirty="0" smtClean="0">
                          <a:latin typeface="標楷體" panose="03000509000000000000" pitchFamily="65" charset="-120"/>
                          <a:ea typeface="標楷體" panose="03000509000000000000" pitchFamily="65" charset="-120"/>
                        </a:rPr>
                        <a:t>社會教育及執法</a:t>
                      </a:r>
                      <a:endParaRPr lang="zh-TW" altLang="en-US" dirty="0">
                        <a:latin typeface="標楷體" panose="03000509000000000000" pitchFamily="65" charset="-120"/>
                        <a:ea typeface="標楷體" panose="03000509000000000000" pitchFamily="65" charset="-120"/>
                      </a:endParaRPr>
                    </a:p>
                  </a:txBody>
                  <a:tcPr anchor="ctr">
                    <a:solidFill>
                      <a:schemeClr val="accent6">
                        <a:lumMod val="40000"/>
                        <a:lumOff val="60000"/>
                      </a:schemeClr>
                    </a:solidFill>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a:txBody>
                    <a:bodyPr/>
                    <a:lstStyle/>
                    <a:p>
                      <a:pPr algn="ctr"/>
                      <a:r>
                        <a:rPr lang="zh-TW" altLang="en-US" sz="1600" b="1" dirty="0" smtClean="0">
                          <a:solidFill>
                            <a:srgbClr val="C00000"/>
                          </a:solidFill>
                          <a:latin typeface="新細明體" panose="02020500000000000000" pitchFamily="18" charset="-120"/>
                          <a:ea typeface="新細明體" panose="02020500000000000000" pitchFamily="18" charset="-120"/>
                        </a:rPr>
                        <a:t>●</a:t>
                      </a:r>
                      <a:endParaRPr lang="zh-TW" altLang="en-US" sz="1600" b="1" dirty="0">
                        <a:solidFill>
                          <a:srgbClr val="C00000"/>
                        </a:solidFill>
                      </a:endParaRPr>
                    </a:p>
                  </a:txBody>
                  <a:tcPr anchor="ctr"/>
                </a:tc>
                <a:tc rowSpan="8">
                  <a:txBody>
                    <a:bodyPr/>
                    <a:lstStyle/>
                    <a:p>
                      <a:pPr marL="0" marR="0" lvl="1" indent="0" algn="l" defTabSz="914400" rtl="0" eaLnBrk="1" fontAlgn="auto" latinLnBrk="0" hangingPunct="1">
                        <a:lnSpc>
                          <a:spcPct val="150000"/>
                        </a:lnSpc>
                        <a:spcBef>
                          <a:spcPts val="0"/>
                        </a:spcBef>
                        <a:spcAft>
                          <a:spcPts val="0"/>
                        </a:spcAft>
                        <a:buClrTx/>
                        <a:buSzTx/>
                        <a:buFontTx/>
                        <a:buNone/>
                        <a:tabLst/>
                        <a:defRPr/>
                      </a:pPr>
                      <a:r>
                        <a:rPr lang="en-US" altLang="zh-TW" sz="2000" b="1" dirty="0" smtClean="0">
                          <a:solidFill>
                            <a:srgbClr val="0521AD"/>
                          </a:solidFill>
                          <a:latin typeface="標楷體" panose="03000509000000000000" pitchFamily="65" charset="-120"/>
                          <a:ea typeface="標楷體" panose="03000509000000000000" pitchFamily="65" charset="-120"/>
                        </a:rPr>
                        <a:t>1.</a:t>
                      </a:r>
                      <a:r>
                        <a:rPr lang="zh-TW" altLang="en-US" sz="2000" b="1" dirty="0" smtClean="0">
                          <a:solidFill>
                            <a:srgbClr val="C00000"/>
                          </a:solidFill>
                          <a:latin typeface="標楷體" panose="03000509000000000000" pitchFamily="65" charset="-120"/>
                          <a:ea typeface="標楷體" panose="03000509000000000000" pitchFamily="65" charset="-120"/>
                        </a:rPr>
                        <a:t>交通安全五大守則之建立</a:t>
                      </a:r>
                      <a:endParaRPr lang="en-US" altLang="zh-TW" sz="2000" b="1" dirty="0" smtClean="0">
                        <a:solidFill>
                          <a:srgbClr val="C00000"/>
                        </a:solidFill>
                        <a:latin typeface="標楷體" panose="03000509000000000000" pitchFamily="65" charset="-120"/>
                        <a:ea typeface="標楷體" panose="03000509000000000000" pitchFamily="65" charset="-120"/>
                      </a:endParaRPr>
                    </a:p>
                    <a:p>
                      <a:pPr marL="0" marR="0" lvl="1" indent="0" algn="l" defTabSz="914400" rtl="0" eaLnBrk="1" fontAlgn="auto" latinLnBrk="0" hangingPunct="1">
                        <a:lnSpc>
                          <a:spcPct val="150000"/>
                        </a:lnSpc>
                        <a:spcBef>
                          <a:spcPts val="0"/>
                        </a:spcBef>
                        <a:spcAft>
                          <a:spcPts val="0"/>
                        </a:spcAft>
                        <a:buClrTx/>
                        <a:buSzTx/>
                        <a:buFontTx/>
                        <a:buNone/>
                        <a:tabLst/>
                        <a:defRPr/>
                      </a:pPr>
                      <a:r>
                        <a:rPr lang="en-US" altLang="zh-TW" sz="2000" b="1" dirty="0" smtClean="0">
                          <a:solidFill>
                            <a:srgbClr val="1E03BD"/>
                          </a:solidFill>
                          <a:latin typeface="標楷體" panose="03000509000000000000" pitchFamily="65" charset="-120"/>
                          <a:ea typeface="標楷體" panose="03000509000000000000" pitchFamily="65" charset="-120"/>
                        </a:rPr>
                        <a:t>2.</a:t>
                      </a:r>
                      <a:r>
                        <a:rPr lang="zh-TW" altLang="en-US" sz="2000" b="1" dirty="0" smtClean="0">
                          <a:solidFill>
                            <a:srgbClr val="1E03BD"/>
                          </a:solidFill>
                          <a:latin typeface="標楷體" panose="03000509000000000000" pitchFamily="65" charset="-120"/>
                          <a:ea typeface="標楷體" panose="03000509000000000000" pitchFamily="65" charset="-120"/>
                        </a:rPr>
                        <a:t>交通系統潛在危機之掌握</a:t>
                      </a:r>
                    </a:p>
                    <a:p>
                      <a:pPr marL="0" marR="0" lvl="1" indent="0" algn="l" defTabSz="914400" rtl="0" eaLnBrk="1" fontAlgn="auto" latinLnBrk="0" hangingPunct="1">
                        <a:lnSpc>
                          <a:spcPct val="150000"/>
                        </a:lnSpc>
                        <a:spcBef>
                          <a:spcPts val="0"/>
                        </a:spcBef>
                        <a:spcAft>
                          <a:spcPts val="0"/>
                        </a:spcAft>
                        <a:buClrTx/>
                        <a:buSzTx/>
                        <a:buFontTx/>
                        <a:buNone/>
                        <a:tabLst/>
                        <a:defRPr/>
                      </a:pPr>
                      <a:r>
                        <a:rPr lang="en-US" altLang="zh-TW" sz="2000" b="1" dirty="0" smtClean="0">
                          <a:solidFill>
                            <a:srgbClr val="1E03BD"/>
                          </a:solidFill>
                          <a:latin typeface="標楷體" panose="03000509000000000000" pitchFamily="65" charset="-120"/>
                          <a:ea typeface="標楷體" panose="03000509000000000000" pitchFamily="65" charset="-120"/>
                        </a:rPr>
                        <a:t>3.</a:t>
                      </a:r>
                      <a:r>
                        <a:rPr lang="zh-TW" altLang="en-US" sz="2000" b="1" dirty="0" smtClean="0">
                          <a:solidFill>
                            <a:srgbClr val="1E03BD"/>
                          </a:solidFill>
                          <a:latin typeface="標楷體" panose="03000509000000000000" pitchFamily="65" charset="-120"/>
                          <a:ea typeface="標楷體" panose="03000509000000000000" pitchFamily="65" charset="-120"/>
                        </a:rPr>
                        <a:t>基本路權與交通法規認識</a:t>
                      </a:r>
                      <a:endParaRPr lang="en-US" altLang="zh-TW" sz="2000" b="1" dirty="0" smtClean="0">
                        <a:solidFill>
                          <a:srgbClr val="1E03BD"/>
                        </a:solidFill>
                        <a:latin typeface="標楷體" panose="03000509000000000000" pitchFamily="65" charset="-120"/>
                        <a:ea typeface="標楷體" panose="03000509000000000000" pitchFamily="65" charset="-120"/>
                      </a:endParaRPr>
                    </a:p>
                    <a:p>
                      <a:pPr marL="0" marR="0" lvl="1" indent="0" algn="l" defTabSz="914400" rtl="0" eaLnBrk="1" fontAlgn="auto" latinLnBrk="0" hangingPunct="1">
                        <a:lnSpc>
                          <a:spcPct val="150000"/>
                        </a:lnSpc>
                        <a:spcBef>
                          <a:spcPts val="0"/>
                        </a:spcBef>
                        <a:spcAft>
                          <a:spcPts val="0"/>
                        </a:spcAft>
                        <a:buClrTx/>
                        <a:buSzTx/>
                        <a:buFontTx/>
                        <a:buNone/>
                        <a:tabLst/>
                        <a:defRPr/>
                      </a:pPr>
                      <a:r>
                        <a:rPr lang="en-US" altLang="zh-TW" sz="2000" b="1" dirty="0" smtClean="0">
                          <a:solidFill>
                            <a:srgbClr val="1E03BD"/>
                          </a:solidFill>
                          <a:latin typeface="標楷體" panose="03000509000000000000" pitchFamily="65" charset="-120"/>
                          <a:ea typeface="標楷體" panose="03000509000000000000" pitchFamily="65" charset="-120"/>
                        </a:rPr>
                        <a:t>4.</a:t>
                      </a:r>
                      <a:r>
                        <a:rPr lang="zh-TW" altLang="en-US" sz="2000" b="1" dirty="0" smtClean="0">
                          <a:solidFill>
                            <a:srgbClr val="1E03BD"/>
                          </a:solidFill>
                          <a:latin typeface="標楷體" panose="03000509000000000000" pitchFamily="65" charset="-120"/>
                          <a:ea typeface="標楷體" panose="03000509000000000000" pitchFamily="65" charset="-120"/>
                        </a:rPr>
                        <a:t>行人與乘客交通安全技能</a:t>
                      </a:r>
                      <a:endParaRPr lang="en-US" altLang="zh-TW" sz="2000" b="1" dirty="0" smtClean="0">
                        <a:solidFill>
                          <a:srgbClr val="1E03BD"/>
                        </a:solidFill>
                        <a:latin typeface="標楷體" panose="03000509000000000000" pitchFamily="65" charset="-120"/>
                        <a:ea typeface="標楷體" panose="03000509000000000000" pitchFamily="65" charset="-120"/>
                      </a:endParaRPr>
                    </a:p>
                    <a:p>
                      <a:pPr marL="0" marR="0" lvl="1" indent="0" algn="l" defTabSz="914400" rtl="0" eaLnBrk="1" fontAlgn="auto" latinLnBrk="0" hangingPunct="1">
                        <a:lnSpc>
                          <a:spcPct val="150000"/>
                        </a:lnSpc>
                        <a:spcBef>
                          <a:spcPts val="0"/>
                        </a:spcBef>
                        <a:spcAft>
                          <a:spcPts val="0"/>
                        </a:spcAft>
                        <a:buClrTx/>
                        <a:buSzTx/>
                        <a:buFontTx/>
                        <a:buNone/>
                        <a:tabLst/>
                        <a:defRPr/>
                      </a:pPr>
                      <a:r>
                        <a:rPr lang="en-US" altLang="zh-TW" sz="2000" b="1" dirty="0" smtClean="0">
                          <a:solidFill>
                            <a:srgbClr val="1E03BD"/>
                          </a:solidFill>
                          <a:latin typeface="標楷體" panose="03000509000000000000" pitchFamily="65" charset="-120"/>
                          <a:ea typeface="標楷體" panose="03000509000000000000" pitchFamily="65" charset="-120"/>
                        </a:rPr>
                        <a:t>5.</a:t>
                      </a:r>
                      <a:r>
                        <a:rPr lang="zh-TW" altLang="en-US" sz="2000" b="1" dirty="0" smtClean="0">
                          <a:solidFill>
                            <a:srgbClr val="1E03BD"/>
                          </a:solidFill>
                          <a:latin typeface="標楷體" panose="03000509000000000000" pitchFamily="65" charset="-120"/>
                          <a:ea typeface="標楷體" panose="03000509000000000000" pitchFamily="65" charset="-120"/>
                        </a:rPr>
                        <a:t>安全使用公共運輸之技能</a:t>
                      </a:r>
                      <a:endParaRPr lang="en-US" altLang="zh-TW" sz="2000" b="1" dirty="0" smtClean="0">
                        <a:solidFill>
                          <a:srgbClr val="1E03BD"/>
                        </a:solidFill>
                        <a:latin typeface="標楷體" panose="03000509000000000000" pitchFamily="65" charset="-120"/>
                        <a:ea typeface="標楷體" panose="03000509000000000000" pitchFamily="65" charset="-120"/>
                      </a:endParaRPr>
                    </a:p>
                    <a:p>
                      <a:pPr marL="0" marR="0" lvl="1" indent="0" algn="l" defTabSz="914400" rtl="0" eaLnBrk="1" fontAlgn="auto" latinLnBrk="0" hangingPunct="1">
                        <a:lnSpc>
                          <a:spcPct val="150000"/>
                        </a:lnSpc>
                        <a:spcBef>
                          <a:spcPts val="0"/>
                        </a:spcBef>
                        <a:spcAft>
                          <a:spcPts val="0"/>
                        </a:spcAft>
                        <a:buClrTx/>
                        <a:buSzTx/>
                        <a:buFontTx/>
                        <a:buNone/>
                        <a:tabLst/>
                        <a:defRPr/>
                      </a:pPr>
                      <a:r>
                        <a:rPr lang="en-US" altLang="zh-TW" sz="2000" b="1" dirty="0" smtClean="0">
                          <a:solidFill>
                            <a:srgbClr val="1E03BD"/>
                          </a:solidFill>
                          <a:latin typeface="標楷體" panose="03000509000000000000" pitchFamily="65" charset="-120"/>
                          <a:ea typeface="標楷體" panose="03000509000000000000" pitchFamily="65" charset="-120"/>
                        </a:rPr>
                        <a:t>6.</a:t>
                      </a:r>
                      <a:r>
                        <a:rPr lang="zh-TW" altLang="en-US" sz="2000" b="1" dirty="0" smtClean="0">
                          <a:solidFill>
                            <a:srgbClr val="1E03BD"/>
                          </a:solidFill>
                          <a:latin typeface="標楷體" panose="03000509000000000000" pitchFamily="65" charset="-120"/>
                          <a:ea typeface="標楷體" panose="03000509000000000000" pitchFamily="65" charset="-120"/>
                        </a:rPr>
                        <a:t>安全騎乘自行車知識技能</a:t>
                      </a:r>
                      <a:endParaRPr lang="en-US" altLang="zh-TW" sz="2000" b="1" dirty="0" smtClean="0">
                        <a:solidFill>
                          <a:srgbClr val="1E03BD"/>
                        </a:solidFill>
                        <a:latin typeface="標楷體" panose="03000509000000000000" pitchFamily="65" charset="-120"/>
                        <a:ea typeface="標楷體" panose="03000509000000000000" pitchFamily="65" charset="-120"/>
                      </a:endParaRPr>
                    </a:p>
                    <a:p>
                      <a:pPr marL="0" marR="0" lvl="1" indent="0" algn="l" defTabSz="914400" rtl="0" eaLnBrk="1" fontAlgn="auto" latinLnBrk="0" hangingPunct="1">
                        <a:lnSpc>
                          <a:spcPct val="150000"/>
                        </a:lnSpc>
                        <a:spcBef>
                          <a:spcPts val="0"/>
                        </a:spcBef>
                        <a:spcAft>
                          <a:spcPts val="0"/>
                        </a:spcAft>
                        <a:buClrTx/>
                        <a:buSzTx/>
                        <a:buFontTx/>
                        <a:buNone/>
                        <a:tabLst/>
                        <a:defRPr/>
                      </a:pPr>
                      <a:r>
                        <a:rPr lang="en-US" altLang="zh-TW" sz="2000" b="1" dirty="0" smtClean="0">
                          <a:solidFill>
                            <a:srgbClr val="1E03BD"/>
                          </a:solidFill>
                          <a:latin typeface="標楷體" panose="03000509000000000000" pitchFamily="65" charset="-120"/>
                          <a:ea typeface="標楷體" panose="03000509000000000000" pitchFamily="65" charset="-120"/>
                        </a:rPr>
                        <a:t>7.</a:t>
                      </a:r>
                      <a:r>
                        <a:rPr lang="zh-TW" altLang="en-US" sz="2000" b="1" dirty="0" smtClean="0">
                          <a:solidFill>
                            <a:srgbClr val="1E03BD"/>
                          </a:solidFill>
                          <a:latin typeface="標楷體" panose="03000509000000000000" pitchFamily="65" charset="-120"/>
                          <a:ea typeface="標楷體" panose="03000509000000000000" pitchFamily="65" charset="-120"/>
                        </a:rPr>
                        <a:t>交通維護及事故救護協助</a:t>
                      </a:r>
                      <a:endParaRPr lang="zh-TW" altLang="en-US" sz="2000" dirty="0" smtClean="0"/>
                    </a:p>
                    <a:p>
                      <a:endParaRPr lang="zh-TW" altLang="en-US" dirty="0"/>
                    </a:p>
                  </a:txBody>
                  <a:tcPr/>
                </a:tc>
                <a:tc>
                  <a:txBody>
                    <a:bodyPr/>
                    <a:lstStyle/>
                    <a:p>
                      <a:pPr algn="l"/>
                      <a:r>
                        <a:rPr lang="zh-TW" altLang="en-US" sz="1400" b="1" dirty="0" smtClean="0">
                          <a:solidFill>
                            <a:srgbClr val="C00000"/>
                          </a:solidFill>
                          <a:latin typeface="標楷體" panose="03000509000000000000" pitchFamily="65" charset="-120"/>
                          <a:ea typeface="標楷體" panose="03000509000000000000" pitchFamily="65" charset="-120"/>
                        </a:rPr>
                        <a:t>乘客</a:t>
                      </a:r>
                      <a:endParaRPr lang="zh-TW" altLang="en-US" sz="1400" b="1" dirty="0">
                        <a:solidFill>
                          <a:srgbClr val="C0000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3931765661"/>
                  </a:ext>
                </a:extLst>
              </a:tr>
              <a:tr h="427777">
                <a:tc>
                  <a:txBody>
                    <a:bodyPr/>
                    <a:lstStyle/>
                    <a:p>
                      <a:pPr algn="ctr"/>
                      <a:r>
                        <a:rPr lang="zh-TW" altLang="en-US" dirty="0" smtClean="0">
                          <a:latin typeface="標楷體" panose="03000509000000000000" pitchFamily="65" charset="-120"/>
                          <a:ea typeface="標楷體" panose="03000509000000000000" pitchFamily="65" charset="-120"/>
                        </a:rPr>
                        <a:t>幼兒</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zh-TW" altLang="en-US" dirty="0" smtClean="0">
                          <a:latin typeface="標楷體" panose="03000509000000000000" pitchFamily="65" charset="-120"/>
                          <a:ea typeface="標楷體" panose="03000509000000000000" pitchFamily="65" charset="-120"/>
                        </a:rPr>
                        <a:t>幼教</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vMerge="1">
                  <a:txBody>
                    <a:bodyPr/>
                    <a:lstStyle/>
                    <a:p>
                      <a:endParaRPr lang="zh-TW" altLang="en-US" dirty="0">
                        <a:latin typeface="標楷體" panose="03000509000000000000" pitchFamily="65" charset="-120"/>
                        <a:ea typeface="標楷體" panose="03000509000000000000" pitchFamily="65" charset="-120"/>
                      </a:endParaRPr>
                    </a:p>
                  </a:txBody>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vMerge="1">
                  <a:txBody>
                    <a:bodyPr/>
                    <a:lstStyle/>
                    <a:p>
                      <a:endParaRPr lang="zh-TW" altLang="en-US" dirty="0"/>
                    </a:p>
                  </a:txBody>
                  <a:tcPr/>
                </a:tc>
                <a:tc>
                  <a:txBody>
                    <a:bodyPr/>
                    <a:lstStyle/>
                    <a:p>
                      <a:pPr algn="l"/>
                      <a:r>
                        <a:rPr lang="zh-TW" altLang="en-US" sz="1400" b="1" dirty="0" smtClean="0">
                          <a:solidFill>
                            <a:srgbClr val="C00000"/>
                          </a:solidFill>
                          <a:latin typeface="標楷體" panose="03000509000000000000" pitchFamily="65" charset="-120"/>
                          <a:ea typeface="標楷體" panose="03000509000000000000" pitchFamily="65" charset="-120"/>
                        </a:rPr>
                        <a:t>乘客、行人</a:t>
                      </a:r>
                      <a:endParaRPr lang="zh-TW" altLang="en-US" sz="1400" b="1" dirty="0">
                        <a:solidFill>
                          <a:srgbClr val="C0000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4112375936"/>
                  </a:ext>
                </a:extLst>
              </a:tr>
              <a:tr h="504142">
                <a:tc>
                  <a:txBody>
                    <a:bodyPr/>
                    <a:lstStyle/>
                    <a:p>
                      <a:pPr algn="ctr"/>
                      <a:r>
                        <a:rPr lang="zh-TW" altLang="en-US" dirty="0" smtClean="0">
                          <a:latin typeface="標楷體" panose="03000509000000000000" pitchFamily="65" charset="-120"/>
                          <a:ea typeface="標楷體" panose="03000509000000000000" pitchFamily="65" charset="-120"/>
                        </a:rPr>
                        <a:t>國小</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rowSpan="3">
                  <a:txBody>
                    <a:bodyPr/>
                    <a:lstStyle/>
                    <a:p>
                      <a:pPr algn="ctr"/>
                      <a:r>
                        <a:rPr lang="zh-TW" altLang="en-US" dirty="0" smtClean="0">
                          <a:latin typeface="標楷體" panose="03000509000000000000" pitchFamily="65" charset="-120"/>
                          <a:ea typeface="標楷體" panose="03000509000000000000" pitchFamily="65" charset="-120"/>
                        </a:rPr>
                        <a:t>學校教育</a:t>
                      </a:r>
                      <a:endParaRPr lang="zh-TW" altLang="en-US" dirty="0">
                        <a:latin typeface="標楷體" panose="03000509000000000000" pitchFamily="65" charset="-120"/>
                        <a:ea typeface="標楷體" panose="03000509000000000000" pitchFamily="65" charset="-120"/>
                      </a:endParaRPr>
                    </a:p>
                  </a:txBody>
                  <a:tcPr anchor="ctr">
                    <a:solidFill>
                      <a:schemeClr val="accent3">
                        <a:lumMod val="20000"/>
                        <a:lumOff val="80000"/>
                      </a:schemeClr>
                    </a:solidFill>
                  </a:tcPr>
                </a:tc>
                <a:tc vMerge="1">
                  <a:txBody>
                    <a:bodyPr/>
                    <a:lstStyle/>
                    <a:p>
                      <a:endParaRPr lang="zh-TW" altLang="en-US" dirty="0">
                        <a:latin typeface="標楷體" panose="03000509000000000000" pitchFamily="65" charset="-120"/>
                        <a:ea typeface="標楷體" panose="03000509000000000000" pitchFamily="65" charset="-120"/>
                      </a:endParaRPr>
                    </a:p>
                  </a:txBody>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vMerge="1">
                  <a:txBody>
                    <a:bodyPr/>
                    <a:lstStyle/>
                    <a:p>
                      <a:endParaRPr lang="zh-TW" altLang="en-US" dirty="0"/>
                    </a:p>
                  </a:txBody>
                  <a:tcPr/>
                </a:tc>
                <a:tc>
                  <a:txBody>
                    <a:bodyPr/>
                    <a:lstStyle/>
                    <a:p>
                      <a:pPr algn="l"/>
                      <a:r>
                        <a:rPr lang="zh-TW" altLang="en-US" sz="1400" b="1" dirty="0" smtClean="0">
                          <a:solidFill>
                            <a:srgbClr val="C00000"/>
                          </a:solidFill>
                          <a:latin typeface="標楷體" panose="03000509000000000000" pitchFamily="65" charset="-120"/>
                          <a:ea typeface="標楷體" panose="03000509000000000000" pitchFamily="65" charset="-120"/>
                        </a:rPr>
                        <a:t>乘客、行人、自行車、</a:t>
                      </a:r>
                      <a:endParaRPr lang="en-US" altLang="zh-TW" sz="1400" b="1" dirty="0" smtClean="0">
                        <a:solidFill>
                          <a:srgbClr val="C00000"/>
                        </a:solidFill>
                        <a:latin typeface="標楷體" panose="03000509000000000000" pitchFamily="65" charset="-120"/>
                        <a:ea typeface="標楷體" panose="03000509000000000000" pitchFamily="65" charset="-120"/>
                      </a:endParaRPr>
                    </a:p>
                    <a:p>
                      <a:pPr algn="l"/>
                      <a:r>
                        <a:rPr lang="zh-TW" altLang="en-US" sz="1400" b="1" dirty="0" smtClean="0">
                          <a:solidFill>
                            <a:srgbClr val="C00000"/>
                          </a:solidFill>
                          <a:latin typeface="標楷體" panose="03000509000000000000" pitchFamily="65" charset="-120"/>
                          <a:ea typeface="標楷體" panose="03000509000000000000" pitchFamily="65" charset="-120"/>
                        </a:rPr>
                        <a:t>公共運輸</a:t>
                      </a:r>
                      <a:endParaRPr lang="zh-TW" altLang="en-US" sz="1400" b="1" dirty="0">
                        <a:solidFill>
                          <a:srgbClr val="C0000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3700921268"/>
                  </a:ext>
                </a:extLst>
              </a:tr>
              <a:tr h="504142">
                <a:tc>
                  <a:txBody>
                    <a:bodyPr/>
                    <a:lstStyle/>
                    <a:p>
                      <a:pPr algn="ctr"/>
                      <a:r>
                        <a:rPr lang="zh-TW" altLang="en-US" dirty="0" smtClean="0">
                          <a:latin typeface="標楷體" panose="03000509000000000000" pitchFamily="65" charset="-120"/>
                          <a:ea typeface="標楷體" panose="03000509000000000000" pitchFamily="65" charset="-120"/>
                        </a:rPr>
                        <a:t>國中</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vMerge="1">
                  <a:txBody>
                    <a:bodyPr/>
                    <a:lstStyle/>
                    <a:p>
                      <a:pPr algn="ctr"/>
                      <a:endParaRPr lang="zh-TW" altLang="en-US" dirty="0">
                        <a:latin typeface="標楷體" panose="03000509000000000000" pitchFamily="65" charset="-120"/>
                        <a:ea typeface="標楷體" panose="03000509000000000000" pitchFamily="65" charset="-120"/>
                      </a:endParaRPr>
                    </a:p>
                  </a:txBody>
                  <a:tcPr anchor="ctr"/>
                </a:tc>
                <a:tc vMerge="1">
                  <a:txBody>
                    <a:bodyPr/>
                    <a:lstStyle/>
                    <a:p>
                      <a:endParaRPr lang="zh-TW" altLang="en-US" dirty="0">
                        <a:latin typeface="標楷體" panose="03000509000000000000" pitchFamily="65" charset="-120"/>
                        <a:ea typeface="標楷體" panose="03000509000000000000" pitchFamily="65" charset="-120"/>
                      </a:endParaRPr>
                    </a:p>
                  </a:txBody>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vMerge="1">
                  <a:txBody>
                    <a:bodyPr/>
                    <a:lstStyle/>
                    <a:p>
                      <a:endParaRPr lang="zh-TW" altLang="en-US" dirty="0"/>
                    </a:p>
                  </a:txBody>
                  <a:tcPr/>
                </a:tc>
                <a:tc>
                  <a:txBody>
                    <a:bodyPr/>
                    <a:lstStyle/>
                    <a:p>
                      <a:pPr algn="l"/>
                      <a:r>
                        <a:rPr lang="zh-TW" altLang="en-US" sz="1400" b="1" dirty="0" smtClean="0">
                          <a:solidFill>
                            <a:srgbClr val="C00000"/>
                          </a:solidFill>
                          <a:latin typeface="標楷體" panose="03000509000000000000" pitchFamily="65" charset="-120"/>
                          <a:ea typeface="標楷體" panose="03000509000000000000" pitchFamily="65" charset="-120"/>
                        </a:rPr>
                        <a:t>乘客、行人、自行車、公共運輸</a:t>
                      </a:r>
                      <a:endParaRPr lang="zh-TW" altLang="en-US" sz="1400" b="1" dirty="0">
                        <a:solidFill>
                          <a:srgbClr val="C00000"/>
                        </a:solidFill>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2038476080"/>
                  </a:ext>
                </a:extLst>
              </a:tr>
              <a:tr h="504142">
                <a:tc>
                  <a:txBody>
                    <a:bodyPr/>
                    <a:lstStyle/>
                    <a:p>
                      <a:pPr algn="ctr"/>
                      <a:r>
                        <a:rPr lang="zh-TW" altLang="en-US" dirty="0" smtClean="0">
                          <a:latin typeface="標楷體" panose="03000509000000000000" pitchFamily="65" charset="-120"/>
                          <a:ea typeface="標楷體" panose="03000509000000000000" pitchFamily="65" charset="-120"/>
                        </a:rPr>
                        <a:t>高中</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vMerge="1">
                  <a:txBody>
                    <a:bodyPr/>
                    <a:lstStyle/>
                    <a:p>
                      <a:pPr algn="ctr"/>
                      <a:endParaRPr lang="zh-TW" altLang="en-US" dirty="0">
                        <a:latin typeface="標楷體" panose="03000509000000000000" pitchFamily="65" charset="-120"/>
                        <a:ea typeface="標楷體" panose="03000509000000000000" pitchFamily="65" charset="-120"/>
                      </a:endParaRPr>
                    </a:p>
                  </a:txBody>
                  <a:tcPr anchor="ctr"/>
                </a:tc>
                <a:tc vMerge="1">
                  <a:txBody>
                    <a:bodyPr/>
                    <a:lstStyle/>
                    <a:p>
                      <a:endParaRPr lang="zh-TW" altLang="en-US" dirty="0">
                        <a:latin typeface="標楷體" panose="03000509000000000000" pitchFamily="65" charset="-120"/>
                        <a:ea typeface="標楷體" panose="03000509000000000000" pitchFamily="65" charset="-120"/>
                      </a:endParaRPr>
                    </a:p>
                  </a:txBody>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vMerge="1">
                  <a:txBody>
                    <a:bodyPr/>
                    <a:lstStyle/>
                    <a:p>
                      <a:endParaRPr lang="zh-TW" altLang="en-US" dirty="0"/>
                    </a:p>
                  </a:txBody>
                  <a:tcPr/>
                </a:tc>
                <a:tc>
                  <a:txBody>
                    <a:bodyPr/>
                    <a:lstStyle/>
                    <a:p>
                      <a:pPr algn="l">
                        <a:tabLst>
                          <a:tab pos="1524000" algn="l"/>
                        </a:tabLst>
                      </a:pPr>
                      <a:r>
                        <a:rPr lang="zh-TW" altLang="en-US" sz="1400" b="1" dirty="0" smtClean="0">
                          <a:solidFill>
                            <a:srgbClr val="C00000"/>
                          </a:solidFill>
                          <a:latin typeface="標楷體" panose="03000509000000000000" pitchFamily="65" charset="-120"/>
                          <a:ea typeface="標楷體" panose="03000509000000000000" pitchFamily="65" charset="-120"/>
                        </a:rPr>
                        <a:t>自行車、機車、小客車、公共運輸、行人</a:t>
                      </a:r>
                      <a:endParaRPr lang="zh-TW" altLang="en-US" sz="1400" b="1" dirty="0">
                        <a:solidFill>
                          <a:srgbClr val="C0000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673894746"/>
                  </a:ext>
                </a:extLst>
              </a:tr>
              <a:tr h="504142">
                <a:tc>
                  <a:txBody>
                    <a:bodyPr/>
                    <a:lstStyle/>
                    <a:p>
                      <a:pPr algn="ctr"/>
                      <a:r>
                        <a:rPr lang="zh-TW" altLang="en-US" dirty="0" smtClean="0">
                          <a:latin typeface="標楷體" panose="03000509000000000000" pitchFamily="65" charset="-120"/>
                          <a:ea typeface="標楷體" panose="03000509000000000000" pitchFamily="65" charset="-120"/>
                        </a:rPr>
                        <a:t>大專</a:t>
                      </a:r>
                      <a:endParaRPr lang="zh-TW" altLang="en-US" dirty="0">
                        <a:latin typeface="標楷體" panose="03000509000000000000" pitchFamily="65" charset="-120"/>
                        <a:ea typeface="標楷體" panose="03000509000000000000" pitchFamily="65" charset="-120"/>
                      </a:endParaRPr>
                    </a:p>
                  </a:txBody>
                  <a:tcPr anchor="ctr">
                    <a:solidFill>
                      <a:srgbClr val="FF0000"/>
                    </a:solidFill>
                  </a:tcPr>
                </a:tc>
                <a:tc rowSpan="3">
                  <a:txBody>
                    <a:bodyPr/>
                    <a:lstStyle/>
                    <a:p>
                      <a:pPr algn="ctr"/>
                      <a:r>
                        <a:rPr lang="zh-TW" altLang="en-US" dirty="0" smtClean="0">
                          <a:latin typeface="標楷體" panose="03000509000000000000" pitchFamily="65" charset="-120"/>
                          <a:ea typeface="標楷體" panose="03000509000000000000" pitchFamily="65" charset="-120"/>
                        </a:rPr>
                        <a:t>駕駛</a:t>
                      </a:r>
                      <a:endParaRPr lang="en-US" altLang="zh-TW" dirty="0" smtClean="0">
                        <a:latin typeface="標楷體" panose="03000509000000000000" pitchFamily="65" charset="-120"/>
                        <a:ea typeface="標楷體" panose="03000509000000000000" pitchFamily="65" charset="-120"/>
                      </a:endParaRPr>
                    </a:p>
                    <a:p>
                      <a:pPr algn="ctr"/>
                      <a:r>
                        <a:rPr lang="zh-TW" altLang="en-US" dirty="0" smtClean="0">
                          <a:latin typeface="標楷體" panose="03000509000000000000" pitchFamily="65" charset="-120"/>
                          <a:ea typeface="標楷體" panose="03000509000000000000" pitchFamily="65" charset="-120"/>
                        </a:rPr>
                        <a:t>教育</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vMerge="1">
                  <a:txBody>
                    <a:bodyPr/>
                    <a:lstStyle/>
                    <a:p>
                      <a:endParaRPr lang="zh-TW" altLang="en-US" dirty="0">
                        <a:latin typeface="標楷體" panose="03000509000000000000" pitchFamily="65" charset="-120"/>
                        <a:ea typeface="標楷體" panose="03000509000000000000" pitchFamily="65" charset="-120"/>
                      </a:endParaRPr>
                    </a:p>
                  </a:txBody>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solidFill>
                      <a:schemeClr val="accent1">
                        <a:lumMod val="40000"/>
                        <a:lumOff val="60000"/>
                      </a:schemeClr>
                    </a:solidFill>
                  </a:tcPr>
                </a:tc>
                <a:tc vMerge="1">
                  <a:txBody>
                    <a:bodyPr/>
                    <a:lstStyle/>
                    <a:p>
                      <a:endParaRPr lang="zh-TW" altLang="en-US" dirty="0"/>
                    </a:p>
                  </a:txBody>
                  <a:tcPr/>
                </a:tc>
                <a:tc>
                  <a:txBody>
                    <a:bodyPr/>
                    <a:lstStyle/>
                    <a:p>
                      <a:pPr algn="l"/>
                      <a:r>
                        <a:rPr lang="zh-TW" altLang="en-US" sz="1400" b="1" dirty="0" smtClean="0">
                          <a:solidFill>
                            <a:srgbClr val="C00000"/>
                          </a:solidFill>
                          <a:latin typeface="標楷體" panose="03000509000000000000" pitchFamily="65" charset="-120"/>
                          <a:ea typeface="標楷體" panose="03000509000000000000" pitchFamily="65" charset="-120"/>
                        </a:rPr>
                        <a:t>機車、小客車、行人、自行車、安全志工</a:t>
                      </a:r>
                      <a:endParaRPr lang="zh-TW" altLang="en-US" sz="1400" b="1" dirty="0">
                        <a:solidFill>
                          <a:srgbClr val="C0000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2388091119"/>
                  </a:ext>
                </a:extLst>
              </a:tr>
              <a:tr h="504142">
                <a:tc>
                  <a:txBody>
                    <a:bodyPr/>
                    <a:lstStyle/>
                    <a:p>
                      <a:pPr algn="ctr"/>
                      <a:r>
                        <a:rPr lang="zh-TW" altLang="en-US" dirty="0" smtClean="0">
                          <a:latin typeface="標楷體" panose="03000509000000000000" pitchFamily="65" charset="-120"/>
                          <a:ea typeface="標楷體" panose="03000509000000000000" pitchFamily="65" charset="-120"/>
                        </a:rPr>
                        <a:t>成年</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vMerge="1">
                  <a:txBody>
                    <a:bodyPr/>
                    <a:lstStyle/>
                    <a:p>
                      <a:pPr algn="ctr"/>
                      <a:endParaRPr lang="zh-TW" altLang="en-US" dirty="0">
                        <a:latin typeface="標楷體" panose="03000509000000000000" pitchFamily="65" charset="-120"/>
                        <a:ea typeface="標楷體" panose="03000509000000000000" pitchFamily="65" charset="-120"/>
                      </a:endParaRPr>
                    </a:p>
                  </a:txBody>
                  <a:tcPr anchor="ctr"/>
                </a:tc>
                <a:tc vMerge="1">
                  <a:txBody>
                    <a:bodyPr/>
                    <a:lstStyle/>
                    <a:p>
                      <a:endParaRPr lang="zh-TW" altLang="en-US" dirty="0">
                        <a:latin typeface="標楷體" panose="03000509000000000000" pitchFamily="65" charset="-120"/>
                        <a:ea typeface="標楷體" panose="03000509000000000000" pitchFamily="65" charset="-120"/>
                      </a:endParaRPr>
                    </a:p>
                  </a:txBody>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vMerge="1">
                  <a:txBody>
                    <a:bodyPr/>
                    <a:lstStyle/>
                    <a:p>
                      <a:endParaRPr lang="zh-TW" altLang="en-US" dirty="0"/>
                    </a:p>
                  </a:txBody>
                  <a:tcPr/>
                </a:tc>
                <a:tc>
                  <a:txBody>
                    <a:bodyPr/>
                    <a:lstStyle/>
                    <a:p>
                      <a:pPr algn="l"/>
                      <a:r>
                        <a:rPr lang="zh-TW" altLang="en-US" sz="1400" b="1" dirty="0" smtClean="0">
                          <a:solidFill>
                            <a:srgbClr val="C00000"/>
                          </a:solidFill>
                          <a:latin typeface="標楷體" panose="03000509000000000000" pitchFamily="65" charset="-120"/>
                          <a:ea typeface="標楷體" panose="03000509000000000000" pitchFamily="65" charset="-120"/>
                        </a:rPr>
                        <a:t>機車、小客車、行人、自行車、安全志工</a:t>
                      </a:r>
                      <a:endParaRPr lang="zh-TW" altLang="en-US" sz="1400" b="1" dirty="0">
                        <a:solidFill>
                          <a:srgbClr val="C0000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2667800268"/>
                  </a:ext>
                </a:extLst>
              </a:tr>
              <a:tr h="504142">
                <a:tc>
                  <a:txBody>
                    <a:bodyPr/>
                    <a:lstStyle/>
                    <a:p>
                      <a:pPr algn="ctr"/>
                      <a:r>
                        <a:rPr lang="zh-TW" altLang="en-US" dirty="0" smtClean="0">
                          <a:latin typeface="標楷體" panose="03000509000000000000" pitchFamily="65" charset="-120"/>
                          <a:ea typeface="標楷體" panose="03000509000000000000" pitchFamily="65" charset="-120"/>
                        </a:rPr>
                        <a:t>老年</a:t>
                      </a:r>
                      <a:endParaRPr lang="zh-TW" altLang="en-US" dirty="0">
                        <a:latin typeface="標楷體" panose="03000509000000000000" pitchFamily="65" charset="-120"/>
                        <a:ea typeface="標楷體" panose="03000509000000000000" pitchFamily="65" charset="-120"/>
                      </a:endParaRPr>
                    </a:p>
                  </a:txBody>
                  <a:tcPr anchor="ctr">
                    <a:solidFill>
                      <a:schemeClr val="bg1"/>
                    </a:solidFill>
                  </a:tcPr>
                </a:tc>
                <a:tc vMerge="1">
                  <a:txBody>
                    <a:bodyPr/>
                    <a:lstStyle/>
                    <a:p>
                      <a:pPr algn="ctr"/>
                      <a:endParaRPr lang="zh-TW" altLang="en-US" dirty="0">
                        <a:latin typeface="標楷體" panose="03000509000000000000" pitchFamily="65" charset="-120"/>
                        <a:ea typeface="標楷體" panose="03000509000000000000" pitchFamily="65" charset="-120"/>
                      </a:endParaRPr>
                    </a:p>
                  </a:txBody>
                  <a:tcPr anchor="ctr"/>
                </a:tc>
                <a:tc vMerge="1">
                  <a:txBody>
                    <a:bodyPr/>
                    <a:lstStyle/>
                    <a:p>
                      <a:endParaRPr lang="zh-TW" altLang="en-US" dirty="0">
                        <a:latin typeface="標楷體" panose="03000509000000000000" pitchFamily="65" charset="-120"/>
                        <a:ea typeface="標楷體" panose="03000509000000000000" pitchFamily="65" charset="-120"/>
                      </a:endParaRPr>
                    </a:p>
                  </a:txBody>
                  <a:tcP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a:txBody>
                    <a:bodyPr/>
                    <a:lstStyle/>
                    <a:p>
                      <a:pPr algn="ctr"/>
                      <a:r>
                        <a:rPr lang="zh-TW" altLang="en-US" sz="1600" b="1" dirty="0" smtClean="0">
                          <a:solidFill>
                            <a:srgbClr val="C00000"/>
                          </a:solidFill>
                        </a:rPr>
                        <a:t>●</a:t>
                      </a:r>
                      <a:endParaRPr lang="zh-TW" altLang="en-US" sz="1600" b="1" dirty="0">
                        <a:solidFill>
                          <a:srgbClr val="C00000"/>
                        </a:solidFill>
                      </a:endParaRPr>
                    </a:p>
                  </a:txBody>
                  <a:tcPr anchor="ctr"/>
                </a:tc>
                <a:tc vMerge="1">
                  <a:txBody>
                    <a:bodyPr/>
                    <a:lstStyle/>
                    <a:p>
                      <a:endParaRPr lang="zh-TW"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1" dirty="0" smtClean="0">
                          <a:solidFill>
                            <a:srgbClr val="C00000"/>
                          </a:solidFill>
                          <a:latin typeface="標楷體" panose="03000509000000000000" pitchFamily="65" charset="-120"/>
                          <a:ea typeface="標楷體" panose="03000509000000000000" pitchFamily="65" charset="-120"/>
                        </a:rPr>
                        <a:t>機車、行人、自行車、公共運輸、小客車</a:t>
                      </a:r>
                      <a:endParaRPr lang="zh-TW" altLang="en-US" sz="1400" b="1" dirty="0">
                        <a:solidFill>
                          <a:srgbClr val="C0000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53757847"/>
                  </a:ext>
                </a:extLst>
              </a:tr>
            </a:tbl>
          </a:graphicData>
        </a:graphic>
      </p:graphicFrame>
      <p:sp>
        <p:nvSpPr>
          <p:cNvPr id="3" name="矩形 2"/>
          <p:cNvSpPr/>
          <p:nvPr/>
        </p:nvSpPr>
        <p:spPr>
          <a:xfrm>
            <a:off x="701966" y="831273"/>
            <a:ext cx="9402616" cy="584775"/>
          </a:xfrm>
          <a:prstGeom prst="rect">
            <a:avLst/>
          </a:prstGeom>
        </p:spPr>
        <p:txBody>
          <a:bodyPr wrap="square">
            <a:spAutoFit/>
          </a:bodyPr>
          <a:lstStyle/>
          <a:p>
            <a:pPr marL="285750" indent="-285750">
              <a:buFont typeface="Wingdings" panose="05000000000000000000" pitchFamily="2" charset="2"/>
              <a:buChar char="Ø"/>
            </a:pPr>
            <a:r>
              <a:rPr lang="zh-TW" altLang="en-US" sz="3200" b="1" dirty="0" smtClean="0">
                <a:solidFill>
                  <a:srgbClr val="0000FF"/>
                </a:solidFill>
                <a:latin typeface="標楷體" panose="03000509000000000000" pitchFamily="65" charset="-120"/>
                <a:ea typeface="標楷體" panose="03000509000000000000" pitchFamily="65" charset="-120"/>
              </a:rPr>
              <a:t>培育優良交通安全文化</a:t>
            </a:r>
            <a:r>
              <a:rPr lang="zh-TW" altLang="en-US" sz="3200" b="1" smtClean="0">
                <a:solidFill>
                  <a:srgbClr val="0000FF"/>
                </a:solidFill>
                <a:latin typeface="標楷體" panose="03000509000000000000" pitchFamily="65" charset="-120"/>
                <a:ea typeface="標楷體" panose="03000509000000000000" pitchFamily="65" charset="-120"/>
              </a:rPr>
              <a:t>之</a:t>
            </a:r>
            <a:r>
              <a:rPr lang="zh-TW" altLang="en-US" sz="3200" b="1" smtClean="0">
                <a:solidFill>
                  <a:srgbClr val="C00000"/>
                </a:solidFill>
                <a:latin typeface="標楷體" panose="03000509000000000000" pitchFamily="65" charset="-120"/>
                <a:ea typeface="標楷體" panose="03000509000000000000" pitchFamily="65" charset="-120"/>
              </a:rPr>
              <a:t>全民交通安全教育</a:t>
            </a:r>
            <a:r>
              <a:rPr lang="zh-TW" altLang="en-US" sz="3200" b="1" dirty="0">
                <a:solidFill>
                  <a:srgbClr val="0000FF"/>
                </a:solidFill>
                <a:latin typeface="標楷體" panose="03000509000000000000" pitchFamily="65" charset="-120"/>
                <a:ea typeface="標楷體" panose="03000509000000000000" pitchFamily="65" charset="-120"/>
              </a:rPr>
              <a:t>藍圖</a:t>
            </a:r>
            <a:endParaRPr lang="zh-TW" altLang="en-US" sz="3200" dirty="0">
              <a:solidFill>
                <a:srgbClr val="0000FF"/>
              </a:solidFill>
            </a:endParaRPr>
          </a:p>
        </p:txBody>
      </p:sp>
    </p:spTree>
    <p:extLst>
      <p:ext uri="{BB962C8B-B14F-4D97-AF65-F5344CB8AC3E}">
        <p14:creationId xmlns:p14="http://schemas.microsoft.com/office/powerpoint/2010/main" val="13681446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92B2BC4E-2E05-8ED4-4885-D7546C227760}"/>
              </a:ext>
            </a:extLst>
          </p:cNvPr>
          <p:cNvSpPr>
            <a:spLocks noGrp="1"/>
          </p:cNvSpPr>
          <p:nvPr>
            <p:ph type="title"/>
          </p:nvPr>
        </p:nvSpPr>
        <p:spPr>
          <a:xfrm>
            <a:off x="463227" y="356716"/>
            <a:ext cx="11322373" cy="638536"/>
          </a:xfrm>
        </p:spPr>
        <p:txBody>
          <a:bodyPr>
            <a:noAutofit/>
          </a:bodyPr>
          <a:lstStyle/>
          <a:p>
            <a:r>
              <a:rPr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肆、大專院校交通安全教育之</a:t>
            </a:r>
            <a:r>
              <a:rPr lang="zh-TW" altLang="en-US" sz="4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定位</a:t>
            </a:r>
            <a:r>
              <a:rPr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與</a:t>
            </a:r>
            <a:r>
              <a:rPr lang="zh-TW" altLang="en-US" sz="4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使命 </a:t>
            </a:r>
            <a:r>
              <a:rPr lang="en-US" altLang="zh-TW" sz="4000" b="1" dirty="0" smtClean="0">
                <a:latin typeface="Times New Roman" panose="02020603050405020304" pitchFamily="18" charset="0"/>
                <a:ea typeface="標楷體" panose="03000509000000000000" pitchFamily="65" charset="-120"/>
                <a:cs typeface="Times New Roman" panose="02020603050405020304" pitchFamily="18" charset="0"/>
              </a:rPr>
              <a:t>(2/3</a:t>
            </a:r>
            <a:r>
              <a:rPr lang="en-US" altLang="zh-TW" sz="4000" dirty="0" smtClean="0">
                <a:latin typeface="Times New Roman" panose="02020603050405020304" pitchFamily="18" charset="0"/>
                <a:cs typeface="Times New Roman" panose="02020603050405020304" pitchFamily="18" charset="0"/>
              </a:rPr>
              <a:t>)</a:t>
            </a:r>
            <a:endParaRPr lang="zh-TW" altLang="en-US" sz="4000" dirty="0">
              <a:latin typeface="Times New Roman" panose="02020603050405020304" pitchFamily="18" charset="0"/>
              <a:cs typeface="Times New Roman" panose="02020603050405020304" pitchFamily="18" charset="0"/>
            </a:endParaRPr>
          </a:p>
        </p:txBody>
      </p:sp>
      <p:grpSp>
        <p:nvGrpSpPr>
          <p:cNvPr id="5" name="群組 4">
            <a:extLst>
              <a:ext uri="{FF2B5EF4-FFF2-40B4-BE49-F238E27FC236}">
                <a16:creationId xmlns:a16="http://schemas.microsoft.com/office/drawing/2014/main" id="{2CBA5E33-E42F-D9F4-1137-6AD2D6CE4BC1}"/>
              </a:ext>
            </a:extLst>
          </p:cNvPr>
          <p:cNvGrpSpPr/>
          <p:nvPr/>
        </p:nvGrpSpPr>
        <p:grpSpPr>
          <a:xfrm>
            <a:off x="428024" y="1048128"/>
            <a:ext cx="11120228" cy="5485930"/>
            <a:chOff x="609495" y="1604522"/>
            <a:chExt cx="8015632" cy="4637785"/>
          </a:xfrm>
          <a:solidFill>
            <a:schemeClr val="accent1">
              <a:lumMod val="75000"/>
            </a:schemeClr>
          </a:solidFill>
        </p:grpSpPr>
        <p:sp>
          <p:nvSpPr>
            <p:cNvPr id="6" name="向右箭號 2">
              <a:extLst>
                <a:ext uri="{FF2B5EF4-FFF2-40B4-BE49-F238E27FC236}">
                  <a16:creationId xmlns:a16="http://schemas.microsoft.com/office/drawing/2014/main" id="{D51732B3-F942-E558-E161-C1E2F25071D5}"/>
                </a:ext>
              </a:extLst>
            </p:cNvPr>
            <p:cNvSpPr/>
            <p:nvPr/>
          </p:nvSpPr>
          <p:spPr>
            <a:xfrm>
              <a:off x="651352" y="3517444"/>
              <a:ext cx="6147436" cy="780069"/>
            </a:xfrm>
            <a:prstGeom prst="rightArrow">
              <a:avLst/>
            </a:prstGeom>
            <a:grp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TW" altLang="en-US" sz="2000" b="1" dirty="0">
                  <a:latin typeface="微軟正黑體" panose="020B0604030504040204" pitchFamily="34" charset="-120"/>
                  <a:ea typeface="微軟正黑體" panose="020B0604030504040204" pitchFamily="34" charset="-120"/>
                </a:rPr>
                <a:t>社會教育與宣導、</a:t>
              </a:r>
              <a:r>
                <a:rPr lang="zh-TW" altLang="en-US" sz="2000" b="1" dirty="0" smtClean="0">
                  <a:latin typeface="微軟正黑體" panose="020B0604030504040204" pitchFamily="34" charset="-120"/>
                  <a:ea typeface="微軟正黑體" panose="020B0604030504040204" pitchFamily="34" charset="-120"/>
                </a:rPr>
                <a:t>大眾用路</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駕駛</a:t>
              </a:r>
              <a:r>
                <a:rPr lang="zh-TW" altLang="en-US" sz="2000" b="1" dirty="0">
                  <a:latin typeface="微軟正黑體" panose="020B0604030504040204" pitchFamily="34" charset="-120"/>
                  <a:ea typeface="微軟正黑體" panose="020B0604030504040204" pitchFamily="34" charset="-120"/>
                </a:rPr>
                <a:t>行為之模仿學習</a:t>
              </a:r>
            </a:p>
          </p:txBody>
        </p:sp>
        <p:sp>
          <p:nvSpPr>
            <p:cNvPr id="7" name="橢圓 6">
              <a:extLst>
                <a:ext uri="{FF2B5EF4-FFF2-40B4-BE49-F238E27FC236}">
                  <a16:creationId xmlns:a16="http://schemas.microsoft.com/office/drawing/2014/main" id="{9D13893A-DE85-277A-85B5-84D6D112C6E3}"/>
                </a:ext>
              </a:extLst>
            </p:cNvPr>
            <p:cNvSpPr/>
            <p:nvPr/>
          </p:nvSpPr>
          <p:spPr>
            <a:xfrm>
              <a:off x="6846726" y="3018782"/>
              <a:ext cx="1778401" cy="1777393"/>
            </a:xfrm>
            <a:prstGeom prst="ellipse">
              <a:avLst/>
            </a:prstGeom>
            <a:grp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2000" b="1" dirty="0">
                  <a:solidFill>
                    <a:schemeClr val="bg1"/>
                  </a:solidFill>
                  <a:latin typeface="微軟正黑體" panose="020B0604030504040204" pitchFamily="34" charset="-120"/>
                  <a:ea typeface="微軟正黑體" panose="020B0604030504040204" pitchFamily="34" charset="-120"/>
                </a:rPr>
                <a:t>交通安全素養、核心能力與行為習慣</a:t>
              </a:r>
            </a:p>
          </p:txBody>
        </p:sp>
        <p:sp>
          <p:nvSpPr>
            <p:cNvPr id="8" name="橢圓 7">
              <a:extLst>
                <a:ext uri="{FF2B5EF4-FFF2-40B4-BE49-F238E27FC236}">
                  <a16:creationId xmlns:a16="http://schemas.microsoft.com/office/drawing/2014/main" id="{0FFB0054-1489-2808-4687-5B880D6351BE}"/>
                </a:ext>
              </a:extLst>
            </p:cNvPr>
            <p:cNvSpPr/>
            <p:nvPr/>
          </p:nvSpPr>
          <p:spPr>
            <a:xfrm>
              <a:off x="609495" y="1621384"/>
              <a:ext cx="1393200" cy="1392987"/>
            </a:xfrm>
            <a:prstGeom prst="ellipse">
              <a:avLst/>
            </a:prstGeom>
            <a:grp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2000" b="1" dirty="0">
                  <a:latin typeface="微軟正黑體" panose="020B0604030504040204" pitchFamily="34" charset="-120"/>
                  <a:ea typeface="微軟正黑體" panose="020B0604030504040204" pitchFamily="34" charset="-120"/>
                </a:rPr>
                <a:t>家庭交通安全教育</a:t>
              </a:r>
            </a:p>
          </p:txBody>
        </p:sp>
        <p:sp>
          <p:nvSpPr>
            <p:cNvPr id="9" name="橢圓 8">
              <a:extLst>
                <a:ext uri="{FF2B5EF4-FFF2-40B4-BE49-F238E27FC236}">
                  <a16:creationId xmlns:a16="http://schemas.microsoft.com/office/drawing/2014/main" id="{C2A2D1D8-4F3E-24AC-E476-26C5A9C351B8}"/>
                </a:ext>
              </a:extLst>
            </p:cNvPr>
            <p:cNvSpPr/>
            <p:nvPr/>
          </p:nvSpPr>
          <p:spPr>
            <a:xfrm>
              <a:off x="1108484" y="4806538"/>
              <a:ext cx="1393200" cy="1393200"/>
            </a:xfrm>
            <a:prstGeom prst="ellipse">
              <a:avLst/>
            </a:prstGeom>
            <a:solidFill>
              <a:srgbClr val="FF00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2000" b="1" dirty="0" smtClean="0">
                  <a:latin typeface="微軟正黑體" panose="020B0604030504040204" pitchFamily="34" charset="-120"/>
                  <a:ea typeface="微軟正黑體" panose="020B0604030504040204" pitchFamily="34" charset="-120"/>
                </a:rPr>
                <a:t>國中小學與高中之學校</a:t>
              </a:r>
              <a:r>
                <a:rPr lang="zh-TW" altLang="en-US" sz="2000" b="1" dirty="0">
                  <a:latin typeface="微軟正黑體" panose="020B0604030504040204" pitchFamily="34" charset="-120"/>
                  <a:ea typeface="微軟正黑體" panose="020B0604030504040204" pitchFamily="34" charset="-120"/>
                </a:rPr>
                <a:t>交通安全教育</a:t>
              </a:r>
            </a:p>
          </p:txBody>
        </p:sp>
        <p:sp>
          <p:nvSpPr>
            <p:cNvPr id="10" name="橢圓 9">
              <a:extLst>
                <a:ext uri="{FF2B5EF4-FFF2-40B4-BE49-F238E27FC236}">
                  <a16:creationId xmlns:a16="http://schemas.microsoft.com/office/drawing/2014/main" id="{58D28C53-5046-5E28-316B-0E1D513BCD4F}"/>
                </a:ext>
              </a:extLst>
            </p:cNvPr>
            <p:cNvSpPr/>
            <p:nvPr/>
          </p:nvSpPr>
          <p:spPr>
            <a:xfrm>
              <a:off x="2391611" y="1604523"/>
              <a:ext cx="1393200" cy="1393200"/>
            </a:xfrm>
            <a:prstGeom prst="ellipse">
              <a:avLst/>
            </a:prstGeom>
            <a:grp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2000" b="1" dirty="0">
                  <a:latin typeface="微軟正黑體" panose="020B0604030504040204" pitchFamily="34" charset="-120"/>
                  <a:ea typeface="微軟正黑體" panose="020B0604030504040204" pitchFamily="34" charset="-120"/>
                </a:rPr>
                <a:t>駕駛教育與訓練</a:t>
              </a:r>
            </a:p>
          </p:txBody>
        </p:sp>
        <p:sp>
          <p:nvSpPr>
            <p:cNvPr id="11" name="橢圓 10">
              <a:extLst>
                <a:ext uri="{FF2B5EF4-FFF2-40B4-BE49-F238E27FC236}">
                  <a16:creationId xmlns:a16="http://schemas.microsoft.com/office/drawing/2014/main" id="{3A219A9D-2AF0-1DB1-1D2D-DEE71A2E4BEF}"/>
                </a:ext>
              </a:extLst>
            </p:cNvPr>
            <p:cNvSpPr/>
            <p:nvPr/>
          </p:nvSpPr>
          <p:spPr>
            <a:xfrm>
              <a:off x="4204142" y="1604522"/>
              <a:ext cx="1249554" cy="1393200"/>
            </a:xfrm>
            <a:prstGeom prst="ellipse">
              <a:avLst/>
            </a:prstGeom>
            <a:grp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2000" b="1" dirty="0">
                  <a:latin typeface="微軟正黑體" panose="020B0604030504040204" pitchFamily="34" charset="-120"/>
                  <a:ea typeface="微軟正黑體" panose="020B0604030504040204" pitchFamily="34" charset="-120"/>
                </a:rPr>
                <a:t>道路交通安全設施與管理</a:t>
              </a:r>
            </a:p>
          </p:txBody>
        </p:sp>
        <p:sp>
          <p:nvSpPr>
            <p:cNvPr id="12" name="橢圓 11">
              <a:extLst>
                <a:ext uri="{FF2B5EF4-FFF2-40B4-BE49-F238E27FC236}">
                  <a16:creationId xmlns:a16="http://schemas.microsoft.com/office/drawing/2014/main" id="{96589FB9-E9D7-D3D4-9DBD-7AAE4053597C}"/>
                </a:ext>
              </a:extLst>
            </p:cNvPr>
            <p:cNvSpPr/>
            <p:nvPr/>
          </p:nvSpPr>
          <p:spPr>
            <a:xfrm>
              <a:off x="4530633" y="4849107"/>
              <a:ext cx="1324735" cy="1393200"/>
            </a:xfrm>
            <a:prstGeom prst="ellipse">
              <a:avLst/>
            </a:prstGeom>
            <a:grp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2000" b="1" dirty="0">
                  <a:latin typeface="微軟正黑體" panose="020B0604030504040204" pitchFamily="34" charset="-120"/>
                  <a:ea typeface="微軟正黑體" panose="020B0604030504040204" pitchFamily="34" charset="-120"/>
                </a:rPr>
                <a:t>交通執法與行為矯正</a:t>
              </a:r>
            </a:p>
          </p:txBody>
        </p:sp>
        <p:sp>
          <p:nvSpPr>
            <p:cNvPr id="13" name="向下箭號 12">
              <a:extLst>
                <a:ext uri="{FF2B5EF4-FFF2-40B4-BE49-F238E27FC236}">
                  <a16:creationId xmlns:a16="http://schemas.microsoft.com/office/drawing/2014/main" id="{395399CE-6D7A-9BD7-8179-F16D80906100}"/>
                </a:ext>
              </a:extLst>
            </p:cNvPr>
            <p:cNvSpPr/>
            <p:nvPr/>
          </p:nvSpPr>
          <p:spPr>
            <a:xfrm>
              <a:off x="4648158" y="3029268"/>
              <a:ext cx="317682" cy="67459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14" name="向下箭號 12">
              <a:extLst>
                <a:ext uri="{FF2B5EF4-FFF2-40B4-BE49-F238E27FC236}">
                  <a16:creationId xmlns:a16="http://schemas.microsoft.com/office/drawing/2014/main" id="{A2C8DDE3-8385-375E-2E6B-4F3B8040B0AC}"/>
                </a:ext>
              </a:extLst>
            </p:cNvPr>
            <p:cNvSpPr/>
            <p:nvPr/>
          </p:nvSpPr>
          <p:spPr>
            <a:xfrm rot="10800000">
              <a:off x="1646243" y="4129917"/>
              <a:ext cx="317682" cy="65577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15" name="向下箭號 12">
              <a:extLst>
                <a:ext uri="{FF2B5EF4-FFF2-40B4-BE49-F238E27FC236}">
                  <a16:creationId xmlns:a16="http://schemas.microsoft.com/office/drawing/2014/main" id="{E0FF8B3E-C055-2A7A-5152-4FAE06944165}"/>
                </a:ext>
              </a:extLst>
            </p:cNvPr>
            <p:cNvSpPr/>
            <p:nvPr/>
          </p:nvSpPr>
          <p:spPr>
            <a:xfrm>
              <a:off x="2886762" y="3044668"/>
              <a:ext cx="317682" cy="65577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16" name="向下箭號 12">
              <a:extLst>
                <a:ext uri="{FF2B5EF4-FFF2-40B4-BE49-F238E27FC236}">
                  <a16:creationId xmlns:a16="http://schemas.microsoft.com/office/drawing/2014/main" id="{0F76A25A-075A-32D7-8701-E9523E0B75C4}"/>
                </a:ext>
              </a:extLst>
            </p:cNvPr>
            <p:cNvSpPr/>
            <p:nvPr/>
          </p:nvSpPr>
          <p:spPr>
            <a:xfrm>
              <a:off x="1118560" y="3044668"/>
              <a:ext cx="317682" cy="65577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17" name="向下箭號 12">
              <a:extLst>
                <a:ext uri="{FF2B5EF4-FFF2-40B4-BE49-F238E27FC236}">
                  <a16:creationId xmlns:a16="http://schemas.microsoft.com/office/drawing/2014/main" id="{B0F912D8-DD92-5DDD-3D00-E287677ED0BA}"/>
                </a:ext>
              </a:extLst>
            </p:cNvPr>
            <p:cNvSpPr/>
            <p:nvPr/>
          </p:nvSpPr>
          <p:spPr>
            <a:xfrm rot="10800000">
              <a:off x="5085331" y="4144401"/>
              <a:ext cx="317682" cy="65577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solidFill>
                  <a:srgbClr val="C00000"/>
                </a:solidFill>
              </a:endParaRPr>
            </a:p>
          </p:txBody>
        </p:sp>
      </p:grpSp>
      <p:sp>
        <p:nvSpPr>
          <p:cNvPr id="3" name="矩形 2"/>
          <p:cNvSpPr/>
          <p:nvPr/>
        </p:nvSpPr>
        <p:spPr>
          <a:xfrm>
            <a:off x="7705716" y="4953362"/>
            <a:ext cx="4338502" cy="1780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zh-TW" altLang="en-US" sz="2400" b="1" u="sng" dirty="0" smtClean="0">
                <a:solidFill>
                  <a:srgbClr val="C00000"/>
                </a:solidFill>
                <a:latin typeface="標楷體" panose="03000509000000000000" pitchFamily="65" charset="-120"/>
                <a:ea typeface="標楷體" panose="03000509000000000000" pitchFamily="65" charset="-120"/>
              </a:rPr>
              <a:t>大專院校交通安全</a:t>
            </a:r>
            <a:r>
              <a:rPr lang="zh-TW" altLang="en-US" sz="2400" b="1" u="sng" dirty="0">
                <a:solidFill>
                  <a:srgbClr val="C00000"/>
                </a:solidFill>
                <a:latin typeface="標楷體" panose="03000509000000000000" pitchFamily="65" charset="-120"/>
                <a:ea typeface="標楷體" panose="03000509000000000000" pitchFamily="65" charset="-120"/>
              </a:rPr>
              <a:t>教育的定位</a:t>
            </a:r>
            <a:r>
              <a:rPr lang="zh-TW" altLang="en-US" sz="2400" b="1" u="sng" dirty="0" smtClean="0">
                <a:solidFill>
                  <a:srgbClr val="C00000"/>
                </a:solidFill>
                <a:latin typeface="標楷體" panose="03000509000000000000" pitchFamily="65" charset="-120"/>
                <a:ea typeface="標楷體" panose="03000509000000000000" pitchFamily="65" charset="-120"/>
              </a:rPr>
              <a:t>與使命</a:t>
            </a:r>
            <a:r>
              <a:rPr lang="zh-TW" altLang="en-US" sz="2400" b="1" dirty="0" smtClean="0">
                <a:solidFill>
                  <a:srgbClr val="C00000"/>
                </a:solidFill>
                <a:latin typeface="標楷體" panose="03000509000000000000" pitchFamily="65" charset="-120"/>
                <a:ea typeface="標楷體" panose="03000509000000000000" pitchFamily="65" charset="-120"/>
              </a:rPr>
              <a:t>：</a:t>
            </a:r>
            <a:endParaRPr lang="en-US" altLang="zh-TW" sz="2400" b="1" dirty="0">
              <a:solidFill>
                <a:srgbClr val="C00000"/>
              </a:solidFill>
              <a:latin typeface="標楷體" panose="03000509000000000000" pitchFamily="65" charset="-120"/>
              <a:ea typeface="標楷體" panose="03000509000000000000" pitchFamily="65" charset="-120"/>
            </a:endParaRPr>
          </a:p>
          <a:p>
            <a:pPr marL="342900" indent="-166688">
              <a:buFont typeface="Arial" panose="020B0604020202020204" pitchFamily="34" charset="0"/>
              <a:buChar char="•"/>
            </a:pPr>
            <a:r>
              <a:rPr lang="zh-TW" altLang="en-US" sz="2000" b="1" u="sng" dirty="0" smtClean="0">
                <a:solidFill>
                  <a:srgbClr val="0000FF"/>
                </a:solidFill>
                <a:latin typeface="標楷體" panose="03000509000000000000" pitchFamily="65" charset="-120"/>
                <a:ea typeface="標楷體" panose="03000509000000000000" pitchFamily="65" charset="-120"/>
              </a:rPr>
              <a:t>彌補家庭、學校及駕駛教育之不足</a:t>
            </a:r>
            <a:endParaRPr lang="en-US" altLang="zh-TW" sz="2000" b="1" u="sng" dirty="0" smtClean="0">
              <a:solidFill>
                <a:srgbClr val="0000FF"/>
              </a:solidFill>
              <a:latin typeface="標楷體" panose="03000509000000000000" pitchFamily="65" charset="-120"/>
              <a:ea typeface="標楷體" panose="03000509000000000000" pitchFamily="65" charset="-120"/>
            </a:endParaRPr>
          </a:p>
          <a:p>
            <a:pPr marL="342900" indent="-166688">
              <a:buFont typeface="Arial" panose="020B0604020202020204" pitchFamily="34" charset="0"/>
              <a:buChar char="•"/>
            </a:pPr>
            <a:r>
              <a:rPr lang="zh-TW" altLang="en-US" sz="2000" b="1" u="sng" dirty="0" smtClean="0">
                <a:solidFill>
                  <a:srgbClr val="0000FF"/>
                </a:solidFill>
                <a:latin typeface="標楷體" panose="03000509000000000000" pitchFamily="65" charset="-120"/>
                <a:ea typeface="標楷體" panose="03000509000000000000" pitchFamily="65" charset="-120"/>
              </a:rPr>
              <a:t>持續推動交通安全文化素養之培育</a:t>
            </a:r>
            <a:endParaRPr lang="en-US" altLang="zh-TW" sz="2000" b="1" u="sng" dirty="0" smtClean="0">
              <a:solidFill>
                <a:srgbClr val="0000FF"/>
              </a:solidFill>
              <a:latin typeface="標楷體" panose="03000509000000000000" pitchFamily="65" charset="-120"/>
              <a:ea typeface="標楷體" panose="03000509000000000000" pitchFamily="65" charset="-120"/>
            </a:endParaRPr>
          </a:p>
          <a:p>
            <a:pPr marL="342900" indent="-166688">
              <a:buFont typeface="Arial" panose="020B0604020202020204" pitchFamily="34" charset="0"/>
              <a:buChar char="•"/>
            </a:pPr>
            <a:r>
              <a:rPr lang="zh-TW" altLang="en-US" sz="2000" b="1" u="sng" dirty="0" smtClean="0">
                <a:solidFill>
                  <a:srgbClr val="0000FF"/>
                </a:solidFill>
                <a:latin typeface="標楷體" panose="03000509000000000000" pitchFamily="65" charset="-120"/>
                <a:ea typeface="標楷體" panose="03000509000000000000" pitchFamily="65" charset="-120"/>
              </a:rPr>
              <a:t>推廣風險認知及防衛駕駛知識技能</a:t>
            </a:r>
            <a:endParaRPr lang="zh-TW" altLang="en-US" sz="2000" b="1" dirty="0">
              <a:solidFill>
                <a:srgbClr val="FF0000"/>
              </a:solidFill>
              <a:latin typeface="標楷體" panose="03000509000000000000" pitchFamily="65" charset="-120"/>
              <a:ea typeface="標楷體" panose="03000509000000000000" pitchFamily="65" charset="-120"/>
            </a:endParaRPr>
          </a:p>
        </p:txBody>
      </p:sp>
      <p:sp>
        <p:nvSpPr>
          <p:cNvPr id="18" name="矩形 17"/>
          <p:cNvSpPr/>
          <p:nvPr/>
        </p:nvSpPr>
        <p:spPr>
          <a:xfrm>
            <a:off x="7401124" y="1068074"/>
            <a:ext cx="4264403" cy="1569660"/>
          </a:xfrm>
          <a:prstGeom prst="rect">
            <a:avLst/>
          </a:prstGeom>
        </p:spPr>
        <p:txBody>
          <a:bodyPr wrap="square">
            <a:spAutoFit/>
          </a:bodyPr>
          <a:lstStyle/>
          <a:p>
            <a:pPr marL="268288" indent="-268288">
              <a:buFont typeface="Wingdings" panose="05000000000000000000" pitchFamily="2" charset="2"/>
              <a:buChar char="Ø"/>
            </a:pPr>
            <a:r>
              <a:rPr lang="zh-TW" altLang="en-US" sz="2400" b="1" u="sng" dirty="0">
                <a:solidFill>
                  <a:srgbClr val="C00000"/>
                </a:solidFill>
                <a:latin typeface="標楷體" panose="03000509000000000000" pitchFamily="65" charset="-120"/>
                <a:ea typeface="標楷體" panose="03000509000000000000" pitchFamily="65" charset="-120"/>
              </a:rPr>
              <a:t>習</a:t>
            </a:r>
            <a:r>
              <a:rPr lang="zh-TW" altLang="en-US" sz="2400" b="1" u="sng" dirty="0" smtClean="0">
                <a:solidFill>
                  <a:srgbClr val="C00000"/>
                </a:solidFill>
                <a:latin typeface="標楷體" panose="03000509000000000000" pitchFamily="65" charset="-120"/>
                <a:ea typeface="標楷體" panose="03000509000000000000" pitchFamily="65" charset="-120"/>
              </a:rPr>
              <a:t>得正確</a:t>
            </a:r>
            <a:r>
              <a:rPr lang="zh-TW" altLang="en-US" sz="2400" b="1" u="sng" dirty="0">
                <a:solidFill>
                  <a:srgbClr val="C00000"/>
                </a:solidFill>
                <a:latin typeface="標楷體" panose="03000509000000000000" pitchFamily="65" charset="-120"/>
                <a:ea typeface="標楷體" panose="03000509000000000000" pitchFamily="65" charset="-120"/>
              </a:rPr>
              <a:t>且</a:t>
            </a:r>
            <a:r>
              <a:rPr lang="zh-TW" altLang="en-US" sz="2400" b="1" u="sng" dirty="0" smtClean="0">
                <a:solidFill>
                  <a:srgbClr val="C00000"/>
                </a:solidFill>
                <a:latin typeface="標楷體" panose="03000509000000000000" pitchFamily="65" charset="-120"/>
                <a:ea typeface="標楷體" panose="03000509000000000000" pitchFamily="65" charset="-120"/>
              </a:rPr>
              <a:t>完備之</a:t>
            </a:r>
            <a:r>
              <a:rPr lang="zh-TW" altLang="en-US" sz="2400" b="1" u="sng" dirty="0">
                <a:solidFill>
                  <a:srgbClr val="C00000"/>
                </a:solidFill>
                <a:latin typeface="標楷體" panose="03000509000000000000" pitchFamily="65" charset="-120"/>
                <a:ea typeface="標楷體" panose="03000509000000000000" pitchFamily="65" charset="-120"/>
              </a:rPr>
              <a:t>交通安全觀念、態度、知識與技能，永保終生交通安全才</a:t>
            </a:r>
            <a:r>
              <a:rPr lang="zh-TW" altLang="en-US" sz="2400" b="1" u="sng" dirty="0" smtClean="0">
                <a:solidFill>
                  <a:srgbClr val="C00000"/>
                </a:solidFill>
                <a:latin typeface="標楷體" panose="03000509000000000000" pitchFamily="65" charset="-120"/>
                <a:ea typeface="標楷體" panose="03000509000000000000" pitchFamily="65" charset="-120"/>
              </a:rPr>
              <a:t>是交通安全教育之終極目標</a:t>
            </a:r>
            <a:r>
              <a:rPr lang="zh-TW" altLang="en-US" sz="2000" b="1" dirty="0" smtClean="0">
                <a:solidFill>
                  <a:srgbClr val="C00000"/>
                </a:solidFill>
                <a:latin typeface="標楷體" panose="03000509000000000000" pitchFamily="65" charset="-120"/>
                <a:ea typeface="標楷體" panose="03000509000000000000" pitchFamily="65" charset="-120"/>
              </a:rPr>
              <a:t>。</a:t>
            </a:r>
            <a:endParaRPr lang="en-US" altLang="zh-TW" sz="2000" b="1" dirty="0">
              <a:solidFill>
                <a:srgbClr val="C00000"/>
              </a:solidFill>
              <a:latin typeface="標楷體" panose="03000509000000000000" pitchFamily="65" charset="-120"/>
              <a:ea typeface="標楷體" panose="03000509000000000000" pitchFamily="65" charset="-120"/>
            </a:endParaRPr>
          </a:p>
        </p:txBody>
      </p:sp>
      <p:sp>
        <p:nvSpPr>
          <p:cNvPr id="19" name="橢圓 18">
            <a:extLst>
              <a:ext uri="{FF2B5EF4-FFF2-40B4-BE49-F238E27FC236}">
                <a16:creationId xmlns:a16="http://schemas.microsoft.com/office/drawing/2014/main" id="{C2A2D1D8-4F3E-24AC-E476-26C5A9C351B8}"/>
              </a:ext>
            </a:extLst>
          </p:cNvPr>
          <p:cNvSpPr/>
          <p:nvPr/>
        </p:nvSpPr>
        <p:spPr>
          <a:xfrm>
            <a:off x="3597659" y="4888727"/>
            <a:ext cx="1855873" cy="1645331"/>
          </a:xfrm>
          <a:prstGeom prst="ellipse">
            <a:avLst/>
          </a:prstGeom>
          <a:solidFill>
            <a:srgbClr val="FEA386"/>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2000" b="1" dirty="0" smtClean="0">
                <a:latin typeface="微軟正黑體" panose="020B0604030504040204" pitchFamily="34" charset="-120"/>
                <a:ea typeface="微軟正黑體" panose="020B0604030504040204" pitchFamily="34" charset="-120"/>
              </a:rPr>
              <a:t>大專院校之交通安全教育？</a:t>
            </a:r>
            <a:endParaRPr lang="zh-TW" altLang="en-US" sz="2000" b="1" dirty="0">
              <a:latin typeface="微軟正黑體" panose="020B0604030504040204" pitchFamily="34" charset="-120"/>
              <a:ea typeface="微軟正黑體" panose="020B0604030504040204" pitchFamily="34" charset="-120"/>
            </a:endParaRPr>
          </a:p>
        </p:txBody>
      </p:sp>
      <p:sp>
        <p:nvSpPr>
          <p:cNvPr id="20" name="向下箭號 12">
            <a:extLst>
              <a:ext uri="{FF2B5EF4-FFF2-40B4-BE49-F238E27FC236}">
                <a16:creationId xmlns:a16="http://schemas.microsoft.com/office/drawing/2014/main" id="{A2C8DDE3-8385-375E-2E6B-4F3B8040B0AC}"/>
              </a:ext>
            </a:extLst>
          </p:cNvPr>
          <p:cNvSpPr/>
          <p:nvPr/>
        </p:nvSpPr>
        <p:spPr>
          <a:xfrm rot="10800000">
            <a:off x="4314006" y="4061553"/>
            <a:ext cx="423182" cy="76288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31519042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32F044A2-A8C8-85E1-2EBD-1E2EF34DD3FC}"/>
              </a:ext>
            </a:extLst>
          </p:cNvPr>
          <p:cNvSpPr>
            <a:spLocks noGrp="1"/>
          </p:cNvSpPr>
          <p:nvPr>
            <p:ph type="sldNum" sz="quarter" idx="4294967295"/>
          </p:nvPr>
        </p:nvSpPr>
        <p:spPr/>
        <p:txBody>
          <a:bodyPr/>
          <a:lstStyle/>
          <a:p>
            <a:endParaRPr lang="zh-TW" altLang="en-US" dirty="0"/>
          </a:p>
        </p:txBody>
      </p:sp>
      <p:sp>
        <p:nvSpPr>
          <p:cNvPr id="4" name="標題 3">
            <a:extLst>
              <a:ext uri="{FF2B5EF4-FFF2-40B4-BE49-F238E27FC236}">
                <a16:creationId xmlns:a16="http://schemas.microsoft.com/office/drawing/2014/main" id="{52426D00-6E59-8E32-D4E9-F9AD7E594241}"/>
              </a:ext>
            </a:extLst>
          </p:cNvPr>
          <p:cNvSpPr>
            <a:spLocks noGrp="1"/>
          </p:cNvSpPr>
          <p:nvPr>
            <p:ph type="title"/>
          </p:nvPr>
        </p:nvSpPr>
        <p:spPr>
          <a:xfrm>
            <a:off x="663742" y="384602"/>
            <a:ext cx="10989696" cy="718595"/>
          </a:xfrm>
        </p:spPr>
        <p:txBody>
          <a:bodyPr>
            <a:normAutofit fontScale="90000"/>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肆、大專院校交通安全教育之</a:t>
            </a:r>
            <a:r>
              <a:rPr lang="zh-TW" altLang="en-US"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定位</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與</a:t>
            </a:r>
            <a:r>
              <a:rPr lang="zh-TW" altLang="en-US"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使命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(3/3</a:t>
            </a:r>
            <a:r>
              <a:rPr lang="en-US" altLang="zh-TW" dirty="0" smtClean="0"/>
              <a:t>)</a:t>
            </a:r>
            <a:endParaRPr lang="zh-TW" altLang="en-US" dirty="0"/>
          </a:p>
        </p:txBody>
      </p:sp>
      <p:grpSp>
        <p:nvGrpSpPr>
          <p:cNvPr id="6" name="群組 5">
            <a:extLst>
              <a:ext uri="{FF2B5EF4-FFF2-40B4-BE49-F238E27FC236}">
                <a16:creationId xmlns:a16="http://schemas.microsoft.com/office/drawing/2014/main" id="{20B4B821-F403-0919-BDAA-814019DC55A3}"/>
              </a:ext>
            </a:extLst>
          </p:cNvPr>
          <p:cNvGrpSpPr/>
          <p:nvPr/>
        </p:nvGrpSpPr>
        <p:grpSpPr>
          <a:xfrm>
            <a:off x="878178" y="1773010"/>
            <a:ext cx="10771664" cy="3787990"/>
            <a:chOff x="976208" y="2085140"/>
            <a:chExt cx="7562496" cy="3690964"/>
          </a:xfrm>
        </p:grpSpPr>
        <p:sp>
          <p:nvSpPr>
            <p:cNvPr id="7" name="橢圓 6">
              <a:extLst>
                <a:ext uri="{FF2B5EF4-FFF2-40B4-BE49-F238E27FC236}">
                  <a16:creationId xmlns:a16="http://schemas.microsoft.com/office/drawing/2014/main" id="{A9CB9FAE-EDEF-80F8-4F30-AF47D4D00955}"/>
                </a:ext>
              </a:extLst>
            </p:cNvPr>
            <p:cNvSpPr/>
            <p:nvPr/>
          </p:nvSpPr>
          <p:spPr>
            <a:xfrm>
              <a:off x="6978081" y="4329281"/>
              <a:ext cx="1560623" cy="144682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smtClean="0">
                  <a:latin typeface="微軟正黑體" panose="020B0604030504040204" pitchFamily="34" charset="-120"/>
                  <a:ea typeface="微軟正黑體" panose="020B0604030504040204" pitchFamily="34" charset="-120"/>
                </a:rPr>
                <a:t>安全用路</a:t>
              </a:r>
              <a:endParaRPr lang="en-US" altLang="zh-TW" sz="2400" b="1" dirty="0" smtClean="0">
                <a:latin typeface="微軟正黑體" panose="020B0604030504040204" pitchFamily="34" charset="-120"/>
                <a:ea typeface="微軟正黑體" panose="020B0604030504040204" pitchFamily="34" charset="-120"/>
              </a:endParaRPr>
            </a:p>
            <a:p>
              <a:pPr algn="ctr"/>
              <a:r>
                <a:rPr lang="zh-TW" altLang="en-US" sz="2400" b="1" dirty="0" smtClean="0">
                  <a:latin typeface="微軟正黑體" panose="020B0604030504040204" pitchFamily="34" charset="-120"/>
                  <a:ea typeface="微軟正黑體" panose="020B0604030504040204" pitchFamily="34" charset="-120"/>
                </a:rPr>
                <a:t>行為</a:t>
              </a:r>
              <a:endParaRPr lang="zh-TW" altLang="en-US" sz="2400" b="1" dirty="0">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id="{2C8C4708-56F5-0AE5-DD49-522ACEDA98DC}"/>
                </a:ext>
              </a:extLst>
            </p:cNvPr>
            <p:cNvGrpSpPr/>
            <p:nvPr/>
          </p:nvGrpSpPr>
          <p:grpSpPr>
            <a:xfrm>
              <a:off x="976208" y="2085140"/>
              <a:ext cx="5999692" cy="1902212"/>
              <a:chOff x="976208" y="2108520"/>
              <a:chExt cx="5999692" cy="1902212"/>
            </a:xfrm>
          </p:grpSpPr>
          <p:sp>
            <p:nvSpPr>
              <p:cNvPr id="12" name="矩形 11">
                <a:extLst>
                  <a:ext uri="{FF2B5EF4-FFF2-40B4-BE49-F238E27FC236}">
                    <a16:creationId xmlns:a16="http://schemas.microsoft.com/office/drawing/2014/main" id="{C8726BF3-FEFA-80D6-0463-213492935768}"/>
                  </a:ext>
                </a:extLst>
              </p:cNvPr>
              <p:cNvSpPr/>
              <p:nvPr/>
            </p:nvSpPr>
            <p:spPr>
              <a:xfrm>
                <a:off x="976208" y="2108520"/>
                <a:ext cx="5999692" cy="1883899"/>
              </a:xfrm>
              <a:prstGeom prst="rect">
                <a:avLst/>
              </a:prstGeom>
              <a:solidFill>
                <a:schemeClr val="bg1"/>
              </a:solidFill>
              <a:ln w="508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rgbClr val="C00000"/>
                    </a:solidFill>
                    <a:latin typeface="微軟正黑體" panose="020B0604030504040204" pitchFamily="34" charset="-120"/>
                    <a:ea typeface="微軟正黑體" panose="020B0604030504040204" pitchFamily="34" charset="-120"/>
                  </a:rPr>
                  <a:t>教育</a:t>
                </a:r>
                <a:endParaRPr lang="zh-TW" altLang="en-US" sz="2000" dirty="0"/>
              </a:p>
            </p:txBody>
          </p:sp>
          <p:sp>
            <p:nvSpPr>
              <p:cNvPr id="13" name="橢圓 12">
                <a:extLst>
                  <a:ext uri="{FF2B5EF4-FFF2-40B4-BE49-F238E27FC236}">
                    <a16:creationId xmlns:a16="http://schemas.microsoft.com/office/drawing/2014/main" id="{3A8816AF-C9C8-27B8-DA7E-DC62A913E2D8}"/>
                  </a:ext>
                </a:extLst>
              </p:cNvPr>
              <p:cNvSpPr/>
              <p:nvPr/>
            </p:nvSpPr>
            <p:spPr>
              <a:xfrm>
                <a:off x="1527985" y="2238310"/>
                <a:ext cx="1322582" cy="1566368"/>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b="1" u="sng" dirty="0">
                    <a:solidFill>
                      <a:srgbClr val="C00000"/>
                    </a:solidFill>
                    <a:latin typeface="微軟正黑體" panose="020B0604030504040204" pitchFamily="34" charset="-120"/>
                    <a:ea typeface="微軟正黑體" panose="020B0604030504040204" pitchFamily="34" charset="-120"/>
                  </a:rPr>
                  <a:t>1. </a:t>
                </a:r>
                <a:r>
                  <a:rPr lang="zh-TW" altLang="en-US" sz="2200" b="1" u="sng" dirty="0">
                    <a:solidFill>
                      <a:srgbClr val="C00000"/>
                    </a:solidFill>
                    <a:latin typeface="微軟正黑體" panose="020B0604030504040204" pitchFamily="34" charset="-120"/>
                    <a:ea typeface="微軟正黑體" panose="020B0604030504040204" pitchFamily="34" charset="-120"/>
                  </a:rPr>
                  <a:t>引發學習動機</a:t>
                </a:r>
              </a:p>
            </p:txBody>
          </p:sp>
          <p:sp>
            <p:nvSpPr>
              <p:cNvPr id="14" name="橢圓 13">
                <a:extLst>
                  <a:ext uri="{FF2B5EF4-FFF2-40B4-BE49-F238E27FC236}">
                    <a16:creationId xmlns:a16="http://schemas.microsoft.com/office/drawing/2014/main" id="{9FA930F2-0E7B-2921-CDB3-8EF15DB9B219}"/>
                  </a:ext>
                </a:extLst>
              </p:cNvPr>
              <p:cNvSpPr/>
              <p:nvPr/>
            </p:nvSpPr>
            <p:spPr>
              <a:xfrm>
                <a:off x="3527719" y="2235732"/>
                <a:ext cx="1308113" cy="1568946"/>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US" altLang="zh-TW" sz="2200" b="1" u="sng" dirty="0">
                    <a:solidFill>
                      <a:srgbClr val="C00000"/>
                    </a:solidFill>
                    <a:latin typeface="微軟正黑體" panose="020B0604030504040204" pitchFamily="34" charset="-120"/>
                    <a:ea typeface="微軟正黑體" panose="020B0604030504040204" pitchFamily="34" charset="-120"/>
                  </a:rPr>
                  <a:t>2. </a:t>
                </a:r>
                <a:r>
                  <a:rPr lang="zh-TW" altLang="en-US" sz="2200" b="1" u="sng" dirty="0">
                    <a:solidFill>
                      <a:srgbClr val="C00000"/>
                    </a:solidFill>
                    <a:latin typeface="微軟正黑體" panose="020B0604030504040204" pitchFamily="34" charset="-120"/>
                    <a:ea typeface="微軟正黑體" panose="020B0604030504040204" pitchFamily="34" charset="-120"/>
                  </a:rPr>
                  <a:t>傳授知識與技能</a:t>
                </a:r>
              </a:p>
            </p:txBody>
          </p:sp>
          <p:sp>
            <p:nvSpPr>
              <p:cNvPr id="15" name="橢圓 14">
                <a:extLst>
                  <a:ext uri="{FF2B5EF4-FFF2-40B4-BE49-F238E27FC236}">
                    <a16:creationId xmlns:a16="http://schemas.microsoft.com/office/drawing/2014/main" id="{521EA730-4336-32BE-9176-B8BAA6AF7A62}"/>
                  </a:ext>
                </a:extLst>
              </p:cNvPr>
              <p:cNvSpPr/>
              <p:nvPr/>
            </p:nvSpPr>
            <p:spPr>
              <a:xfrm>
                <a:off x="5512985" y="2235733"/>
                <a:ext cx="1288578" cy="1568945"/>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US" altLang="zh-TW" sz="2200" b="1" u="sng" dirty="0">
                    <a:solidFill>
                      <a:srgbClr val="C00000"/>
                    </a:solidFill>
                    <a:latin typeface="微軟正黑體" panose="020B0604030504040204" pitchFamily="34" charset="-120"/>
                    <a:ea typeface="微軟正黑體" panose="020B0604030504040204" pitchFamily="34" charset="-120"/>
                  </a:rPr>
                  <a:t>3. </a:t>
                </a:r>
                <a:r>
                  <a:rPr lang="zh-TW" altLang="en-US" sz="2200" b="1" u="sng" dirty="0">
                    <a:solidFill>
                      <a:srgbClr val="C00000"/>
                    </a:solidFill>
                    <a:latin typeface="微軟正黑體" panose="020B0604030504040204" pitchFamily="34" charset="-120"/>
                    <a:ea typeface="微軟正黑體" panose="020B0604030504040204" pitchFamily="34" charset="-120"/>
                  </a:rPr>
                  <a:t>帶動練習實踐並深化</a:t>
                </a:r>
              </a:p>
            </p:txBody>
          </p:sp>
          <p:sp>
            <p:nvSpPr>
              <p:cNvPr id="16" name="向右箭號 42">
                <a:extLst>
                  <a:ext uri="{FF2B5EF4-FFF2-40B4-BE49-F238E27FC236}">
                    <a16:creationId xmlns:a16="http://schemas.microsoft.com/office/drawing/2014/main" id="{52B31BA2-EDB7-5FE4-C295-084B85A8CCB9}"/>
                  </a:ext>
                </a:extLst>
              </p:cNvPr>
              <p:cNvSpPr/>
              <p:nvPr/>
            </p:nvSpPr>
            <p:spPr>
              <a:xfrm>
                <a:off x="2917953" y="2814075"/>
                <a:ext cx="517173" cy="359315"/>
              </a:xfrm>
              <a:prstGeom prst="rightArrow">
                <a:avLst/>
              </a:prstGeom>
              <a:solidFill>
                <a:srgbClr val="C00000"/>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17" name="向右箭號 43">
                <a:extLst>
                  <a:ext uri="{FF2B5EF4-FFF2-40B4-BE49-F238E27FC236}">
                    <a16:creationId xmlns:a16="http://schemas.microsoft.com/office/drawing/2014/main" id="{D9190495-C202-1160-88BF-1DC9ABBE1C38}"/>
                  </a:ext>
                </a:extLst>
              </p:cNvPr>
              <p:cNvSpPr/>
              <p:nvPr/>
            </p:nvSpPr>
            <p:spPr>
              <a:xfrm>
                <a:off x="4968076" y="2814075"/>
                <a:ext cx="491947" cy="365794"/>
              </a:xfrm>
              <a:prstGeom prst="rightArrow">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18" name="矩形 17">
                <a:extLst>
                  <a:ext uri="{FF2B5EF4-FFF2-40B4-BE49-F238E27FC236}">
                    <a16:creationId xmlns:a16="http://schemas.microsoft.com/office/drawing/2014/main" id="{28983DF8-699F-F6CB-720C-856F2547F84F}"/>
                  </a:ext>
                </a:extLst>
              </p:cNvPr>
              <p:cNvSpPr/>
              <p:nvPr/>
            </p:nvSpPr>
            <p:spPr>
              <a:xfrm>
                <a:off x="1060000" y="2121405"/>
                <a:ext cx="341504" cy="1889327"/>
              </a:xfrm>
              <a:prstGeom prst="rect">
                <a:avLst/>
              </a:prstGeom>
            </p:spPr>
            <p:txBody>
              <a:bodyPr wrap="square">
                <a:spAutoFit/>
              </a:bodyPr>
              <a:lstStyle/>
              <a:p>
                <a:pPr algn="ctr"/>
                <a:r>
                  <a:rPr lang="zh-TW" altLang="en-US" sz="2000" b="1" dirty="0" smtClean="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交通安全</a:t>
                </a:r>
                <a:endParaRPr lang="en-US" altLang="zh-TW" sz="2000" b="1"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endParaRPr>
              </a:p>
              <a:p>
                <a:pPr algn="ctr"/>
                <a:r>
                  <a:rPr lang="zh-TW" altLang="en-US" sz="2000" b="1"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教育</a:t>
                </a:r>
                <a:endParaRPr lang="zh-TW" altLang="en-US" sz="2000" dirty="0">
                  <a:solidFill>
                    <a:srgbClr val="0000FF"/>
                  </a:solidFill>
                </a:endParaRPr>
              </a:p>
            </p:txBody>
          </p:sp>
        </p:grpSp>
        <p:sp>
          <p:nvSpPr>
            <p:cNvPr id="9" name="向右箭號 45">
              <a:extLst>
                <a:ext uri="{FF2B5EF4-FFF2-40B4-BE49-F238E27FC236}">
                  <a16:creationId xmlns:a16="http://schemas.microsoft.com/office/drawing/2014/main" id="{8ED3FF95-3911-0AC3-7350-8F16FCB2B35A}"/>
                </a:ext>
              </a:extLst>
            </p:cNvPr>
            <p:cNvSpPr/>
            <p:nvPr/>
          </p:nvSpPr>
          <p:spPr>
            <a:xfrm rot="2513320">
              <a:off x="6683349" y="3787371"/>
              <a:ext cx="758455" cy="295767"/>
            </a:xfrm>
            <a:prstGeom prst="rightArrow">
              <a:avLst>
                <a:gd name="adj1" fmla="val 70633"/>
                <a:gd name="adj2" fmla="val 50000"/>
              </a:avLst>
            </a:prstGeom>
            <a:solidFill>
              <a:srgbClr val="7030A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10" name="圓角矩形 46">
              <a:extLst>
                <a:ext uri="{FF2B5EF4-FFF2-40B4-BE49-F238E27FC236}">
                  <a16:creationId xmlns:a16="http://schemas.microsoft.com/office/drawing/2014/main" id="{CABE8E39-5352-FE8E-C367-C5C319C754B8}"/>
                </a:ext>
              </a:extLst>
            </p:cNvPr>
            <p:cNvSpPr/>
            <p:nvPr/>
          </p:nvSpPr>
          <p:spPr>
            <a:xfrm>
              <a:off x="4870628" y="4571132"/>
              <a:ext cx="1479481" cy="105810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交通安全</a:t>
              </a:r>
              <a:endParaRPr lang="en-US" altLang="zh-TW" sz="2400" b="1" dirty="0">
                <a:latin typeface="微軟正黑體" panose="020B0604030504040204" pitchFamily="34" charset="-120"/>
                <a:ea typeface="微軟正黑體" panose="020B0604030504040204" pitchFamily="34" charset="-120"/>
              </a:endParaRPr>
            </a:p>
            <a:p>
              <a:pPr algn="ctr"/>
              <a:r>
                <a:rPr lang="zh-TW" altLang="en-US" sz="2400" b="1" dirty="0">
                  <a:latin typeface="微軟正黑體" panose="020B0604030504040204" pitchFamily="34" charset="-120"/>
                  <a:ea typeface="微軟正黑體" panose="020B0604030504040204" pitchFamily="34" charset="-120"/>
                </a:rPr>
                <a:t>宣導</a:t>
              </a:r>
            </a:p>
          </p:txBody>
        </p:sp>
        <p:sp>
          <p:nvSpPr>
            <p:cNvPr id="11" name="向右箭號 47">
              <a:extLst>
                <a:ext uri="{FF2B5EF4-FFF2-40B4-BE49-F238E27FC236}">
                  <a16:creationId xmlns:a16="http://schemas.microsoft.com/office/drawing/2014/main" id="{FB9B15D9-E152-550C-54A3-5F3703941E93}"/>
                </a:ext>
              </a:extLst>
            </p:cNvPr>
            <p:cNvSpPr/>
            <p:nvPr/>
          </p:nvSpPr>
          <p:spPr>
            <a:xfrm rot="19240385">
              <a:off x="6315964" y="4210489"/>
              <a:ext cx="738093" cy="390721"/>
            </a:xfrm>
            <a:prstGeom prst="rightArrow">
              <a:avLst/>
            </a:prstGeom>
            <a:solidFill>
              <a:srgbClr val="AC431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grpSp>
      <p:sp>
        <p:nvSpPr>
          <p:cNvPr id="19" name="矩形 18">
            <a:extLst>
              <a:ext uri="{FF2B5EF4-FFF2-40B4-BE49-F238E27FC236}">
                <a16:creationId xmlns:a16="http://schemas.microsoft.com/office/drawing/2014/main" id="{DFA2294E-9AE9-99BE-7FD0-9E6A35CA724E}"/>
              </a:ext>
            </a:extLst>
          </p:cNvPr>
          <p:cNvSpPr/>
          <p:nvPr/>
        </p:nvSpPr>
        <p:spPr>
          <a:xfrm>
            <a:off x="797300" y="3982295"/>
            <a:ext cx="4804013" cy="1631216"/>
          </a:xfrm>
          <a:prstGeom prst="rect">
            <a:avLst/>
          </a:prstGeom>
        </p:spPr>
        <p:txBody>
          <a:bodyPr wrap="square">
            <a:spAutoFit/>
          </a:bodyPr>
          <a:lstStyle/>
          <a:p>
            <a:pPr algn="just"/>
            <a:r>
              <a:rPr lang="zh-TW" altLang="en-US" sz="2000" b="1" dirty="0" smtClean="0">
                <a:solidFill>
                  <a:srgbClr val="0000FF"/>
                </a:solidFill>
                <a:latin typeface="微軟正黑體" panose="020B0604030504040204" pitchFamily="34" charset="-120"/>
                <a:ea typeface="微軟正黑體" panose="020B0604030504040204" pitchFamily="34" charset="-120"/>
              </a:rPr>
              <a:t>交通安全教育</a:t>
            </a:r>
            <a:r>
              <a:rPr lang="zh-TW" altLang="en-US" sz="2000" b="1" dirty="0">
                <a:solidFill>
                  <a:srgbClr val="0000FF"/>
                </a:solidFill>
                <a:latin typeface="微軟正黑體" panose="020B0604030504040204" pitchFamily="34" charset="-120"/>
                <a:ea typeface="微軟正黑體" panose="020B0604030504040204" pitchFamily="34" charset="-120"/>
              </a:rPr>
              <a:t>：</a:t>
            </a:r>
            <a:r>
              <a:rPr lang="zh-TW" altLang="en-US" sz="2000" u="sng" dirty="0" smtClean="0">
                <a:latin typeface="微軟正黑體" panose="020B0604030504040204" pitchFamily="34" charset="-120"/>
                <a:ea typeface="微軟正黑體" panose="020B0604030504040204" pitchFamily="34" charset="-120"/>
              </a:rPr>
              <a:t>強調交通安全素養</a:t>
            </a:r>
            <a:r>
              <a:rPr lang="zh-TW" altLang="en-US" sz="2000" u="sng" dirty="0">
                <a:latin typeface="微軟正黑體" panose="020B0604030504040204" pitchFamily="34" charset="-120"/>
                <a:ea typeface="微軟正黑體" panose="020B0604030504040204" pitchFamily="34" charset="-120"/>
              </a:rPr>
              <a:t>、知識與技能的培養，需要較為完善的課程設計，透過有效的教學方法加以啟迪，並經由演練加以實踐，</a:t>
            </a:r>
            <a:r>
              <a:rPr lang="zh-TW" altLang="en-US" sz="2000" b="1" u="sng" dirty="0">
                <a:solidFill>
                  <a:srgbClr val="FF0000"/>
                </a:solidFill>
                <a:latin typeface="微軟正黑體" panose="020B0604030504040204" pitchFamily="34" charset="-120"/>
                <a:ea typeface="微軟正黑體" panose="020B0604030504040204" pitchFamily="34" charset="-120"/>
              </a:rPr>
              <a:t>需長時間累積</a:t>
            </a:r>
            <a:r>
              <a:rPr lang="zh-TW" altLang="en-US" sz="2000" b="1" dirty="0">
                <a:latin typeface="微軟正黑體" panose="020B0604030504040204" pitchFamily="34" charset="-120"/>
                <a:ea typeface="微軟正黑體" panose="020B0604030504040204" pitchFamily="34" charset="-120"/>
              </a:rPr>
              <a:t>，</a:t>
            </a:r>
            <a:r>
              <a:rPr lang="zh-TW" altLang="en-US" sz="2000" b="1" u="sng" dirty="0">
                <a:solidFill>
                  <a:srgbClr val="FF0000"/>
                </a:solidFill>
                <a:latin typeface="微軟正黑體" panose="020B0604030504040204" pitchFamily="34" charset="-120"/>
                <a:ea typeface="微軟正黑體" panose="020B0604030504040204" pitchFamily="34" charset="-120"/>
              </a:rPr>
              <a:t>但成效較大且持久</a:t>
            </a:r>
            <a:r>
              <a:rPr lang="zh-TW" altLang="en-US" sz="2000" b="1" dirty="0"/>
              <a:t>。</a:t>
            </a:r>
          </a:p>
        </p:txBody>
      </p:sp>
      <p:sp>
        <p:nvSpPr>
          <p:cNvPr id="20" name="矩形 19">
            <a:extLst>
              <a:ext uri="{FF2B5EF4-FFF2-40B4-BE49-F238E27FC236}">
                <a16:creationId xmlns:a16="http://schemas.microsoft.com/office/drawing/2014/main" id="{D6983D0E-C64F-5A4E-C107-D0B040BCA5EF}"/>
              </a:ext>
            </a:extLst>
          </p:cNvPr>
          <p:cNvSpPr/>
          <p:nvPr/>
        </p:nvSpPr>
        <p:spPr>
          <a:xfrm>
            <a:off x="9585339" y="1497397"/>
            <a:ext cx="2216034" cy="1938992"/>
          </a:xfrm>
          <a:prstGeom prst="rect">
            <a:avLst/>
          </a:prstGeom>
        </p:spPr>
        <p:txBody>
          <a:bodyPr wrap="square">
            <a:spAutoFit/>
          </a:bodyPr>
          <a:lstStyle/>
          <a:p>
            <a:r>
              <a:rPr lang="zh-TW" altLang="en-US" sz="2000" b="1" dirty="0">
                <a:solidFill>
                  <a:srgbClr val="0000FF"/>
                </a:solidFill>
                <a:latin typeface="微軟正黑體" panose="020B0604030504040204" pitchFamily="34" charset="-120"/>
                <a:ea typeface="微軟正黑體" panose="020B0604030504040204" pitchFamily="34" charset="-120"/>
              </a:rPr>
              <a:t>交通安全宣導：</a:t>
            </a:r>
            <a:r>
              <a:rPr lang="zh-TW" altLang="en-US" sz="2000" u="sng" dirty="0">
                <a:latin typeface="微軟正黑體" panose="020B0604030504040204" pitchFamily="34" charset="-120"/>
                <a:ea typeface="微軟正黑體" panose="020B0604030504040204" pitchFamily="34" charset="-120"/>
              </a:rPr>
              <a:t>透過吸睛行銷手段與受眾進行短暫的碰觸</a:t>
            </a:r>
            <a:r>
              <a:rPr lang="zh-TW" altLang="en-US" sz="2000" dirty="0">
                <a:latin typeface="微軟正黑體" panose="020B0604030504040204" pitchFamily="34" charset="-120"/>
                <a:ea typeface="微軟正黑體" panose="020B0604030504040204" pitchFamily="34" charset="-120"/>
              </a:rPr>
              <a:t>，</a:t>
            </a:r>
            <a:r>
              <a:rPr lang="zh-TW" altLang="en-US" sz="2000" b="1" u="sng" dirty="0">
                <a:solidFill>
                  <a:srgbClr val="FF0000"/>
                </a:solidFill>
                <a:latin typeface="微軟正黑體" panose="020B0604030504040204" pitchFamily="34" charset="-120"/>
                <a:ea typeface="微軟正黑體" panose="020B0604030504040204" pitchFamily="34" charset="-120"/>
              </a:rPr>
              <a:t>博取關心注意並產生預期教育成果的回饋與強化</a:t>
            </a:r>
            <a:r>
              <a:rPr lang="zh-TW" altLang="en-US" sz="2000" b="1" dirty="0">
                <a:latin typeface="微軟正黑體" panose="020B0604030504040204" pitchFamily="34" charset="-120"/>
                <a:ea typeface="微軟正黑體" panose="020B0604030504040204" pitchFamily="34" charset="-120"/>
              </a:rPr>
              <a:t>。</a:t>
            </a:r>
          </a:p>
        </p:txBody>
      </p:sp>
      <p:sp>
        <p:nvSpPr>
          <p:cNvPr id="21" name="矩形 20">
            <a:extLst>
              <a:ext uri="{FF2B5EF4-FFF2-40B4-BE49-F238E27FC236}">
                <a16:creationId xmlns:a16="http://schemas.microsoft.com/office/drawing/2014/main" id="{3FB1FE4F-A8CC-D908-05F8-BBD9651DB880}"/>
              </a:ext>
            </a:extLst>
          </p:cNvPr>
          <p:cNvSpPr/>
          <p:nvPr/>
        </p:nvSpPr>
        <p:spPr>
          <a:xfrm>
            <a:off x="881284" y="5816746"/>
            <a:ext cx="10723418" cy="830997"/>
          </a:xfrm>
          <a:prstGeom prst="rect">
            <a:avLst/>
          </a:prstGeom>
        </p:spPr>
        <p:txBody>
          <a:bodyPr wrap="square">
            <a:spAutoFit/>
          </a:bodyPr>
          <a:lstStyle/>
          <a:p>
            <a:r>
              <a:rPr lang="zh-TW" altLang="en-US" sz="2400" b="1" dirty="0">
                <a:solidFill>
                  <a:srgbClr val="0000FF"/>
                </a:solidFill>
                <a:latin typeface="微軟正黑體" panose="020B0604030504040204" pitchFamily="34" charset="-120"/>
                <a:ea typeface="微軟正黑體" panose="020B0604030504040204" pitchFamily="34" charset="-120"/>
              </a:rPr>
              <a:t>交通安全宣導</a:t>
            </a:r>
            <a:r>
              <a:rPr lang="zh-TW" altLang="en-US" sz="2400" b="1" dirty="0">
                <a:latin typeface="微軟正黑體" panose="020B0604030504040204" pitchFamily="34" charset="-120"/>
                <a:ea typeface="微軟正黑體" panose="020B0604030504040204" pitchFamily="34" charset="-120"/>
              </a:rPr>
              <a:t>如果沒有</a:t>
            </a:r>
            <a:r>
              <a:rPr lang="zh-TW" altLang="en-US" sz="2400" b="1" dirty="0">
                <a:solidFill>
                  <a:srgbClr val="FF0000"/>
                </a:solidFill>
                <a:latin typeface="微軟正黑體" panose="020B0604030504040204" pitchFamily="34" charset="-120"/>
                <a:ea typeface="微軟正黑體" panose="020B0604030504040204" pitchFamily="34" charset="-120"/>
              </a:rPr>
              <a:t>先前的教學訓練</a:t>
            </a:r>
            <a:r>
              <a:rPr lang="zh-TW" altLang="en-US" sz="2400" b="1" dirty="0">
                <a:latin typeface="微軟正黑體" panose="020B0604030504040204" pitchFamily="34" charset="-120"/>
                <a:ea typeface="微軟正黑體" panose="020B0604030504040204" pitchFamily="34" charset="-120"/>
              </a:rPr>
              <a:t>及</a:t>
            </a:r>
            <a:r>
              <a:rPr lang="zh-TW" altLang="en-US" sz="2400" b="1" dirty="0">
                <a:solidFill>
                  <a:srgbClr val="FF0000"/>
                </a:solidFill>
                <a:latin typeface="微軟正黑體" panose="020B0604030504040204" pitchFamily="34" charset="-120"/>
                <a:ea typeface="微軟正黑體" panose="020B0604030504040204" pitchFamily="34" charset="-120"/>
              </a:rPr>
              <a:t>後續的行為實踐加以配合</a:t>
            </a:r>
            <a:r>
              <a:rPr lang="zh-TW" altLang="en-US" sz="2400" b="1" dirty="0">
                <a:solidFill>
                  <a:srgbClr val="C00000"/>
                </a:solidFill>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終將會成為一現的曇花，無法收到預期之教育效果</a:t>
            </a:r>
            <a:r>
              <a:rPr lang="zh-TW" altLang="en-US" sz="2400" dirty="0">
                <a:latin typeface="微軟正黑體" panose="020B0604030504040204" pitchFamily="34" charset="-120"/>
                <a:ea typeface="微軟正黑體" panose="020B0604030504040204" pitchFamily="34" charset="-120"/>
              </a:rPr>
              <a:t>。</a:t>
            </a:r>
          </a:p>
        </p:txBody>
      </p:sp>
      <p:sp>
        <p:nvSpPr>
          <p:cNvPr id="3" name="矩形 2"/>
          <p:cNvSpPr/>
          <p:nvPr/>
        </p:nvSpPr>
        <p:spPr>
          <a:xfrm>
            <a:off x="725349" y="1048989"/>
            <a:ext cx="8698508" cy="584775"/>
          </a:xfrm>
          <a:prstGeom prst="rect">
            <a:avLst/>
          </a:prstGeom>
        </p:spPr>
        <p:txBody>
          <a:bodyPr wrap="square">
            <a:spAutoFit/>
          </a:bodyPr>
          <a:lstStyle/>
          <a:p>
            <a:pPr marL="360363" indent="-360363">
              <a:buFont typeface="Wingdings" panose="05000000000000000000" pitchFamily="2" charset="2"/>
              <a:buChar char="Ø"/>
            </a:pP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「交通安全教育」</a:t>
            </a:r>
            <a:r>
              <a:rPr lang="zh-TW" altLang="en-US" sz="3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與</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標楷體" panose="03000509000000000000" pitchFamily="65" charset="-120"/>
                <a:ea typeface="標楷體" panose="03000509000000000000" pitchFamily="65" charset="-120"/>
                <a:cs typeface="Times New Roman" panose="02020603050405020304" pitchFamily="18" charset="0"/>
              </a:rPr>
              <a:t>交通安全宣導</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之差異</a:t>
            </a:r>
            <a:endParaRPr lang="zh-TW" altLang="en-US" sz="3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18269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1964" y="365126"/>
            <a:ext cx="10651836" cy="734002"/>
          </a:xfrm>
        </p:spPr>
        <p:txBody>
          <a:bodyPr/>
          <a:lstStyle/>
          <a:p>
            <a:r>
              <a:rPr lang="zh-TW" altLang="en-US" b="1" dirty="0">
                <a:latin typeface="標楷體" panose="03000509000000000000" pitchFamily="65" charset="-120"/>
                <a:ea typeface="標楷體" panose="03000509000000000000" pitchFamily="65" charset="-120"/>
              </a:rPr>
              <a:t>壹、認識我國的道路交通事故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(1/6)</a:t>
            </a:r>
            <a:endParaRPr lang="zh-TW" altLang="en-US" dirty="0"/>
          </a:p>
        </p:txBody>
      </p:sp>
      <p:graphicFrame>
        <p:nvGraphicFramePr>
          <p:cNvPr id="4" name="內容版面配置區 3">
            <a:extLst>
              <a:ext uri="{FF2B5EF4-FFF2-40B4-BE49-F238E27FC236}">
                <a16:creationId xmlns:a16="http://schemas.microsoft.com/office/drawing/2014/main" id="{938A1A25-A36D-80DB-34D1-BBEE73E24B9A}"/>
              </a:ext>
            </a:extLst>
          </p:cNvPr>
          <p:cNvGraphicFramePr>
            <a:graphicFrameLocks noGrp="1"/>
          </p:cNvGraphicFramePr>
          <p:nvPr>
            <p:ph idx="1"/>
            <p:extLst/>
          </p:nvPr>
        </p:nvGraphicFramePr>
        <p:xfrm>
          <a:off x="701963" y="1179079"/>
          <a:ext cx="10898909" cy="51016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472171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extLst>
              <p:ext uri="{D42A27DB-BD31-4B8C-83A1-F6EECF244321}">
                <p14:modId xmlns:p14="http://schemas.microsoft.com/office/powerpoint/2010/main" val="2042194221"/>
              </p:ext>
            </p:extLst>
          </p:nvPr>
        </p:nvGraphicFramePr>
        <p:xfrm>
          <a:off x="609600" y="1016000"/>
          <a:ext cx="11148148" cy="5595308"/>
        </p:xfrm>
        <a:graphic>
          <a:graphicData uri="http://schemas.openxmlformats.org/drawingml/2006/table">
            <a:tbl>
              <a:tblPr firstRow="1" bandRow="1">
                <a:tableStyleId>{5940675A-B579-460E-94D1-54222C63F5DA}</a:tableStyleId>
              </a:tblPr>
              <a:tblGrid>
                <a:gridCol w="3694545">
                  <a:extLst>
                    <a:ext uri="{9D8B030D-6E8A-4147-A177-3AD203B41FA5}">
                      <a16:colId xmlns:a16="http://schemas.microsoft.com/office/drawing/2014/main" val="4243616026"/>
                    </a:ext>
                  </a:extLst>
                </a:gridCol>
                <a:gridCol w="7453603">
                  <a:extLst>
                    <a:ext uri="{9D8B030D-6E8A-4147-A177-3AD203B41FA5}">
                      <a16:colId xmlns:a16="http://schemas.microsoft.com/office/drawing/2014/main" val="3440484692"/>
                    </a:ext>
                  </a:extLst>
                </a:gridCol>
              </a:tblGrid>
              <a:tr h="539878">
                <a:tc>
                  <a:txBody>
                    <a:bodyPr/>
                    <a:lstStyle/>
                    <a:p>
                      <a:pPr marL="0" indent="0" algn="ctr"/>
                      <a:r>
                        <a:rPr lang="zh-TW" altLang="en-US" sz="2400" b="1" dirty="0" smtClean="0">
                          <a:latin typeface="標楷體" panose="03000509000000000000" pitchFamily="65" charset="-120"/>
                          <a:ea typeface="標楷體" panose="03000509000000000000" pitchFamily="65" charset="-120"/>
                        </a:rPr>
                        <a:t>交通安全五大守則</a:t>
                      </a:r>
                      <a:endParaRPr lang="zh-TW" altLang="en-US" sz="2400" b="1" dirty="0">
                        <a:solidFill>
                          <a:srgbClr val="0000FF"/>
                        </a:solidFill>
                        <a:latin typeface="標楷體" panose="03000509000000000000" pitchFamily="65" charset="-120"/>
                        <a:ea typeface="標楷體" panose="03000509000000000000" pitchFamily="65" charset="-120"/>
                      </a:endParaRPr>
                    </a:p>
                  </a:txBody>
                  <a:tcPr anchor="ctr"/>
                </a:tc>
                <a:tc>
                  <a:txBody>
                    <a:bodyPr/>
                    <a:lstStyle/>
                    <a:p>
                      <a:pPr algn="ctr"/>
                      <a:r>
                        <a:rPr lang="zh-TW" altLang="en-US" sz="2400" b="1" dirty="0" smtClean="0">
                          <a:latin typeface="標楷體" panose="03000509000000000000" pitchFamily="65" charset="-120"/>
                          <a:ea typeface="標楷體" panose="03000509000000000000" pitchFamily="65" charset="-120"/>
                        </a:rPr>
                        <a:t>推動內容簡述 </a:t>
                      </a:r>
                      <a:r>
                        <a:rPr lang="en-US" altLang="zh-TW" sz="24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詳細內容可進一步參考相關簡報</a:t>
                      </a:r>
                      <a:r>
                        <a:rPr lang="en-US" altLang="zh-TW" sz="24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2451708380"/>
                  </a:ext>
                </a:extLst>
              </a:tr>
              <a:tr h="877455">
                <a:tc>
                  <a:txBody>
                    <a:bodyPr/>
                    <a:lstStyle/>
                    <a:p>
                      <a:pPr marL="0" indent="0"/>
                      <a:r>
                        <a:rPr lang="zh-TW" altLang="en-US" sz="2200" b="1" u="sng" dirty="0" smtClean="0">
                          <a:solidFill>
                            <a:srgbClr val="C00000"/>
                          </a:solidFill>
                          <a:latin typeface="標楷體" panose="03000509000000000000" pitchFamily="65" charset="-120"/>
                          <a:ea typeface="標楷體" panose="03000509000000000000" pitchFamily="65" charset="-120"/>
                        </a:rPr>
                        <a:t>守則ㄧ</a:t>
                      </a:r>
                      <a:r>
                        <a:rPr lang="zh-TW" altLang="en-US" sz="2200" b="1" u="none" dirty="0" smtClean="0">
                          <a:solidFill>
                            <a:srgbClr val="C00000"/>
                          </a:solidFill>
                          <a:latin typeface="標楷體" panose="03000509000000000000" pitchFamily="65" charset="-120"/>
                          <a:ea typeface="標楷體" panose="03000509000000000000" pitchFamily="65" charset="-120"/>
                        </a:rPr>
                        <a:t>：</a:t>
                      </a:r>
                      <a:r>
                        <a:rPr lang="zh-TW" altLang="en-US" sz="2200" b="1" dirty="0" smtClean="0">
                          <a:solidFill>
                            <a:srgbClr val="C00000"/>
                          </a:solidFill>
                          <a:latin typeface="標楷體" panose="03000509000000000000" pitchFamily="65" charset="-120"/>
                          <a:ea typeface="標楷體" panose="03000509000000000000" pitchFamily="65" charset="-120"/>
                        </a:rPr>
                        <a:t>熟悉通行路權，遵守交通規則</a:t>
                      </a:r>
                      <a:endParaRPr lang="zh-TW" altLang="en-US" sz="2200" b="1" dirty="0">
                        <a:solidFill>
                          <a:srgbClr val="C00000"/>
                        </a:solidFill>
                        <a:latin typeface="標楷體" panose="03000509000000000000" pitchFamily="65" charset="-120"/>
                        <a:ea typeface="標楷體" panose="03000509000000000000" pitchFamily="65" charset="-120"/>
                      </a:endParaRPr>
                    </a:p>
                  </a:txBody>
                  <a:tcPr/>
                </a:tc>
                <a:tc>
                  <a:txBody>
                    <a:bodyPr/>
                    <a:lstStyle/>
                    <a:p>
                      <a:r>
                        <a:rPr lang="en-US" altLang="zh-TW" sz="1600" dirty="0" smtClean="0">
                          <a:latin typeface="微軟正黑體" panose="020B0604030504040204" pitchFamily="34" charset="-120"/>
                          <a:ea typeface="微軟正黑體" panose="020B0604030504040204" pitchFamily="34" charset="-120"/>
                          <a:cs typeface="Times New Roman" panose="02020603050405020304" pitchFamily="18" charset="0"/>
                        </a:rPr>
                        <a:t>1. </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路權是</a:t>
                      </a:r>
                      <a:r>
                        <a:rPr lang="zh-TW"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規範用路優先順序、排解車輛行進衝突的最高指導原則</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endParaRPr>
                    </a:p>
                    <a:p>
                      <a:r>
                        <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 通行路權之分派透過</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空間分離</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時間分離</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法定規則</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執行</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，強調</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強者讓弱者</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endParaRPr>
                    </a:p>
                    <a:p>
                      <a:r>
                        <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3. </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路權是使用道路系統之</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遊戲規則</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遵守交通規則</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是交通安全的</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最大保障</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600" b="0" dirty="0">
                        <a:latin typeface="微軟正黑體" panose="020B0604030504040204" pitchFamily="34" charset="-12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1514615528"/>
                  </a:ext>
                </a:extLst>
              </a:tr>
              <a:tr h="886135">
                <a:tc>
                  <a:txBody>
                    <a:bodyPr/>
                    <a:lstStyle/>
                    <a:p>
                      <a:pPr marL="0" indent="0"/>
                      <a:r>
                        <a:rPr lang="zh-TW" altLang="en-US" sz="2200" b="1" u="sng" dirty="0" smtClean="0">
                          <a:solidFill>
                            <a:srgbClr val="C00000"/>
                          </a:solidFill>
                          <a:latin typeface="標楷體" panose="03000509000000000000" pitchFamily="65" charset="-120"/>
                          <a:ea typeface="標楷體" panose="03000509000000000000" pitchFamily="65" charset="-120"/>
                        </a:rPr>
                        <a:t>守則二</a:t>
                      </a:r>
                      <a:r>
                        <a:rPr lang="zh-TW" altLang="en-US" sz="2200" b="1" u="none" dirty="0" smtClean="0">
                          <a:solidFill>
                            <a:srgbClr val="C00000"/>
                          </a:solidFill>
                          <a:latin typeface="標楷體" panose="03000509000000000000" pitchFamily="65" charset="-120"/>
                          <a:ea typeface="標楷體" panose="03000509000000000000" pitchFamily="65" charset="-120"/>
                        </a:rPr>
                        <a:t>：</a:t>
                      </a:r>
                      <a:r>
                        <a:rPr lang="zh-TW" altLang="en-US" sz="2200" b="1" dirty="0" smtClean="0">
                          <a:solidFill>
                            <a:srgbClr val="C00000"/>
                          </a:solidFill>
                          <a:latin typeface="標楷體" panose="03000509000000000000" pitchFamily="65" charset="-120"/>
                          <a:ea typeface="標楷體" panose="03000509000000000000" pitchFamily="65" charset="-120"/>
                        </a:rPr>
                        <a:t>我看得見你，你看得見我</a:t>
                      </a:r>
                      <a:r>
                        <a:rPr lang="zh-TW" altLang="en-US" sz="2200" b="1" dirty="0" smtClean="0">
                          <a:solidFill>
                            <a:srgbClr val="0000FF"/>
                          </a:solidFill>
                          <a:latin typeface="標楷體" panose="03000509000000000000" pitchFamily="65" charset="-120"/>
                          <a:ea typeface="標楷體" panose="03000509000000000000" pitchFamily="65" charset="-120"/>
                        </a:rPr>
                        <a:t>，交通才會安全</a:t>
                      </a:r>
                      <a:endParaRPr lang="zh-TW" altLang="en-US" sz="2200" b="1" dirty="0">
                        <a:solidFill>
                          <a:srgbClr val="0000FF"/>
                        </a:solidFill>
                        <a:latin typeface="標楷體" panose="03000509000000000000" pitchFamily="65" charset="-120"/>
                        <a:ea typeface="標楷體" panose="03000509000000000000"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600" dirty="0" smtClean="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60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交通事故之發生，均因</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你我雙方均未能及時看清楚對方</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所致</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既要看清楚</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對方來車之動向</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，也要提前</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讓對方清楚地看見己車的動向</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endParaRPr>
                    </a:p>
                    <a:p>
                      <a:r>
                        <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3. </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隨侍掌握己車</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看不見之視野死角的危機</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，也不要掉入</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他車看不見的視野死角</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6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59500819"/>
                  </a:ext>
                </a:extLst>
              </a:tr>
              <a:tr h="8861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u="sng" dirty="0" smtClean="0">
                          <a:solidFill>
                            <a:srgbClr val="C00000"/>
                          </a:solidFill>
                          <a:latin typeface="標楷體" panose="03000509000000000000" pitchFamily="65" charset="-120"/>
                          <a:ea typeface="標楷體" panose="03000509000000000000" pitchFamily="65" charset="-120"/>
                        </a:rPr>
                        <a:t>守則三</a:t>
                      </a:r>
                      <a:r>
                        <a:rPr lang="zh-TW" altLang="en-US" sz="2200" b="1" u="none" dirty="0" smtClean="0">
                          <a:solidFill>
                            <a:srgbClr val="C00000"/>
                          </a:solidFill>
                          <a:latin typeface="標楷體" panose="03000509000000000000" pitchFamily="65" charset="-120"/>
                          <a:ea typeface="標楷體" panose="03000509000000000000" pitchFamily="65" charset="-120"/>
                        </a:rPr>
                        <a:t>：</a:t>
                      </a:r>
                      <a:r>
                        <a:rPr lang="zh-TW" altLang="en-US" sz="2200" b="1" dirty="0" smtClean="0">
                          <a:solidFill>
                            <a:srgbClr val="C00000"/>
                          </a:solidFill>
                          <a:latin typeface="標楷體" panose="03000509000000000000" pitchFamily="65" charset="-120"/>
                          <a:ea typeface="標楷體" panose="03000509000000000000" pitchFamily="65" charset="-120"/>
                        </a:rPr>
                        <a:t>謹守安全空間</a:t>
                      </a:r>
                      <a:r>
                        <a:rPr lang="zh-TW" altLang="en-US" sz="2200" b="1" dirty="0" smtClean="0">
                          <a:solidFill>
                            <a:srgbClr val="0000FF"/>
                          </a:solidFill>
                          <a:latin typeface="標楷體" panose="03000509000000000000" pitchFamily="65" charset="-120"/>
                          <a:ea typeface="標楷體" panose="03000509000000000000" pitchFamily="65" charset="-120"/>
                        </a:rPr>
                        <a:t>，不做沒有絕對安全把握的交通行為。</a:t>
                      </a:r>
                      <a:endParaRPr lang="zh-TW" altLang="en-US" sz="2200" dirty="0">
                        <a:solidFill>
                          <a:srgbClr val="0000FF"/>
                        </a:solidFill>
                      </a:endParaRPr>
                    </a:p>
                  </a:txBody>
                  <a:tcPr/>
                </a:tc>
                <a:tc>
                  <a:txBody>
                    <a:bodyPr/>
                    <a:lstStyle/>
                    <a:p>
                      <a:r>
                        <a:rPr lang="en-US" altLang="zh-TW" sz="1600" dirty="0" smtClean="0">
                          <a:latin typeface="微軟正黑體" panose="020B0604030504040204" pitchFamily="34" charset="-120"/>
                          <a:ea typeface="微軟正黑體" panose="020B0604030504040204" pitchFamily="34" charset="-120"/>
                          <a:cs typeface="Times New Roman" panose="02020603050405020304" pitchFamily="18" charset="0"/>
                        </a:rPr>
                        <a:t>1. </a:t>
                      </a:r>
                      <a:r>
                        <a:rPr lang="zh-TW" altLang="en-US" sz="1600" dirty="0" smtClean="0">
                          <a:latin typeface="微軟正黑體" panose="020B0604030504040204" pitchFamily="34" charset="-120"/>
                          <a:ea typeface="微軟正黑體" panose="020B0604030504040204" pitchFamily="34" charset="-120"/>
                          <a:cs typeface="Times New Roman" panose="02020603050405020304" pitchFamily="18" charset="0"/>
                        </a:rPr>
                        <a:t>許多交通事故的發生，都因面對危機時</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未能在瞬間「做出正確的決策」</a:t>
                      </a:r>
                      <a:r>
                        <a:rPr lang="zh-TW" altLang="en-US" sz="1600" dirty="0" smtClean="0">
                          <a:latin typeface="微軟正黑體" panose="020B0604030504040204" pitchFamily="34" charset="-120"/>
                          <a:ea typeface="微軟正黑體" panose="020B0604030504040204" pitchFamily="34" charset="-120"/>
                          <a:cs typeface="Times New Roman" panose="02020603050405020304" pitchFamily="18" charset="0"/>
                        </a:rPr>
                        <a:t>所致</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endParaRPr>
                    </a:p>
                    <a:p>
                      <a:r>
                        <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 由於駕駛人不易在緊急情況下做出理性正確之決定，因此有賴直覺反應的訓練。</a:t>
                      </a:r>
                      <a:endPar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176213" marR="0" indent="-176213" algn="l" defTabSz="914400" rtl="0" eaLnBrk="1" fontAlgn="auto" latinLnBrk="0" hangingPunct="1">
                        <a:lnSpc>
                          <a:spcPct val="100000"/>
                        </a:lnSpc>
                        <a:spcBef>
                          <a:spcPts val="0"/>
                        </a:spcBef>
                        <a:spcAft>
                          <a:spcPts val="0"/>
                        </a:spcAft>
                        <a:buClrTx/>
                        <a:buSzTx/>
                        <a:buFontTx/>
                        <a:buNone/>
                        <a:tabLst/>
                        <a:defRPr/>
                      </a:pPr>
                      <a:r>
                        <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 遇具潛在危險之情況而</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猶豫於要不要做時，</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一定說「不」</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，讓它成為一種自然反射的好習慣。如</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此，將有更多餘裕的空間保護自己與他人的交通安全。</a:t>
                      </a:r>
                      <a:endParaRPr lang="zh-TW" altLang="en-US" sz="1600" b="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7485226"/>
                  </a:ext>
                </a:extLst>
              </a:tr>
              <a:tr h="8861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u="sng" dirty="0" smtClean="0">
                          <a:solidFill>
                            <a:srgbClr val="C00000"/>
                          </a:solidFill>
                          <a:latin typeface="標楷體" panose="03000509000000000000" pitchFamily="65" charset="-120"/>
                          <a:ea typeface="標楷體" panose="03000509000000000000" pitchFamily="65" charset="-120"/>
                        </a:rPr>
                        <a:t>守則四</a:t>
                      </a:r>
                      <a:r>
                        <a:rPr lang="zh-TW" altLang="en-US" sz="2200" b="1" u="none" dirty="0" smtClean="0">
                          <a:solidFill>
                            <a:srgbClr val="C00000"/>
                          </a:solidFill>
                          <a:latin typeface="標楷體" panose="03000509000000000000" pitchFamily="65" charset="-120"/>
                          <a:ea typeface="標楷體" panose="03000509000000000000" pitchFamily="65" charset="-120"/>
                        </a:rPr>
                        <a:t>：</a:t>
                      </a:r>
                      <a:r>
                        <a:rPr lang="zh-TW" altLang="en-US" sz="2200" b="1" dirty="0" smtClean="0">
                          <a:solidFill>
                            <a:srgbClr val="C00000"/>
                          </a:solidFill>
                          <a:latin typeface="標楷體" panose="03000509000000000000" pitchFamily="65" charset="-120"/>
                          <a:ea typeface="標楷體" panose="03000509000000000000" pitchFamily="65" charset="-120"/>
                        </a:rPr>
                        <a:t>利他用路觀</a:t>
                      </a:r>
                      <a:r>
                        <a:rPr lang="zh-TW" altLang="en-US" sz="2200" b="1" dirty="0" smtClean="0">
                          <a:solidFill>
                            <a:srgbClr val="0000FF"/>
                          </a:solidFill>
                          <a:latin typeface="標楷體" panose="03000509000000000000" pitchFamily="65" charset="-120"/>
                          <a:ea typeface="標楷體" panose="03000509000000000000" pitchFamily="65" charset="-120"/>
                        </a:rPr>
                        <a:t>，不做危害他人安全與方便之交通行為。</a:t>
                      </a:r>
                      <a:endParaRPr lang="zh-TW" altLang="en-US" sz="2200" dirty="0">
                        <a:solidFill>
                          <a:srgbClr val="0000FF"/>
                        </a:solidFill>
                      </a:endParaRPr>
                    </a:p>
                  </a:txBody>
                  <a:tcPr/>
                </a:tc>
                <a:tc>
                  <a:txBody>
                    <a:bodyPr/>
                    <a:lstStyle/>
                    <a:p>
                      <a:pPr marL="176213" indent="-176213" algn="l"/>
                      <a:r>
                        <a:rPr lang="en-US" altLang="zh-TW" sz="1600" dirty="0" smtClean="0">
                          <a:latin typeface="微軟正黑體" panose="020B0604030504040204" pitchFamily="34" charset="-120"/>
                          <a:ea typeface="微軟正黑體" panose="020B0604030504040204" pitchFamily="34" charset="-120"/>
                          <a:cs typeface="Times New Roman" panose="02020603050405020304" pitchFamily="18" charset="0"/>
                        </a:rPr>
                        <a:t>1. </a:t>
                      </a:r>
                      <a:r>
                        <a:rPr lang="zh-TW" altLang="en-US" sz="1600" dirty="0" smtClean="0">
                          <a:latin typeface="微軟正黑體" panose="020B0604030504040204" pitchFamily="34" charset="-120"/>
                          <a:ea typeface="微軟正黑體" panose="020B0604030504040204" pitchFamily="34" charset="-120"/>
                          <a:cs typeface="Times New Roman" panose="02020603050405020304" pitchFamily="18" charset="0"/>
                        </a:rPr>
                        <a:t>許多交通事故均屬</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伯仁雖非我殺，卻因我而死，</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路上的</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危險</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都是用路人製造的</a:t>
                      </a:r>
                      <a:r>
                        <a:rPr lang="zh-TW" altLang="en-US" sz="160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176213" indent="-176213" algn="just"/>
                      <a:r>
                        <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高速行車</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與</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橫向位移</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是威脅安全的兩大危機，</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不超速</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且</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少變換車道</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才會安全。</a:t>
                      </a:r>
                      <a:endPar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176213" marR="0" lvl="1" indent="-176213" algn="l" defTabSz="914400" rtl="0" eaLnBrk="1" fontAlgn="auto" latinLnBrk="0" hangingPunct="1">
                        <a:lnSpc>
                          <a:spcPct val="100000"/>
                        </a:lnSpc>
                        <a:spcBef>
                          <a:spcPts val="0"/>
                        </a:spcBef>
                        <a:spcAft>
                          <a:spcPts val="0"/>
                        </a:spcAft>
                        <a:buClrTx/>
                        <a:buSzTx/>
                        <a:buFontTx/>
                        <a:buNone/>
                        <a:tabLst/>
                        <a:defRPr/>
                      </a:pPr>
                      <a:r>
                        <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600" b="0" kern="12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不作</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危害他人</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交通安全</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與</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交通方便</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的用路行為，每個動作都要顧及別人的安全   與方便。</a:t>
                      </a:r>
                      <a:endParaRPr lang="zh-TW" altLang="en-US" sz="16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63262019"/>
                  </a:ext>
                </a:extLst>
              </a:tr>
              <a:tr h="8861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u="sng" dirty="0" smtClean="0">
                          <a:solidFill>
                            <a:srgbClr val="C00000"/>
                          </a:solidFill>
                          <a:latin typeface="標楷體" panose="03000509000000000000" pitchFamily="65" charset="-120"/>
                          <a:ea typeface="標楷體" panose="03000509000000000000" pitchFamily="65" charset="-120"/>
                        </a:rPr>
                        <a:t>守則五</a:t>
                      </a:r>
                      <a:r>
                        <a:rPr lang="zh-TW" altLang="en-US" sz="2200" b="1" u="none" dirty="0" smtClean="0">
                          <a:solidFill>
                            <a:srgbClr val="C00000"/>
                          </a:solidFill>
                          <a:latin typeface="標楷體" panose="03000509000000000000" pitchFamily="65" charset="-120"/>
                          <a:ea typeface="標楷體" panose="03000509000000000000" pitchFamily="65" charset="-120"/>
                        </a:rPr>
                        <a:t>：</a:t>
                      </a:r>
                      <a:r>
                        <a:rPr lang="zh-TW" altLang="en-US" sz="2200" b="1" dirty="0" smtClean="0">
                          <a:solidFill>
                            <a:srgbClr val="C00000"/>
                          </a:solidFill>
                          <a:latin typeface="標楷體" panose="03000509000000000000" pitchFamily="65" charset="-120"/>
                          <a:ea typeface="標楷體" panose="03000509000000000000" pitchFamily="65" charset="-120"/>
                        </a:rPr>
                        <a:t>防衛兼備好習慣</a:t>
                      </a:r>
                      <a:r>
                        <a:rPr lang="zh-TW" altLang="en-US" sz="2200" b="1" dirty="0" smtClean="0">
                          <a:solidFill>
                            <a:srgbClr val="0000FF"/>
                          </a:solidFill>
                          <a:latin typeface="標楷體" panose="03000509000000000000" pitchFamily="65" charset="-120"/>
                          <a:ea typeface="標楷體" panose="03000509000000000000" pitchFamily="65" charset="-120"/>
                        </a:rPr>
                        <a:t>，不做事故的製造者，更不要成為無辜的受害者。</a:t>
                      </a:r>
                      <a:endParaRPr lang="zh-TW" altLang="en-US" sz="2200" dirty="0">
                        <a:solidFill>
                          <a:srgbClr val="0000FF"/>
                        </a:solidFill>
                      </a:endParaRPr>
                    </a:p>
                  </a:txBody>
                  <a:tcPr/>
                </a:tc>
                <a:tc>
                  <a:txBody>
                    <a:bodyPr/>
                    <a:lstStyle/>
                    <a:p>
                      <a:pPr marL="176213" marR="0" indent="-176213" algn="l" defTabSz="914400" rtl="0" eaLnBrk="1" fontAlgn="auto" latinLnBrk="0" hangingPunct="1">
                        <a:lnSpc>
                          <a:spcPct val="100000"/>
                        </a:lnSpc>
                        <a:spcBef>
                          <a:spcPts val="0"/>
                        </a:spcBef>
                        <a:spcAft>
                          <a:spcPts val="0"/>
                        </a:spcAft>
                        <a:buClrTx/>
                        <a:buSzTx/>
                        <a:buFontTx/>
                        <a:buAutoNum type="arabicPeriod"/>
                        <a:tabLst/>
                        <a:defRPr/>
                      </a:pP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95%</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以上之交通事故肇事原因</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與人為因素有關</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，它與駕駛人之</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生理</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心理</a:t>
                      </a:r>
                      <a:r>
                        <a:rPr lang="zh-TW" altLang="en-US"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有關</a:t>
                      </a:r>
                      <a:endParaRPr lang="en-US" altLang="zh-TW" sz="1600" b="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76213" marR="0" indent="-176213" algn="l" defTabSz="914400" rtl="0" eaLnBrk="1" fontAlgn="auto" latinLnBrk="0" hangingPunct="1">
                        <a:lnSpc>
                          <a:spcPct val="100000"/>
                        </a:lnSpc>
                        <a:spcBef>
                          <a:spcPts val="0"/>
                        </a:spcBef>
                        <a:spcAft>
                          <a:spcPts val="0"/>
                        </a:spcAft>
                        <a:buClrTx/>
                        <a:buSzTx/>
                        <a:buFontTx/>
                        <a:buAutoNum type="arabicPeriod"/>
                        <a:tabLst/>
                        <a:defRPr/>
                      </a:pP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掌握</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視力視野</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反應時間</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生理時鐘</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疲勞耗傷</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情緒</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對交通安全影響並預防</a:t>
                      </a:r>
                      <a:endPar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176213" indent="-176213"/>
                      <a:r>
                        <a:rPr lang="en-US" altLang="zh-TW" sz="1600" b="0" dirty="0" smtClean="0">
                          <a:latin typeface="微軟正黑體" panose="020B0604030504040204" pitchFamily="34" charset="-120"/>
                          <a:ea typeface="微軟正黑體" panose="020B0604030504040204" pitchFamily="34" charset="-120"/>
                          <a:cs typeface="Times New Roman" panose="02020603050405020304" pitchFamily="18" charset="0"/>
                        </a:rPr>
                        <a:t>3. </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建立正確之</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防衛駕駛態度</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、學習</a:t>
                      </a:r>
                      <a:r>
                        <a:rPr lang="zh-TW" altLang="en-US" sz="1600"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完整安全行車之知識及技能</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集中精神正視車前狀況</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並</a:t>
                      </a:r>
                      <a:r>
                        <a:rPr lang="zh-TW" altLang="en-US" sz="16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隨時掌握路況</a:t>
                      </a:r>
                      <a:r>
                        <a:rPr lang="zh-TW" altLang="en-US" sz="1600" b="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6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940329929"/>
                  </a:ext>
                </a:extLst>
              </a:tr>
            </a:tbl>
          </a:graphicData>
        </a:graphic>
      </p:graphicFrame>
      <p:sp>
        <p:nvSpPr>
          <p:cNvPr id="6" name="標題 5"/>
          <p:cNvSpPr>
            <a:spLocks noGrp="1"/>
          </p:cNvSpPr>
          <p:nvPr>
            <p:ph type="title"/>
          </p:nvPr>
        </p:nvSpPr>
        <p:spPr>
          <a:xfrm>
            <a:off x="609600" y="365125"/>
            <a:ext cx="11148148" cy="650875"/>
          </a:xfrm>
        </p:spPr>
        <p:txBody>
          <a:bodyPr>
            <a:noAutofit/>
          </a:bodyPr>
          <a:lstStyle/>
          <a:p>
            <a:r>
              <a:rPr lang="zh-TW" altLang="en-US" b="1" dirty="0">
                <a:latin typeface="標楷體" panose="03000509000000000000" pitchFamily="65" charset="-120"/>
                <a:ea typeface="標楷體" panose="03000509000000000000" pitchFamily="65" charset="-120"/>
              </a:rPr>
              <a:t>伍、交通安全五大守則之推廣</a:t>
            </a:r>
            <a:r>
              <a:rPr lang="zh-TW" altLang="en-US" b="1" dirty="0" smtClean="0">
                <a:latin typeface="標楷體" panose="03000509000000000000" pitchFamily="65" charset="-120"/>
                <a:ea typeface="標楷體" panose="03000509000000000000" pitchFamily="65" charset="-120"/>
              </a:rPr>
              <a:t>與宣導應用</a:t>
            </a:r>
            <a:endParaRPr lang="zh-TW" altLang="en-US" dirty="0"/>
          </a:p>
        </p:txBody>
      </p:sp>
    </p:spTree>
    <p:extLst>
      <p:ext uri="{BB962C8B-B14F-4D97-AF65-F5344CB8AC3E}">
        <p14:creationId xmlns:p14="http://schemas.microsoft.com/office/powerpoint/2010/main" val="27982578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651165" y="277090"/>
            <a:ext cx="10053782" cy="665019"/>
          </a:xfrm>
        </p:spPr>
        <p:txBody>
          <a:bodyPr>
            <a:noAutofit/>
          </a:bodyPr>
          <a:lstStyle/>
          <a:p>
            <a:r>
              <a:rPr lang="zh-TW" altLang="en-US" b="1" dirty="0" smtClean="0">
                <a:latin typeface="標楷體" panose="03000509000000000000" pitchFamily="65" charset="-120"/>
                <a:ea typeface="標楷體" panose="03000509000000000000" pitchFamily="65" charset="-120"/>
              </a:rPr>
              <a:t>陸、認識並學習防衛性駕駛</a:t>
            </a:r>
            <a:endParaRPr lang="zh-TW" altLang="en-US" b="1" dirty="0">
              <a:latin typeface="標楷體" panose="03000509000000000000" pitchFamily="65" charset="-120"/>
              <a:ea typeface="標楷體" panose="03000509000000000000" pitchFamily="65" charset="-120"/>
            </a:endParaRPr>
          </a:p>
        </p:txBody>
      </p:sp>
      <p:sp>
        <p:nvSpPr>
          <p:cNvPr id="12" name="矩形 11"/>
          <p:cNvSpPr/>
          <p:nvPr/>
        </p:nvSpPr>
        <p:spPr>
          <a:xfrm>
            <a:off x="651165" y="874416"/>
            <a:ext cx="10515599" cy="2215991"/>
          </a:xfrm>
          <a:prstGeom prst="rect">
            <a:avLst/>
          </a:prstGeom>
        </p:spPr>
        <p:txBody>
          <a:bodyPr wrap="square">
            <a:spAutoFit/>
          </a:bodyPr>
          <a:lstStyle/>
          <a:p>
            <a:pPr marL="442913" indent="-442913">
              <a:buFont typeface="Wingdings" panose="05000000000000000000" pitchFamily="2" charset="2"/>
              <a:buChar char="Ø"/>
            </a:pPr>
            <a:r>
              <a:rPr lang="zh-TW" altLang="en-US" sz="36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防衛</a:t>
            </a:r>
            <a:r>
              <a:rPr lang="zh-TW" altLang="en-US" sz="36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駕駛的</a:t>
            </a:r>
            <a:r>
              <a:rPr lang="zh-TW" altLang="en-US" sz="36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意義</a:t>
            </a:r>
            <a:endParaRPr lang="en-US" altLang="zh-TW" sz="36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a:p>
            <a:pPr marL="442913">
              <a:spcBef>
                <a:spcPts val="600"/>
              </a:spcBef>
            </a:pPr>
            <a:r>
              <a:rPr lang="zh-TW" altLang="en-US" sz="2800" b="1" dirty="0" smtClean="0">
                <a:solidFill>
                  <a:srgbClr val="0000FF"/>
                </a:solidFill>
                <a:latin typeface="標楷體" panose="03000509000000000000" pitchFamily="65" charset="-120"/>
                <a:ea typeface="標楷體" panose="03000509000000000000" pitchFamily="65" charset="-120"/>
              </a:rPr>
              <a:t>防衛駕駛是一種綜合安全駕駛車輛所需要之正確態度、完備知識與熟練技巧的駕駛行為。</a:t>
            </a:r>
            <a:endParaRPr lang="en-US" altLang="zh-TW" sz="2800" b="1" dirty="0" smtClean="0">
              <a:solidFill>
                <a:srgbClr val="0000FF"/>
              </a:solidFill>
              <a:latin typeface="標楷體" panose="03000509000000000000" pitchFamily="65" charset="-120"/>
              <a:ea typeface="標楷體" panose="03000509000000000000" pitchFamily="65" charset="-120"/>
            </a:endParaRPr>
          </a:p>
          <a:p>
            <a:pPr marL="457200" indent="-457200">
              <a:spcBef>
                <a:spcPts val="600"/>
              </a:spcBef>
              <a:buFont typeface="Wingdings" panose="05000000000000000000" pitchFamily="2" charset="2"/>
              <a:buChar char="Ø"/>
            </a:pPr>
            <a:r>
              <a:rPr lang="zh-TW" altLang="en-US" sz="36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防衛駕駛之事故預防三</a:t>
            </a:r>
            <a:r>
              <a:rPr lang="zh-TW" altLang="en-US" sz="36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步驟</a:t>
            </a:r>
            <a:endParaRPr lang="zh-TW" altLang="en-US" sz="3600" dirty="0">
              <a:solidFill>
                <a:srgbClr val="C00000"/>
              </a:solidFill>
            </a:endParaRPr>
          </a:p>
        </p:txBody>
      </p:sp>
      <p:pic>
        <p:nvPicPr>
          <p:cNvPr id="13" name="圖片 12"/>
          <p:cNvPicPr>
            <a:picLocks noChangeAspect="1"/>
          </p:cNvPicPr>
          <p:nvPr/>
        </p:nvPicPr>
        <p:blipFill>
          <a:blip r:embed="rId2"/>
          <a:stretch>
            <a:fillRect/>
          </a:stretch>
        </p:blipFill>
        <p:spPr>
          <a:xfrm>
            <a:off x="651165" y="3225976"/>
            <a:ext cx="10801926" cy="3414970"/>
          </a:xfrm>
          <a:prstGeom prst="rect">
            <a:avLst/>
          </a:prstGeom>
        </p:spPr>
      </p:pic>
    </p:spTree>
    <p:extLst>
      <p:ext uri="{BB962C8B-B14F-4D97-AF65-F5344CB8AC3E}">
        <p14:creationId xmlns:p14="http://schemas.microsoft.com/office/powerpoint/2010/main" val="20263773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18BC403A-80A4-4D42-0A06-ECEB30DBD65D}"/>
              </a:ext>
            </a:extLst>
          </p:cNvPr>
          <p:cNvSpPr>
            <a:spLocks noGrp="1"/>
          </p:cNvSpPr>
          <p:nvPr>
            <p:ph type="sldNum" sz="quarter" idx="4294967295"/>
          </p:nvPr>
        </p:nvSpPr>
        <p:spPr/>
        <p:txBody>
          <a:bodyPr/>
          <a:lstStyle/>
          <a:p>
            <a:fld id="{B6BE55D3-46AE-45D7-AAE0-DE09EB3BA24F}" type="slidenum">
              <a:rPr lang="en-US" altLang="zh-TW" smtClean="0"/>
              <a:pPr/>
              <a:t>22</a:t>
            </a:fld>
            <a:endParaRPr lang="en-US" altLang="zh-TW" dirty="0"/>
          </a:p>
        </p:txBody>
      </p:sp>
      <p:sp>
        <p:nvSpPr>
          <p:cNvPr id="3" name="內容版面配置區 2">
            <a:extLst>
              <a:ext uri="{FF2B5EF4-FFF2-40B4-BE49-F238E27FC236}">
                <a16:creationId xmlns:a16="http://schemas.microsoft.com/office/drawing/2014/main" id="{2ADAA0EF-15B6-81CF-0203-14032C87368C}"/>
              </a:ext>
            </a:extLst>
          </p:cNvPr>
          <p:cNvSpPr>
            <a:spLocks noGrp="1"/>
          </p:cNvSpPr>
          <p:nvPr>
            <p:ph sz="quarter" idx="10"/>
          </p:nvPr>
        </p:nvSpPr>
        <p:spPr>
          <a:xfrm>
            <a:off x="932873" y="1733484"/>
            <a:ext cx="6160654" cy="2100562"/>
          </a:xfrm>
        </p:spPr>
        <p:txBody>
          <a:bodyPr/>
          <a:lstStyle/>
          <a:p>
            <a:pPr marL="342900" indent="-342900">
              <a:spcAft>
                <a:spcPts val="600"/>
              </a:spcAft>
              <a:buFont typeface="Wingdings" panose="05000000000000000000" pitchFamily="2" charset="2"/>
              <a:buChar char="u"/>
            </a:pPr>
            <a:r>
              <a:rPr lang="zh-TW" altLang="en-US" sz="2800" b="1" dirty="0" smtClean="0">
                <a:solidFill>
                  <a:srgbClr val="0000FF"/>
                </a:solidFill>
                <a:latin typeface="微軟正黑體" panose="020B0604030504040204" pitchFamily="34" charset="-120"/>
                <a:ea typeface="微軟正黑體" panose="020B0604030504040204" pitchFamily="34" charset="-120"/>
              </a:rPr>
              <a:t>靜態視力</a:t>
            </a:r>
            <a:endParaRPr lang="en-US" altLang="zh-TW" sz="2800" b="1" dirty="0" smtClean="0">
              <a:solidFill>
                <a:srgbClr val="0000FF"/>
              </a:solidFill>
              <a:latin typeface="微軟正黑體" panose="020B0604030504040204" pitchFamily="34" charset="-120"/>
              <a:ea typeface="微軟正黑體" panose="020B0604030504040204" pitchFamily="34" charset="-120"/>
            </a:endParaRPr>
          </a:p>
          <a:p>
            <a:pPr marL="914400" lvl="1" indent="-193675">
              <a:spcAft>
                <a:spcPts val="600"/>
              </a:spcAft>
            </a:pPr>
            <a:r>
              <a:rPr lang="zh-TW" altLang="en-US" sz="2000" b="1" dirty="0" smtClean="0">
                <a:solidFill>
                  <a:srgbClr val="C00000"/>
                </a:solidFill>
                <a:latin typeface="微軟正黑體" panose="020B0604030504040204" pitchFamily="34" charset="-120"/>
                <a:ea typeface="微軟正黑體" panose="020B0604030504040204" pitchFamily="34" charset="-120"/>
              </a:rPr>
              <a:t>人體靜止</a:t>
            </a:r>
            <a:r>
              <a:rPr lang="zh-TW" altLang="en-US" sz="2000" b="1" dirty="0" smtClean="0">
                <a:latin typeface="微軟正黑體" panose="020B0604030504040204" pitchFamily="34" charset="-120"/>
                <a:ea typeface="微軟正黑體" panose="020B0604030504040204" pitchFamily="34" charset="-120"/>
              </a:rPr>
              <a:t>時對</a:t>
            </a:r>
            <a:r>
              <a:rPr lang="zh-TW" altLang="en-US" sz="2000" b="1" dirty="0" smtClean="0">
                <a:solidFill>
                  <a:srgbClr val="C00000"/>
                </a:solidFill>
                <a:latin typeface="微軟正黑體" panose="020B0604030504040204" pitchFamily="34" charset="-120"/>
                <a:ea typeface="微軟正黑體" panose="020B0604030504040204" pitchFamily="34" charset="-120"/>
              </a:rPr>
              <a:t>靜止物體</a:t>
            </a:r>
            <a:r>
              <a:rPr lang="zh-TW" altLang="en-US" sz="2000" b="1" dirty="0" smtClean="0">
                <a:latin typeface="微軟正黑體" panose="020B0604030504040204" pitchFamily="34" charset="-120"/>
                <a:ea typeface="微軟正黑體" panose="020B0604030504040204" pitchFamily="34" charset="-120"/>
              </a:rPr>
              <a:t>的辨識能力。</a:t>
            </a:r>
            <a:endParaRPr lang="en-US" altLang="zh-TW" sz="2000" b="1" dirty="0" smtClean="0">
              <a:latin typeface="微軟正黑體" panose="020B0604030504040204" pitchFamily="34" charset="-120"/>
              <a:ea typeface="微軟正黑體" panose="020B0604030504040204" pitchFamily="34" charset="-120"/>
            </a:endParaRPr>
          </a:p>
          <a:p>
            <a:pPr marL="914400" lvl="1" indent="-193675">
              <a:spcAft>
                <a:spcPts val="600"/>
              </a:spcAft>
            </a:pPr>
            <a:r>
              <a:rPr lang="zh-TW" altLang="en-US" sz="2000" b="1" dirty="0" smtClean="0">
                <a:solidFill>
                  <a:srgbClr val="3366FF"/>
                </a:solidFill>
                <a:latin typeface="微軟正黑體" panose="020B0604030504040204" pitchFamily="34" charset="-120"/>
                <a:ea typeface="微軟正黑體" panose="020B0604030504040204" pitchFamily="34" charset="-120"/>
              </a:rPr>
              <a:t>報考駕照</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道路交通安全規則第</a:t>
            </a:r>
            <a:r>
              <a:rPr lang="en-US" altLang="zh-TW" sz="2000" b="1" dirty="0" smtClean="0">
                <a:latin typeface="微軟正黑體" panose="020B0604030504040204" pitchFamily="34" charset="-120"/>
                <a:ea typeface="微軟正黑體" panose="020B0604030504040204" pitchFamily="34" charset="-120"/>
              </a:rPr>
              <a:t>64</a:t>
            </a:r>
            <a:r>
              <a:rPr lang="zh-TW" altLang="en-US" sz="2000" b="1" dirty="0" smtClean="0">
                <a:latin typeface="微軟正黑體" panose="020B0604030504040204" pitchFamily="34" charset="-120"/>
                <a:ea typeface="微軟正黑體" panose="020B0604030504040204" pitchFamily="34" charset="-120"/>
              </a:rPr>
              <a:t>條</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a:t>
            </a:r>
            <a:endParaRPr lang="en-US" altLang="zh-TW" sz="2000" b="1" dirty="0" smtClean="0">
              <a:latin typeface="微軟正黑體" panose="020B0604030504040204" pitchFamily="34" charset="-120"/>
              <a:ea typeface="微軟正黑體" panose="020B0604030504040204" pitchFamily="34" charset="-120"/>
            </a:endParaRPr>
          </a:p>
          <a:p>
            <a:pPr lvl="2" indent="-193675">
              <a:spcAft>
                <a:spcPts val="600"/>
              </a:spcAft>
            </a:pPr>
            <a:r>
              <a:rPr lang="zh-TW" altLang="en-US" sz="2000" b="1" dirty="0" smtClean="0">
                <a:latin typeface="微軟正黑體" panose="020B0604030504040204" pitchFamily="34" charset="-120"/>
                <a:ea typeface="微軟正黑體" panose="020B0604030504040204" pitchFamily="34" charset="-120"/>
              </a:rPr>
              <a:t>兩眼裸視須達</a:t>
            </a:r>
            <a:r>
              <a:rPr lang="en-US" altLang="zh-TW" sz="2000" b="1" dirty="0" smtClean="0">
                <a:latin typeface="微軟正黑體" panose="020B0604030504040204" pitchFamily="34" charset="-120"/>
                <a:ea typeface="微軟正黑體" panose="020B0604030504040204" pitchFamily="34" charset="-120"/>
              </a:rPr>
              <a:t>0.6</a:t>
            </a:r>
            <a:r>
              <a:rPr lang="zh-TW" altLang="en-US" sz="2000" b="1" dirty="0" smtClean="0">
                <a:latin typeface="微軟正黑體" panose="020B0604030504040204" pitchFamily="34" charset="-120"/>
                <a:ea typeface="微軟正黑體" panose="020B0604030504040204" pitchFamily="34" charset="-120"/>
              </a:rPr>
              <a:t>以上，且各眼達</a:t>
            </a:r>
            <a:r>
              <a:rPr lang="en-US" altLang="zh-TW" sz="2000" b="1" dirty="0" smtClean="0">
                <a:latin typeface="微軟正黑體" panose="020B0604030504040204" pitchFamily="34" charset="-120"/>
                <a:ea typeface="微軟正黑體" panose="020B0604030504040204" pitchFamily="34" charset="-120"/>
              </a:rPr>
              <a:t>0.5</a:t>
            </a:r>
            <a:r>
              <a:rPr lang="zh-TW" altLang="en-US" sz="2000" b="1" dirty="0" smtClean="0">
                <a:latin typeface="微軟正黑體" panose="020B0604030504040204" pitchFamily="34" charset="-120"/>
                <a:ea typeface="微軟正黑體" panose="020B0604030504040204" pitchFamily="34" charset="-120"/>
              </a:rPr>
              <a:t>以上；或</a:t>
            </a:r>
            <a:endParaRPr lang="en-US" altLang="zh-TW" sz="2000" b="1" dirty="0" smtClean="0">
              <a:latin typeface="微軟正黑體" panose="020B0604030504040204" pitchFamily="34" charset="-120"/>
              <a:ea typeface="微軟正黑體" panose="020B0604030504040204" pitchFamily="34" charset="-120"/>
            </a:endParaRPr>
          </a:p>
          <a:p>
            <a:pPr lvl="2" indent="-193675">
              <a:spcAft>
                <a:spcPts val="600"/>
              </a:spcAft>
            </a:pPr>
            <a:r>
              <a:rPr lang="zh-TW" altLang="en-US" sz="2000" b="1" dirty="0" smtClean="0">
                <a:latin typeface="微軟正黑體" panose="020B0604030504040204" pitchFamily="34" charset="-120"/>
                <a:ea typeface="微軟正黑體" panose="020B0604030504040204" pitchFamily="34" charset="-120"/>
              </a:rPr>
              <a:t>矯正後兩眼視力達</a:t>
            </a:r>
            <a:r>
              <a:rPr lang="en-US" altLang="zh-TW" sz="2000" b="1" dirty="0" smtClean="0">
                <a:latin typeface="微軟正黑體" panose="020B0604030504040204" pitchFamily="34" charset="-120"/>
                <a:ea typeface="微軟正黑體" panose="020B0604030504040204" pitchFamily="34" charset="-120"/>
              </a:rPr>
              <a:t>0.8</a:t>
            </a:r>
            <a:r>
              <a:rPr lang="zh-TW" altLang="en-US" sz="2000" b="1" dirty="0" smtClean="0">
                <a:latin typeface="微軟正黑體" panose="020B0604030504040204" pitchFamily="34" charset="-120"/>
                <a:ea typeface="微軟正黑體" panose="020B0604030504040204" pitchFamily="34" charset="-120"/>
              </a:rPr>
              <a:t>以上，且各眼達</a:t>
            </a:r>
            <a:r>
              <a:rPr lang="en-US" altLang="zh-TW" sz="2000" b="1" dirty="0" smtClean="0">
                <a:latin typeface="微軟正黑體" panose="020B0604030504040204" pitchFamily="34" charset="-120"/>
                <a:ea typeface="微軟正黑體" panose="020B0604030504040204" pitchFamily="34" charset="-120"/>
              </a:rPr>
              <a:t>0.6</a:t>
            </a:r>
            <a:r>
              <a:rPr lang="zh-TW" altLang="en-US" sz="2000" b="1" dirty="0" smtClean="0">
                <a:latin typeface="微軟正黑體" panose="020B0604030504040204" pitchFamily="34" charset="-120"/>
                <a:ea typeface="微軟正黑體" panose="020B0604030504040204" pitchFamily="34" charset="-120"/>
              </a:rPr>
              <a:t>以上</a:t>
            </a:r>
            <a:r>
              <a:rPr lang="zh-TW" altLang="en-US" dirty="0" smtClean="0"/>
              <a:t>。</a:t>
            </a:r>
            <a:endParaRPr lang="en-US" altLang="zh-TW" dirty="0"/>
          </a:p>
        </p:txBody>
      </p:sp>
      <p:sp>
        <p:nvSpPr>
          <p:cNvPr id="4" name="標題 3">
            <a:extLst>
              <a:ext uri="{FF2B5EF4-FFF2-40B4-BE49-F238E27FC236}">
                <a16:creationId xmlns:a16="http://schemas.microsoft.com/office/drawing/2014/main" id="{6AD3AF0A-3C5C-C479-85E0-51E2451ED88E}"/>
              </a:ext>
            </a:extLst>
          </p:cNvPr>
          <p:cNvSpPr>
            <a:spLocks noGrp="1"/>
          </p:cNvSpPr>
          <p:nvPr>
            <p:ph type="title"/>
          </p:nvPr>
        </p:nvSpPr>
        <p:spPr>
          <a:xfrm>
            <a:off x="665018" y="324622"/>
            <a:ext cx="11009745" cy="635579"/>
          </a:xfrm>
        </p:spPr>
        <p:txBody>
          <a:bodyPr>
            <a:no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柒、</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機車駕駛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人生</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、心理與防衛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(1/9)</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 name="圖片 6">
            <a:extLst>
              <a:ext uri="{FF2B5EF4-FFF2-40B4-BE49-F238E27FC236}">
                <a16:creationId xmlns:a16="http://schemas.microsoft.com/office/drawing/2014/main" id="{48A2B95A-03BF-9ACB-57AD-E7A1A6F5CCB0}"/>
              </a:ext>
            </a:extLst>
          </p:cNvPr>
          <p:cNvPicPr>
            <a:picLocks noChangeAspect="1"/>
          </p:cNvPicPr>
          <p:nvPr/>
        </p:nvPicPr>
        <p:blipFill>
          <a:blip r:embed="rId2"/>
          <a:stretch>
            <a:fillRect/>
          </a:stretch>
        </p:blipFill>
        <p:spPr>
          <a:xfrm>
            <a:off x="7314084" y="1733484"/>
            <a:ext cx="3357893" cy="1897149"/>
          </a:xfrm>
          <a:prstGeom prst="rect">
            <a:avLst/>
          </a:prstGeom>
        </p:spPr>
      </p:pic>
      <p:pic>
        <p:nvPicPr>
          <p:cNvPr id="9" name="圖片 8">
            <a:extLst>
              <a:ext uri="{FF2B5EF4-FFF2-40B4-BE49-F238E27FC236}">
                <a16:creationId xmlns:a16="http://schemas.microsoft.com/office/drawing/2014/main" id="{F727D266-4E22-6AFC-190A-2C23EC620344}"/>
              </a:ext>
            </a:extLst>
          </p:cNvPr>
          <p:cNvPicPr>
            <a:picLocks noChangeAspect="1"/>
          </p:cNvPicPr>
          <p:nvPr/>
        </p:nvPicPr>
        <p:blipFill>
          <a:blip r:embed="rId3"/>
          <a:stretch>
            <a:fillRect/>
          </a:stretch>
        </p:blipFill>
        <p:spPr>
          <a:xfrm>
            <a:off x="1866854" y="4182996"/>
            <a:ext cx="3357893" cy="1974876"/>
          </a:xfrm>
          <a:prstGeom prst="rect">
            <a:avLst/>
          </a:prstGeom>
        </p:spPr>
      </p:pic>
      <p:sp>
        <p:nvSpPr>
          <p:cNvPr id="14" name="文字方塊 13">
            <a:extLst>
              <a:ext uri="{FF2B5EF4-FFF2-40B4-BE49-F238E27FC236}">
                <a16:creationId xmlns:a16="http://schemas.microsoft.com/office/drawing/2014/main" id="{1AD913A1-FE58-9013-A99B-0883C991380A}"/>
              </a:ext>
            </a:extLst>
          </p:cNvPr>
          <p:cNvSpPr txBox="1"/>
          <p:nvPr/>
        </p:nvSpPr>
        <p:spPr>
          <a:xfrm>
            <a:off x="7425934" y="3631375"/>
            <a:ext cx="3134191" cy="246221"/>
          </a:xfrm>
          <a:prstGeom prst="rect">
            <a:avLst/>
          </a:prstGeom>
          <a:noFill/>
        </p:spPr>
        <p:txBody>
          <a:bodyPr wrap="none" rtlCol="0">
            <a:spAutoFit/>
          </a:bodyPr>
          <a:lstStyle/>
          <a:p>
            <a:r>
              <a:rPr lang="zh-TW" altLang="en-US" sz="1000" dirty="0">
                <a:latin typeface="+mj-ea"/>
                <a:ea typeface="+mj-ea"/>
              </a:rPr>
              <a:t>圖片以小型車情況舉例，圖片來源：交通安全熊平安</a:t>
            </a:r>
          </a:p>
        </p:txBody>
      </p:sp>
      <p:sp>
        <p:nvSpPr>
          <p:cNvPr id="15" name="文字方塊 14">
            <a:extLst>
              <a:ext uri="{FF2B5EF4-FFF2-40B4-BE49-F238E27FC236}">
                <a16:creationId xmlns:a16="http://schemas.microsoft.com/office/drawing/2014/main" id="{D6DBDB43-F2D5-8488-928B-20D2268E1761}"/>
              </a:ext>
            </a:extLst>
          </p:cNvPr>
          <p:cNvSpPr txBox="1"/>
          <p:nvPr/>
        </p:nvSpPr>
        <p:spPr>
          <a:xfrm>
            <a:off x="2090556" y="6144796"/>
            <a:ext cx="3134191" cy="246221"/>
          </a:xfrm>
          <a:prstGeom prst="rect">
            <a:avLst/>
          </a:prstGeom>
          <a:noFill/>
        </p:spPr>
        <p:txBody>
          <a:bodyPr wrap="none" rtlCol="0">
            <a:spAutoFit/>
          </a:bodyPr>
          <a:lstStyle/>
          <a:p>
            <a:r>
              <a:rPr lang="zh-TW" altLang="en-US" sz="1000" dirty="0">
                <a:latin typeface="+mj-ea"/>
                <a:ea typeface="+mj-ea"/>
              </a:rPr>
              <a:t>圖片以小型車情況舉例，圖片來源：交通安全熊平安</a:t>
            </a:r>
          </a:p>
        </p:txBody>
      </p:sp>
      <p:sp>
        <p:nvSpPr>
          <p:cNvPr id="16" name="內容版面配置區 2">
            <a:extLst>
              <a:ext uri="{FF2B5EF4-FFF2-40B4-BE49-F238E27FC236}">
                <a16:creationId xmlns:a16="http://schemas.microsoft.com/office/drawing/2014/main" id="{5CF14A06-1902-7816-EF97-56DD2628E9DD}"/>
              </a:ext>
            </a:extLst>
          </p:cNvPr>
          <p:cNvSpPr txBox="1">
            <a:spLocks/>
          </p:cNvSpPr>
          <p:nvPr/>
        </p:nvSpPr>
        <p:spPr>
          <a:xfrm>
            <a:off x="6096000" y="4053454"/>
            <a:ext cx="4742085" cy="2385222"/>
          </a:xfrm>
          <a:prstGeom prst="rect">
            <a:avLst/>
          </a:prstGeom>
        </p:spPr>
        <p:txBody>
          <a:bodyPr/>
          <a:lstStyle>
            <a:lvl1pPr marL="336947" indent="-336947" algn="just" defTabSz="578658" rtl="0" eaLnBrk="1" latinLnBrk="0" hangingPunct="1">
              <a:spcBef>
                <a:spcPts val="0"/>
              </a:spcBef>
              <a:spcAft>
                <a:spcPts val="450"/>
              </a:spcAft>
              <a:buFont typeface="Wingdings" panose="05000000000000000000" pitchFamily="2" charset="2"/>
              <a:buChar char="u"/>
              <a:defRPr sz="2400" kern="1200" baseline="0">
                <a:solidFill>
                  <a:schemeClr val="tx1"/>
                </a:solidFill>
                <a:latin typeface="Times New Roman" panose="02020603050405020304" pitchFamily="18" charset="0"/>
                <a:ea typeface="微軟正黑體" panose="020B0604030504040204" pitchFamily="34" charset="-120"/>
                <a:cs typeface="+mn-cs"/>
              </a:defRPr>
            </a:lvl1pPr>
            <a:lvl2pPr marL="535781" indent="-246460" algn="just" defTabSz="578658" rtl="0" eaLnBrk="1" latinLnBrk="0" hangingPunct="1">
              <a:spcBef>
                <a:spcPts val="0"/>
              </a:spcBef>
              <a:spcAft>
                <a:spcPts val="450"/>
              </a:spcAft>
              <a:buFont typeface="Wingdings" panose="05000000000000000000" pitchFamily="2" charset="2"/>
              <a:buChar char="n"/>
              <a:defRPr sz="2000" kern="1200" baseline="0">
                <a:solidFill>
                  <a:schemeClr val="tx1"/>
                </a:solidFill>
                <a:latin typeface="Times New Roman" panose="02020603050405020304" pitchFamily="18" charset="0"/>
                <a:ea typeface="微軟正黑體" panose="020B0604030504040204" pitchFamily="34" charset="-120"/>
                <a:cs typeface="+mn-cs"/>
              </a:defRPr>
            </a:lvl2pPr>
            <a:lvl3pPr marL="806054" indent="-245269" algn="just" defTabSz="578658" rtl="0" eaLnBrk="1" latinLnBrk="0" hangingPunct="1">
              <a:spcBef>
                <a:spcPts val="0"/>
              </a:spcBef>
              <a:spcAft>
                <a:spcPts val="450"/>
              </a:spcAft>
              <a:buFont typeface="Wingdings" panose="05000000000000000000" pitchFamily="2" charset="2"/>
              <a:buChar char="p"/>
              <a:defRPr sz="1800" kern="1200" baseline="0">
                <a:solidFill>
                  <a:schemeClr val="tx1"/>
                </a:solidFill>
                <a:latin typeface="Times New Roman" panose="02020603050405020304" pitchFamily="18" charset="0"/>
                <a:ea typeface="微軟正黑體" panose="020B0604030504040204" pitchFamily="34" charset="-120"/>
                <a:cs typeface="+mn-cs"/>
              </a:defRPr>
            </a:lvl3pPr>
            <a:lvl4pPr marL="1076325" indent="-226219" algn="just" defTabSz="578658" rtl="0" eaLnBrk="1" latinLnBrk="0" hangingPunct="1">
              <a:spcBef>
                <a:spcPts val="0"/>
              </a:spcBef>
              <a:spcAft>
                <a:spcPts val="450"/>
              </a:spcAft>
              <a:buFont typeface="Wingdings" panose="05000000000000000000" pitchFamily="2" charset="2"/>
              <a:buChar char="Ø"/>
              <a:defRPr sz="1800" kern="1200" baseline="0">
                <a:solidFill>
                  <a:schemeClr val="tx1"/>
                </a:solidFill>
                <a:latin typeface="Times New Roman" panose="02020603050405020304" pitchFamily="18" charset="0"/>
                <a:ea typeface="微軟正黑體" panose="020B0604030504040204" pitchFamily="34" charset="-120"/>
                <a:cs typeface="+mn-cs"/>
              </a:defRPr>
            </a:lvl4pPr>
            <a:lvl5pPr marL="1347788" indent="-208360" algn="just" defTabSz="578658" rtl="0" eaLnBrk="1" latinLnBrk="0" hangingPunct="1">
              <a:spcBef>
                <a:spcPts val="0"/>
              </a:spcBef>
              <a:spcAft>
                <a:spcPts val="450"/>
              </a:spcAft>
              <a:buFont typeface="Arial" pitchFamily="34" charset="0"/>
              <a:buChar char="»"/>
              <a:defRPr sz="1800" kern="1200" baseline="0">
                <a:solidFill>
                  <a:schemeClr val="tx1"/>
                </a:solidFill>
                <a:latin typeface="Times New Roman" panose="02020603050405020304" pitchFamily="18" charset="0"/>
                <a:ea typeface="微軟正黑體" panose="020B0604030504040204" pitchFamily="34" charset="-120"/>
                <a:cs typeface="+mn-cs"/>
              </a:defRPr>
            </a:lvl5pPr>
            <a:lvl6pPr marL="1591310" indent="-144665" algn="l" defTabSz="578658" rtl="0" eaLnBrk="1" latinLnBrk="0" hangingPunct="1">
              <a:spcBef>
                <a:spcPct val="20000"/>
              </a:spcBef>
              <a:buFont typeface="Arial" pitchFamily="34" charset="0"/>
              <a:buChar char="•"/>
              <a:defRPr sz="1266" kern="1200">
                <a:solidFill>
                  <a:schemeClr val="tx1"/>
                </a:solidFill>
                <a:latin typeface="+mn-lt"/>
                <a:ea typeface="+mn-ea"/>
                <a:cs typeface="+mn-cs"/>
              </a:defRPr>
            </a:lvl6pPr>
            <a:lvl7pPr marL="1880639" indent="-144665" algn="l" defTabSz="578658" rtl="0" eaLnBrk="1" latinLnBrk="0" hangingPunct="1">
              <a:spcBef>
                <a:spcPct val="20000"/>
              </a:spcBef>
              <a:buFont typeface="Arial" pitchFamily="34" charset="0"/>
              <a:buChar char="•"/>
              <a:defRPr sz="1266" kern="1200">
                <a:solidFill>
                  <a:schemeClr val="tx1"/>
                </a:solidFill>
                <a:latin typeface="+mn-lt"/>
                <a:ea typeface="+mn-ea"/>
                <a:cs typeface="+mn-cs"/>
              </a:defRPr>
            </a:lvl7pPr>
            <a:lvl8pPr marL="2169969" indent="-144665" algn="l" defTabSz="578658" rtl="0" eaLnBrk="1" latinLnBrk="0" hangingPunct="1">
              <a:spcBef>
                <a:spcPct val="20000"/>
              </a:spcBef>
              <a:buFont typeface="Arial" pitchFamily="34" charset="0"/>
              <a:buChar char="•"/>
              <a:defRPr sz="1266" kern="1200">
                <a:solidFill>
                  <a:schemeClr val="tx1"/>
                </a:solidFill>
                <a:latin typeface="+mn-lt"/>
                <a:ea typeface="+mn-ea"/>
                <a:cs typeface="+mn-cs"/>
              </a:defRPr>
            </a:lvl8pPr>
            <a:lvl9pPr marL="2459297" indent="-144665" algn="l" defTabSz="578658" rtl="0" eaLnBrk="1" latinLnBrk="0" hangingPunct="1">
              <a:spcBef>
                <a:spcPct val="20000"/>
              </a:spcBef>
              <a:buFont typeface="Arial" pitchFamily="34" charset="0"/>
              <a:buChar char="•"/>
              <a:defRPr sz="1266" kern="1200">
                <a:solidFill>
                  <a:schemeClr val="tx1"/>
                </a:solidFill>
                <a:latin typeface="+mn-lt"/>
                <a:ea typeface="+mn-ea"/>
                <a:cs typeface="+mn-cs"/>
              </a:defRPr>
            </a:lvl9pPr>
          </a:lstStyle>
          <a:p>
            <a:pPr>
              <a:spcAft>
                <a:spcPts val="600"/>
              </a:spcAft>
            </a:pPr>
            <a:r>
              <a:rPr lang="zh-TW" altLang="en-US" sz="2800" b="1" dirty="0">
                <a:solidFill>
                  <a:srgbClr val="0000FF"/>
                </a:solidFill>
              </a:rPr>
              <a:t>動態視力</a:t>
            </a:r>
          </a:p>
          <a:p>
            <a:pPr lvl="1">
              <a:spcAft>
                <a:spcPts val="600"/>
              </a:spcAft>
            </a:pPr>
            <a:r>
              <a:rPr lang="zh-TW" altLang="en-US" dirty="0"/>
              <a:t>人體與物體</a:t>
            </a:r>
            <a:r>
              <a:rPr lang="zh-TW" altLang="en-US" b="1" dirty="0">
                <a:solidFill>
                  <a:srgbClr val="C00000"/>
                </a:solidFill>
              </a:rPr>
              <a:t>進行相對運動</a:t>
            </a:r>
            <a:r>
              <a:rPr lang="zh-TW" altLang="en-US" dirty="0"/>
              <a:t>時對物體的辨識能力。</a:t>
            </a:r>
          </a:p>
          <a:p>
            <a:pPr lvl="1">
              <a:spcAft>
                <a:spcPts val="600"/>
              </a:spcAft>
            </a:pPr>
            <a:r>
              <a:rPr lang="zh-TW" altLang="en-US" dirty="0"/>
              <a:t>多數人的</a:t>
            </a:r>
            <a:r>
              <a:rPr lang="zh-TW" altLang="en-US" b="1" dirty="0">
                <a:solidFill>
                  <a:srgbClr val="C00000"/>
                </a:solidFill>
              </a:rPr>
              <a:t>動態視力</a:t>
            </a:r>
            <a:r>
              <a:rPr lang="zh-TW" altLang="en-US" dirty="0"/>
              <a:t>不及</a:t>
            </a:r>
            <a:r>
              <a:rPr lang="zh-TW" altLang="en-US" b="1" dirty="0">
                <a:solidFill>
                  <a:srgbClr val="3366FF"/>
                </a:solidFill>
              </a:rPr>
              <a:t>靜態視力</a:t>
            </a:r>
            <a:r>
              <a:rPr lang="zh-TW" altLang="en-US" dirty="0"/>
              <a:t>。</a:t>
            </a:r>
          </a:p>
          <a:p>
            <a:pPr lvl="1">
              <a:spcAft>
                <a:spcPts val="600"/>
              </a:spcAft>
            </a:pPr>
            <a:r>
              <a:rPr lang="zh-TW" altLang="en-US" dirty="0"/>
              <a:t>高速行駛時，駕駛人的</a:t>
            </a:r>
            <a:r>
              <a:rPr lang="zh-TW" altLang="en-US" b="1" dirty="0">
                <a:solidFill>
                  <a:srgbClr val="C00000"/>
                </a:solidFill>
              </a:rPr>
              <a:t>動態視力會下降</a:t>
            </a:r>
            <a:r>
              <a:rPr lang="zh-TW" altLang="en-US" dirty="0"/>
              <a:t>，行車</a:t>
            </a:r>
            <a:r>
              <a:rPr lang="zh-TW" altLang="en-US" b="1" dirty="0">
                <a:solidFill>
                  <a:srgbClr val="3366FF"/>
                </a:solidFill>
              </a:rPr>
              <a:t>視野也會隨之變小</a:t>
            </a:r>
            <a:r>
              <a:rPr lang="zh-TW" altLang="en-US" dirty="0"/>
              <a:t>。</a:t>
            </a:r>
          </a:p>
        </p:txBody>
      </p:sp>
      <p:sp>
        <p:nvSpPr>
          <p:cNvPr id="5" name="矩形 4"/>
          <p:cNvSpPr/>
          <p:nvPr/>
        </p:nvSpPr>
        <p:spPr>
          <a:xfrm>
            <a:off x="748145" y="974234"/>
            <a:ext cx="5283200"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一</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靜態視力與動態視力</a:t>
            </a:r>
          </a:p>
        </p:txBody>
      </p:sp>
    </p:spTree>
    <p:extLst>
      <p:ext uri="{BB962C8B-B14F-4D97-AF65-F5344CB8AC3E}">
        <p14:creationId xmlns:p14="http://schemas.microsoft.com/office/powerpoint/2010/main" val="26885369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744200" cy="700234"/>
          </a:xfrm>
        </p:spPr>
        <p:txBody>
          <a:bodyPr>
            <a:noAutofit/>
          </a:bodyPr>
          <a:lstStyle/>
          <a:p>
            <a:r>
              <a:rPr lang="zh-TW" altLang="en-US" b="1" dirty="0" smtClean="0">
                <a:latin typeface="標楷體" panose="03000509000000000000" pitchFamily="65" charset="-120"/>
                <a:ea typeface="標楷體" panose="03000509000000000000" pitchFamily="65" charset="-120"/>
              </a:rPr>
              <a:t>柒、</a:t>
            </a:r>
            <a:r>
              <a:rPr lang="zh-TW" altLang="en-US" b="1" dirty="0">
                <a:latin typeface="標楷體" panose="03000509000000000000" pitchFamily="65" charset="-120"/>
                <a:ea typeface="標楷體" panose="03000509000000000000" pitchFamily="65" charset="-120"/>
              </a:rPr>
              <a:t>機車</a:t>
            </a:r>
            <a:r>
              <a:rPr lang="zh-TW" altLang="en-US" b="1" dirty="0" smtClean="0">
                <a:latin typeface="標楷體" panose="03000509000000000000" pitchFamily="65" charset="-120"/>
                <a:ea typeface="標楷體" panose="03000509000000000000" pitchFamily="65" charset="-120"/>
              </a:rPr>
              <a:t>駕駛人生</a:t>
            </a:r>
            <a:r>
              <a:rPr lang="zh-TW" altLang="en-US" b="1" dirty="0">
                <a:latin typeface="標楷體" panose="03000509000000000000" pitchFamily="65" charset="-120"/>
                <a:ea typeface="標楷體" panose="03000509000000000000" pitchFamily="65" charset="-120"/>
              </a:rPr>
              <a:t>、心理與防衛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(2/9)</a:t>
            </a:r>
            <a:endParaRPr lang="zh-TW" altLang="en-US" dirty="0"/>
          </a:p>
        </p:txBody>
      </p:sp>
      <p:sp>
        <p:nvSpPr>
          <p:cNvPr id="3" name="內容版面配置區 2"/>
          <p:cNvSpPr>
            <a:spLocks noGrp="1"/>
          </p:cNvSpPr>
          <p:nvPr>
            <p:ph sz="half" idx="1"/>
          </p:nvPr>
        </p:nvSpPr>
        <p:spPr>
          <a:xfrm>
            <a:off x="838200" y="1893460"/>
            <a:ext cx="5181600" cy="4636788"/>
          </a:xfrm>
        </p:spPr>
        <p:txBody>
          <a:bodyPr>
            <a:normAutofit/>
          </a:bodyPr>
          <a:lstStyle/>
          <a:p>
            <a:pPr marL="342900" lvl="1" indent="-342900">
              <a:lnSpc>
                <a:spcPct val="100000"/>
              </a:lnSpc>
              <a:spcBef>
                <a:spcPts val="1200"/>
              </a:spcBef>
              <a:buFont typeface="Wingdings" panose="05000000000000000000" pitchFamily="2" charset="2"/>
              <a:buChar char="Ø"/>
            </a:pPr>
            <a:r>
              <a:rPr lang="zh-TW" altLang="en-US" sz="2800" dirty="0">
                <a:latin typeface="微軟正黑體" panose="020B0604030504040204" pitchFamily="34" charset="-120"/>
                <a:ea typeface="微軟正黑體" panose="020B0604030504040204" pitchFamily="34" charset="-120"/>
              </a:rPr>
              <a:t>人類靜止時，其水平視野介於</a:t>
            </a:r>
            <a:r>
              <a:rPr lang="en-US" altLang="zh-TW" sz="2800" dirty="0">
                <a:latin typeface="微軟正黑體" panose="020B0604030504040204" pitchFamily="34" charset="-120"/>
                <a:ea typeface="微軟正黑體" panose="020B0604030504040204" pitchFamily="34" charset="-120"/>
              </a:rPr>
              <a:t>200</a:t>
            </a:r>
            <a:r>
              <a:rPr lang="zh-TW" altLang="en-US" sz="2800" dirty="0">
                <a:latin typeface="微軟正黑體" panose="020B0604030504040204" pitchFamily="34" charset="-120"/>
                <a:ea typeface="微軟正黑體" panose="020B0604030504040204" pitchFamily="34" charset="-120"/>
              </a:rPr>
              <a:t>至</a:t>
            </a:r>
            <a:r>
              <a:rPr lang="en-US" altLang="zh-TW" sz="2800" dirty="0">
                <a:latin typeface="微軟正黑體" panose="020B0604030504040204" pitchFamily="34" charset="-120"/>
                <a:ea typeface="微軟正黑體" panose="020B0604030504040204" pitchFamily="34" charset="-120"/>
              </a:rPr>
              <a:t>220</a:t>
            </a:r>
            <a:r>
              <a:rPr lang="zh-TW" altLang="en-US" sz="2800" dirty="0">
                <a:latin typeface="微軟正黑體" panose="020B0604030504040204" pitchFamily="34" charset="-120"/>
                <a:ea typeface="微軟正黑體" panose="020B0604030504040204" pitchFamily="34" charset="-120"/>
              </a:rPr>
              <a:t>度之間</a:t>
            </a:r>
            <a:r>
              <a:rPr lang="zh-TW" altLang="en-US" sz="1600" dirty="0">
                <a:solidFill>
                  <a:srgbClr val="0000FF"/>
                </a:solidFill>
                <a:latin typeface="微軟正黑體" panose="020B0604030504040204" pitchFamily="34" charset="-120"/>
                <a:ea typeface="微軟正黑體" panose="020B0604030504040204" pitchFamily="34" charset="-120"/>
              </a:rPr>
              <a:t>。</a:t>
            </a:r>
            <a:r>
              <a:rPr lang="en-US" altLang="zh-TW" sz="1600" dirty="0">
                <a:solidFill>
                  <a:srgbClr val="0000FF"/>
                </a:solidFill>
                <a:latin typeface="微軟正黑體" panose="020B0604030504040204" pitchFamily="34" charset="-120"/>
                <a:ea typeface="微軟正黑體" panose="020B0604030504040204" pitchFamily="34" charset="-120"/>
              </a:rPr>
              <a:t> (</a:t>
            </a:r>
            <a:r>
              <a:rPr lang="zh-TW" altLang="en-US" sz="1600" dirty="0">
                <a:solidFill>
                  <a:srgbClr val="0000FF"/>
                </a:solidFill>
                <a:latin typeface="微軟正黑體" panose="020B0604030504040204" pitchFamily="34" charset="-120"/>
                <a:ea typeface="微軟正黑體" panose="020B0604030504040204" pitchFamily="34" charset="-120"/>
              </a:rPr>
              <a:t>資料來源：臺中市驗光師公會</a:t>
            </a:r>
            <a:r>
              <a:rPr lang="en-US" altLang="zh-TW" sz="1600" dirty="0">
                <a:solidFill>
                  <a:srgbClr val="0000FF"/>
                </a:solidFill>
                <a:latin typeface="微軟正黑體" panose="020B0604030504040204" pitchFamily="34" charset="-120"/>
                <a:ea typeface="微軟正黑體" panose="020B0604030504040204" pitchFamily="34" charset="-120"/>
              </a:rPr>
              <a:t>)</a:t>
            </a:r>
          </a:p>
          <a:p>
            <a:pPr marL="342900" lvl="1" indent="-342900">
              <a:lnSpc>
                <a:spcPct val="100000"/>
              </a:lnSpc>
              <a:spcBef>
                <a:spcPts val="1200"/>
              </a:spcBef>
              <a:buFont typeface="Wingdings" panose="05000000000000000000" pitchFamily="2" charset="2"/>
              <a:buChar char="Ø"/>
            </a:pPr>
            <a:r>
              <a:rPr lang="zh-TW" altLang="en-US" sz="2800" dirty="0">
                <a:latin typeface="微軟正黑體" panose="020B0604030504040204" pitchFamily="34" charset="-120"/>
                <a:ea typeface="微軟正黑體" panose="020B0604030504040204" pitchFamily="34" charset="-120"/>
              </a:rPr>
              <a:t>行車速度愈快，駕駛人之視野將愈行縮小，進而提高行車事故之風險。</a:t>
            </a:r>
          </a:p>
          <a:p>
            <a:pPr marL="342900" lvl="1" indent="-342900">
              <a:lnSpc>
                <a:spcPct val="100000"/>
              </a:lnSpc>
              <a:spcBef>
                <a:spcPts val="1200"/>
              </a:spcBef>
              <a:buFont typeface="Wingdings" panose="05000000000000000000" pitchFamily="2" charset="2"/>
              <a:buChar char="Ø"/>
            </a:pPr>
            <a:r>
              <a:rPr lang="zh-TW" altLang="en-US" sz="2800" dirty="0">
                <a:latin typeface="微軟正黑體" panose="020B0604030504040204" pitchFamily="34" charset="-120"/>
                <a:ea typeface="微軟正黑體" panose="020B0604030504040204" pitchFamily="34" charset="-120"/>
              </a:rPr>
              <a:t>兩輪機車</a:t>
            </a:r>
            <a:r>
              <a:rPr lang="zh-TW" altLang="en-US" sz="2800" b="1" dirty="0">
                <a:solidFill>
                  <a:srgbClr val="C00000"/>
                </a:solidFill>
                <a:latin typeface="微軟正黑體" panose="020B0604030504040204" pitchFamily="34" charset="-120"/>
                <a:ea typeface="微軟正黑體" panose="020B0604030504040204" pitchFamily="34" charset="-120"/>
              </a:rPr>
              <a:t>靠兩輪平衡前行</a:t>
            </a:r>
            <a:r>
              <a:rPr lang="zh-TW" altLang="en-US" sz="2800" dirty="0">
                <a:latin typeface="微軟正黑體" panose="020B0604030504040204" pitchFamily="34" charset="-120"/>
                <a:ea typeface="微軟正黑體" panose="020B0604030504040204" pitchFamily="34" charset="-120"/>
              </a:rPr>
              <a:t>，</a:t>
            </a:r>
            <a:r>
              <a:rPr lang="zh-TW" altLang="en-US" sz="2800" b="1" dirty="0">
                <a:solidFill>
                  <a:srgbClr val="3366FF"/>
                </a:solidFill>
                <a:latin typeface="微軟正黑體" panose="020B0604030504040204" pitchFamily="34" charset="-120"/>
                <a:ea typeface="微軟正黑體" panose="020B0604030504040204" pitchFamily="34" charset="-120"/>
              </a:rPr>
              <a:t>緊急煞車極易滑倒</a:t>
            </a:r>
            <a:r>
              <a:rPr lang="zh-TW" altLang="en-US" sz="2800" dirty="0">
                <a:latin typeface="微軟正黑體" panose="020B0604030504040204" pitchFamily="34" charset="-120"/>
                <a:ea typeface="微軟正黑體" panose="020B0604030504040204" pitchFamily="34" charset="-120"/>
              </a:rPr>
              <a:t>，</a:t>
            </a:r>
            <a:r>
              <a:rPr lang="zh-TW" altLang="en-US" sz="2800" b="1" dirty="0">
                <a:solidFill>
                  <a:srgbClr val="3366FF"/>
                </a:solidFill>
                <a:latin typeface="微軟正黑體" panose="020B0604030504040204" pitchFamily="34" charset="-120"/>
                <a:ea typeface="微軟正黑體" panose="020B0604030504040204" pitchFamily="34" charset="-120"/>
              </a:rPr>
              <a:t>需要更寬廣之視野</a:t>
            </a:r>
            <a:r>
              <a:rPr lang="zh-TW" altLang="en-US" sz="2800" dirty="0">
                <a:latin typeface="微軟正黑體" panose="020B0604030504040204" pitchFamily="34" charset="-120"/>
                <a:ea typeface="微軟正黑體" panose="020B0604030504040204" pitchFamily="34" charset="-120"/>
              </a:rPr>
              <a:t>以掌握前方路況以防急煞。</a:t>
            </a:r>
          </a:p>
        </p:txBody>
      </p:sp>
      <p:sp>
        <p:nvSpPr>
          <p:cNvPr id="7" name="內容版面配置區 6"/>
          <p:cNvSpPr>
            <a:spLocks noGrp="1"/>
          </p:cNvSpPr>
          <p:nvPr>
            <p:ph sz="half" idx="2"/>
          </p:nvPr>
        </p:nvSpPr>
        <p:spPr>
          <a:xfrm>
            <a:off x="6172200" y="1825625"/>
            <a:ext cx="5181600" cy="4704622"/>
          </a:xfrm>
        </p:spPr>
        <p:txBody>
          <a:bodyPr>
            <a:normAutofit/>
          </a:bodyPr>
          <a:lstStyle/>
          <a:p>
            <a:pPr marL="0" indent="0">
              <a:buNone/>
            </a:pPr>
            <a:endParaRPr lang="zh-TW" altLang="en-US" dirty="0"/>
          </a:p>
        </p:txBody>
      </p:sp>
      <p:sp>
        <p:nvSpPr>
          <p:cNvPr id="4" name="矩形 3"/>
          <p:cNvSpPr/>
          <p:nvPr/>
        </p:nvSpPr>
        <p:spPr>
          <a:xfrm>
            <a:off x="760845" y="1174755"/>
            <a:ext cx="3038542"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二</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視野範圍</a:t>
            </a:r>
          </a:p>
        </p:txBody>
      </p:sp>
      <p:pic>
        <p:nvPicPr>
          <p:cNvPr id="5" name="圖片 4"/>
          <p:cNvPicPr>
            <a:picLocks noChangeAspect="1"/>
          </p:cNvPicPr>
          <p:nvPr/>
        </p:nvPicPr>
        <p:blipFill>
          <a:blip r:embed="rId2"/>
          <a:stretch>
            <a:fillRect/>
          </a:stretch>
        </p:blipFill>
        <p:spPr>
          <a:xfrm>
            <a:off x="6172200" y="1825625"/>
            <a:ext cx="5181599" cy="4216401"/>
          </a:xfrm>
          <a:prstGeom prst="rect">
            <a:avLst/>
          </a:prstGeom>
        </p:spPr>
      </p:pic>
      <p:sp>
        <p:nvSpPr>
          <p:cNvPr id="6" name="文字方塊 5">
            <a:extLst>
              <a:ext uri="{FF2B5EF4-FFF2-40B4-BE49-F238E27FC236}">
                <a16:creationId xmlns:a16="http://schemas.microsoft.com/office/drawing/2014/main" id="{061471DA-BB73-2ACD-F04A-0701B2A57495}"/>
              </a:ext>
            </a:extLst>
          </p:cNvPr>
          <p:cNvSpPr txBox="1"/>
          <p:nvPr/>
        </p:nvSpPr>
        <p:spPr>
          <a:xfrm>
            <a:off x="7309204" y="6116859"/>
            <a:ext cx="3262432" cy="338554"/>
          </a:xfrm>
          <a:prstGeom prst="rect">
            <a:avLst/>
          </a:prstGeom>
          <a:noFill/>
        </p:spPr>
        <p:txBody>
          <a:bodyPr wrap="none" rtlCol="0">
            <a:spAutoFit/>
          </a:bodyPr>
          <a:lstStyle/>
          <a:p>
            <a:r>
              <a:rPr lang="zh-TW" altLang="en-US" sz="1600" dirty="0">
                <a:latin typeface="+mj-ea"/>
                <a:ea typeface="+mj-ea"/>
              </a:rPr>
              <a:t>圖片來源：機車危險感知教育平台</a:t>
            </a:r>
          </a:p>
        </p:txBody>
      </p:sp>
    </p:spTree>
    <p:extLst>
      <p:ext uri="{BB962C8B-B14F-4D97-AF65-F5344CB8AC3E}">
        <p14:creationId xmlns:p14="http://schemas.microsoft.com/office/powerpoint/2010/main" val="34155365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199" y="489528"/>
            <a:ext cx="10753436" cy="653148"/>
          </a:xfrm>
        </p:spPr>
        <p:txBody>
          <a:bodyPr>
            <a:noAutofit/>
          </a:bodyPr>
          <a:lstStyle/>
          <a:p>
            <a:r>
              <a:rPr lang="zh-TW" altLang="en-US" b="1" dirty="0" smtClean="0">
                <a:latin typeface="標楷體" panose="03000509000000000000" pitchFamily="65" charset="-120"/>
                <a:ea typeface="標楷體" panose="03000509000000000000" pitchFamily="65" charset="-120"/>
              </a:rPr>
              <a:t>柒、</a:t>
            </a:r>
            <a:r>
              <a:rPr lang="zh-TW" altLang="en-US" b="1" dirty="0">
                <a:latin typeface="標楷體" panose="03000509000000000000" pitchFamily="65" charset="-120"/>
                <a:ea typeface="標楷體" panose="03000509000000000000" pitchFamily="65" charset="-120"/>
              </a:rPr>
              <a:t>機車駕駛</a:t>
            </a:r>
            <a:r>
              <a:rPr lang="zh-TW" altLang="en-US" b="1" dirty="0" smtClean="0">
                <a:latin typeface="標楷體" panose="03000509000000000000" pitchFamily="65" charset="-120"/>
                <a:ea typeface="標楷體" panose="03000509000000000000" pitchFamily="65" charset="-120"/>
              </a:rPr>
              <a:t>人生</a:t>
            </a:r>
            <a:r>
              <a:rPr lang="zh-TW" altLang="en-US" b="1" dirty="0">
                <a:latin typeface="標楷體" panose="03000509000000000000" pitchFamily="65" charset="-120"/>
                <a:ea typeface="標楷體" panose="03000509000000000000" pitchFamily="65" charset="-120"/>
              </a:rPr>
              <a:t>、心理與防衛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(3/9)</a:t>
            </a:r>
            <a:endParaRPr lang="zh-TW" altLang="en-US" dirty="0"/>
          </a:p>
        </p:txBody>
      </p:sp>
      <p:sp>
        <p:nvSpPr>
          <p:cNvPr id="6" name="內容版面配置區 5"/>
          <p:cNvSpPr>
            <a:spLocks noGrp="1"/>
          </p:cNvSpPr>
          <p:nvPr>
            <p:ph idx="1"/>
          </p:nvPr>
        </p:nvSpPr>
        <p:spPr>
          <a:xfrm>
            <a:off x="838200" y="1881195"/>
            <a:ext cx="10515600" cy="4295767"/>
          </a:xfrm>
        </p:spPr>
        <p:txBody>
          <a:bodyPr/>
          <a:lstStyle/>
          <a:p>
            <a:pPr marL="268288" lvl="1" indent="-176213">
              <a:spcAft>
                <a:spcPts val="600"/>
              </a:spcAft>
            </a:pPr>
            <a:r>
              <a:rPr lang="zh-TW" altLang="en-US" sz="2800" b="1" dirty="0">
                <a:solidFill>
                  <a:srgbClr val="C00000"/>
                </a:solidFill>
                <a:latin typeface="微軟正黑體" panose="020B0604030504040204" pitchFamily="34" charset="-120"/>
                <a:ea typeface="微軟正黑體" panose="020B0604030504040204" pitchFamily="34" charset="-120"/>
              </a:rPr>
              <a:t>感知反應時間</a:t>
            </a:r>
            <a:r>
              <a:rPr lang="zh-TW" altLang="en-US" sz="2800" b="1" dirty="0">
                <a:latin typeface="微軟正黑體" panose="020B0604030504040204" pitchFamily="34" charset="-120"/>
                <a:ea typeface="微軟正黑體" panose="020B0604030504040204" pitchFamily="34" charset="-120"/>
              </a:rPr>
              <a:t>：包括</a:t>
            </a:r>
            <a:r>
              <a:rPr lang="zh-TW" altLang="en-US" sz="2800" b="1" dirty="0">
                <a:solidFill>
                  <a:srgbClr val="3366FF"/>
                </a:solidFill>
                <a:latin typeface="微軟正黑體" panose="020B0604030504040204" pitchFamily="34" charset="-120"/>
                <a:ea typeface="微軟正黑體" panose="020B0604030504040204" pitchFamily="34" charset="-120"/>
              </a:rPr>
              <a:t>偵測察覺</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3366FF"/>
                </a:solidFill>
                <a:latin typeface="微軟正黑體" panose="020B0604030504040204" pitchFamily="34" charset="-120"/>
                <a:ea typeface="微軟正黑體" panose="020B0604030504040204" pitchFamily="34" charset="-120"/>
              </a:rPr>
              <a:t>確認危險</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3366FF"/>
                </a:solidFill>
                <a:latin typeface="微軟正黑體" panose="020B0604030504040204" pitchFamily="34" charset="-120"/>
                <a:ea typeface="微軟正黑體" panose="020B0604030504040204" pitchFamily="34" charset="-120"/>
              </a:rPr>
              <a:t>行動決策</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3366FF"/>
                </a:solidFill>
                <a:latin typeface="微軟正黑體" panose="020B0604030504040204" pitchFamily="34" charset="-120"/>
                <a:ea typeface="微軟正黑體" panose="020B0604030504040204" pitchFamily="34" charset="-120"/>
              </a:rPr>
              <a:t>採取行動至煞車啟動</a:t>
            </a:r>
            <a:r>
              <a:rPr lang="zh-TW" altLang="en-US" sz="2800" b="1" dirty="0">
                <a:latin typeface="微軟正黑體" panose="020B0604030504040204" pitchFamily="34" charset="-120"/>
                <a:ea typeface="微軟正黑體" panose="020B0604030504040204" pitchFamily="34" charset="-120"/>
              </a:rPr>
              <a:t>所需之時間。</a:t>
            </a:r>
            <a:endParaRPr lang="en-US" altLang="zh-TW" sz="2800" b="1" dirty="0">
              <a:latin typeface="微軟正黑體" panose="020B0604030504040204" pitchFamily="34" charset="-120"/>
              <a:ea typeface="微軟正黑體" panose="020B0604030504040204" pitchFamily="34" charset="-120"/>
            </a:endParaRPr>
          </a:p>
          <a:p>
            <a:pPr marL="268288" lvl="1" indent="-176213">
              <a:spcAft>
                <a:spcPts val="600"/>
              </a:spcAft>
            </a:pPr>
            <a:r>
              <a:rPr lang="zh-TW" altLang="en-US" sz="2800" b="1" dirty="0">
                <a:latin typeface="微軟正黑體" panose="020B0604030504040204" pitchFamily="34" charset="-120"/>
                <a:ea typeface="微軟正黑體" panose="020B0604030504040204" pitchFamily="34" charset="-120"/>
              </a:rPr>
              <a:t>駕駛人的感知反應時間會因不同情況而改變</a:t>
            </a:r>
            <a:endParaRPr lang="en-US" altLang="zh-TW" sz="2800" b="1" dirty="0">
              <a:latin typeface="微軟正黑體" panose="020B0604030504040204" pitchFamily="34" charset="-120"/>
              <a:ea typeface="微軟正黑體" panose="020B0604030504040204" pitchFamily="34" charset="-120"/>
            </a:endParaRPr>
          </a:p>
          <a:p>
            <a:pPr lvl="2">
              <a:spcAft>
                <a:spcPts val="600"/>
              </a:spcAft>
            </a:pPr>
            <a:r>
              <a:rPr lang="zh-TW" altLang="en-US" b="1" dirty="0">
                <a:solidFill>
                  <a:srgbClr val="C00000"/>
                </a:solidFill>
                <a:latin typeface="微軟正黑體" panose="020B0604030504040204" pitchFamily="34" charset="-120"/>
                <a:ea typeface="微軟正黑體" panose="020B0604030504040204" pitchFamily="34" charset="-120"/>
              </a:rPr>
              <a:t>生心理狀況</a:t>
            </a:r>
            <a:r>
              <a:rPr lang="zh-TW" altLang="en-US" dirty="0">
                <a:latin typeface="微軟正黑體" panose="020B0604030504040204" pitchFamily="34" charset="-120"/>
                <a:ea typeface="微軟正黑體" panose="020B0604030504040204" pitchFamily="34" charset="-120"/>
              </a:rPr>
              <a:t>：生理時鐘、疲勞、分心、有無預警等。</a:t>
            </a:r>
            <a:endParaRPr lang="en-US" altLang="zh-TW" dirty="0">
              <a:latin typeface="微軟正黑體" panose="020B0604030504040204" pitchFamily="34" charset="-120"/>
              <a:ea typeface="微軟正黑體" panose="020B0604030504040204" pitchFamily="34" charset="-120"/>
            </a:endParaRPr>
          </a:p>
          <a:p>
            <a:pPr lvl="2">
              <a:spcAft>
                <a:spcPts val="600"/>
              </a:spcAft>
            </a:pPr>
            <a:r>
              <a:rPr lang="zh-TW" altLang="en-US" b="1" dirty="0">
                <a:solidFill>
                  <a:srgbClr val="C00000"/>
                </a:solidFill>
                <a:latin typeface="微軟正黑體" panose="020B0604030504040204" pitchFamily="34" charset="-120"/>
                <a:ea typeface="微軟正黑體" panose="020B0604030504040204" pitchFamily="34" charset="-120"/>
              </a:rPr>
              <a:t>駕駛情境</a:t>
            </a:r>
            <a:r>
              <a:rPr lang="zh-TW" altLang="en-US" dirty="0">
                <a:latin typeface="微軟正黑體" panose="020B0604030504040204" pitchFamily="34" charset="-120"/>
                <a:ea typeface="微軟正黑體" panose="020B0604030504040204" pitchFamily="34" charset="-120"/>
              </a:rPr>
              <a:t>及</a:t>
            </a:r>
            <a:r>
              <a:rPr lang="zh-TW" altLang="en-US" b="1" dirty="0">
                <a:solidFill>
                  <a:srgbClr val="C00000"/>
                </a:solidFill>
                <a:latin typeface="微軟正黑體" panose="020B0604030504040204" pitchFamily="34" charset="-120"/>
                <a:ea typeface="微軟正黑體" panose="020B0604030504040204" pitchFamily="34" charset="-120"/>
              </a:rPr>
              <a:t>環境因素</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endParaRPr lang="zh-TW" altLang="en-US" dirty="0"/>
          </a:p>
        </p:txBody>
      </p:sp>
      <p:sp>
        <p:nvSpPr>
          <p:cNvPr id="5" name="矩形 4"/>
          <p:cNvSpPr/>
          <p:nvPr/>
        </p:nvSpPr>
        <p:spPr>
          <a:xfrm>
            <a:off x="838199" y="1142676"/>
            <a:ext cx="10411691"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三</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感知反應</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時間、安全</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煞停</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距離及最短停車視距</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(1/2)</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 name="圖片 6"/>
          <p:cNvPicPr>
            <a:picLocks noChangeAspect="1"/>
          </p:cNvPicPr>
          <p:nvPr/>
        </p:nvPicPr>
        <p:blipFill>
          <a:blip r:embed="rId2"/>
          <a:stretch>
            <a:fillRect/>
          </a:stretch>
        </p:blipFill>
        <p:spPr>
          <a:xfrm>
            <a:off x="912089" y="4240393"/>
            <a:ext cx="10337801" cy="2136552"/>
          </a:xfrm>
          <a:prstGeom prst="rect">
            <a:avLst/>
          </a:prstGeom>
        </p:spPr>
      </p:pic>
      <p:sp>
        <p:nvSpPr>
          <p:cNvPr id="8" name="文字方塊 7">
            <a:extLst>
              <a:ext uri="{FF2B5EF4-FFF2-40B4-BE49-F238E27FC236}">
                <a16:creationId xmlns:a16="http://schemas.microsoft.com/office/drawing/2014/main" id="{D9DAFB11-8D5F-223F-3BC1-D32275FD8C83}"/>
              </a:ext>
            </a:extLst>
          </p:cNvPr>
          <p:cNvSpPr txBox="1"/>
          <p:nvPr/>
        </p:nvSpPr>
        <p:spPr>
          <a:xfrm>
            <a:off x="2481213" y="6253834"/>
            <a:ext cx="6551951" cy="338554"/>
          </a:xfrm>
          <a:prstGeom prst="rect">
            <a:avLst/>
          </a:prstGeom>
          <a:noFill/>
        </p:spPr>
        <p:txBody>
          <a:bodyPr wrap="square" rtlCol="0">
            <a:spAutoFit/>
          </a:bodyPr>
          <a:lstStyle/>
          <a:p>
            <a:r>
              <a:rPr lang="zh-TW" altLang="en-US" sz="1600" b="1" dirty="0">
                <a:solidFill>
                  <a:srgbClr val="FF0000"/>
                </a:solidFill>
                <a:latin typeface="+mn-ea"/>
              </a:rPr>
              <a:t>感知反應時間每增加</a:t>
            </a:r>
            <a:r>
              <a:rPr lang="en-US" altLang="zh-TW" sz="1600" b="1" dirty="0">
                <a:solidFill>
                  <a:srgbClr val="FF0000"/>
                </a:solidFill>
                <a:latin typeface="+mn-ea"/>
              </a:rPr>
              <a:t>1</a:t>
            </a:r>
            <a:r>
              <a:rPr lang="zh-TW" altLang="en-US" sz="1600" b="1" dirty="0">
                <a:solidFill>
                  <a:srgbClr val="FF0000"/>
                </a:solidFill>
                <a:latin typeface="+mn-ea"/>
              </a:rPr>
              <a:t>秒，車輛將多前進車速</a:t>
            </a:r>
            <a:r>
              <a:rPr lang="en-US" altLang="zh-TW" sz="1600" b="1" dirty="0">
                <a:solidFill>
                  <a:srgbClr val="FF0000"/>
                </a:solidFill>
                <a:latin typeface="+mn-ea"/>
              </a:rPr>
              <a:t>÷3.6</a:t>
            </a:r>
            <a:r>
              <a:rPr lang="zh-TW" altLang="en-US" sz="1600" b="1" dirty="0">
                <a:solidFill>
                  <a:srgbClr val="FF0000"/>
                </a:solidFill>
                <a:latin typeface="+mn-ea"/>
              </a:rPr>
              <a:t> </a:t>
            </a:r>
            <a:r>
              <a:rPr lang="en-US" altLang="zh-TW" sz="1600" b="1" dirty="0">
                <a:solidFill>
                  <a:srgbClr val="FF0000"/>
                </a:solidFill>
                <a:latin typeface="+mn-ea"/>
              </a:rPr>
              <a:t>(</a:t>
            </a:r>
            <a:r>
              <a:rPr lang="zh-TW" altLang="en-US" sz="1600" b="1" dirty="0">
                <a:solidFill>
                  <a:srgbClr val="FF0000"/>
                </a:solidFill>
                <a:latin typeface="+mn-ea"/>
              </a:rPr>
              <a:t>單位：公尺</a:t>
            </a:r>
            <a:r>
              <a:rPr lang="en-US" altLang="zh-TW" sz="1600" b="1" dirty="0">
                <a:solidFill>
                  <a:srgbClr val="FF0000"/>
                </a:solidFill>
                <a:latin typeface="+mn-ea"/>
              </a:rPr>
              <a:t>)</a:t>
            </a:r>
            <a:r>
              <a:rPr lang="zh-TW" altLang="en-US" sz="1600" b="1" dirty="0">
                <a:solidFill>
                  <a:srgbClr val="FF0000"/>
                </a:solidFill>
                <a:latin typeface="+mn-ea"/>
              </a:rPr>
              <a:t>之距離</a:t>
            </a:r>
          </a:p>
        </p:txBody>
      </p:sp>
      <p:sp>
        <p:nvSpPr>
          <p:cNvPr id="9" name="文字方塊 8">
            <a:extLst>
              <a:ext uri="{FF2B5EF4-FFF2-40B4-BE49-F238E27FC236}">
                <a16:creationId xmlns:a16="http://schemas.microsoft.com/office/drawing/2014/main" id="{E0DDC453-FE10-FE40-7272-33958F09B926}"/>
              </a:ext>
            </a:extLst>
          </p:cNvPr>
          <p:cNvSpPr txBox="1"/>
          <p:nvPr/>
        </p:nvSpPr>
        <p:spPr>
          <a:xfrm>
            <a:off x="9107053" y="6253834"/>
            <a:ext cx="1980029" cy="307777"/>
          </a:xfrm>
          <a:prstGeom prst="rect">
            <a:avLst/>
          </a:prstGeom>
          <a:noFill/>
        </p:spPr>
        <p:txBody>
          <a:bodyPr wrap="none" rtlCol="0">
            <a:spAutoFit/>
          </a:bodyPr>
          <a:lstStyle/>
          <a:p>
            <a:r>
              <a:rPr lang="zh-TW" altLang="en-US" sz="1400" dirty="0">
                <a:latin typeface="+mj-ea"/>
                <a:ea typeface="+mj-ea"/>
              </a:rPr>
              <a:t>圖片來源：駕駛人手冊</a:t>
            </a:r>
          </a:p>
        </p:txBody>
      </p:sp>
    </p:spTree>
    <p:extLst>
      <p:ext uri="{BB962C8B-B14F-4D97-AF65-F5344CB8AC3E}">
        <p14:creationId xmlns:p14="http://schemas.microsoft.com/office/powerpoint/2010/main" val="8976221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724766"/>
          </a:xfrm>
        </p:spPr>
        <p:txBody>
          <a:bodyPr/>
          <a:lstStyle/>
          <a:p>
            <a:r>
              <a:rPr lang="zh-TW" altLang="en-US" b="1" dirty="0">
                <a:latin typeface="標楷體" panose="03000509000000000000" pitchFamily="65" charset="-120"/>
                <a:ea typeface="標楷體" panose="03000509000000000000" pitchFamily="65" charset="-120"/>
              </a:rPr>
              <a:t>柒、機車駕駛人生、心理與防衛駕駛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(4/9)</a:t>
            </a:r>
            <a:endParaRPr lang="zh-TW" altLang="en-US" dirty="0"/>
          </a:p>
        </p:txBody>
      </p:sp>
      <p:sp>
        <p:nvSpPr>
          <p:cNvPr id="3" name="內容版面配置區 2"/>
          <p:cNvSpPr>
            <a:spLocks noGrp="1"/>
          </p:cNvSpPr>
          <p:nvPr>
            <p:ph idx="1"/>
          </p:nvPr>
        </p:nvSpPr>
        <p:spPr>
          <a:xfrm>
            <a:off x="768927" y="1089892"/>
            <a:ext cx="10515600" cy="5087071"/>
          </a:xfrm>
        </p:spPr>
        <p:txBody>
          <a:bodyPr/>
          <a:lstStyle/>
          <a:p>
            <a:pPr marL="0" indent="0">
              <a:buNone/>
            </a:pP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三</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感知反應時間、安全煞停距離及最短停車視</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距</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(2/2)</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endParaRPr lang="zh-TW" altLang="en-US" dirty="0"/>
          </a:p>
        </p:txBody>
      </p:sp>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3076545730"/>
                  </p:ext>
                </p:extLst>
              </p:nvPr>
            </p:nvGraphicFramePr>
            <p:xfrm>
              <a:off x="965200" y="1652537"/>
              <a:ext cx="10261600" cy="4646667"/>
            </p:xfrm>
            <a:graphic>
              <a:graphicData uri="http://schemas.openxmlformats.org/drawingml/2006/table">
                <a:tbl>
                  <a:tblPr firstRow="1" bandRow="1">
                    <a:tableStyleId>{5940675A-B579-460E-94D1-54222C63F5DA}</a:tableStyleId>
                  </a:tblPr>
                  <a:tblGrid>
                    <a:gridCol w="2052320">
                      <a:extLst>
                        <a:ext uri="{9D8B030D-6E8A-4147-A177-3AD203B41FA5}">
                          <a16:colId xmlns:a16="http://schemas.microsoft.com/office/drawing/2014/main" val="536266271"/>
                        </a:ext>
                      </a:extLst>
                    </a:gridCol>
                    <a:gridCol w="2052320">
                      <a:extLst>
                        <a:ext uri="{9D8B030D-6E8A-4147-A177-3AD203B41FA5}">
                          <a16:colId xmlns:a16="http://schemas.microsoft.com/office/drawing/2014/main" val="4234022218"/>
                        </a:ext>
                      </a:extLst>
                    </a:gridCol>
                    <a:gridCol w="2052320">
                      <a:extLst>
                        <a:ext uri="{9D8B030D-6E8A-4147-A177-3AD203B41FA5}">
                          <a16:colId xmlns:a16="http://schemas.microsoft.com/office/drawing/2014/main" val="2814642642"/>
                        </a:ext>
                      </a:extLst>
                    </a:gridCol>
                    <a:gridCol w="2052320">
                      <a:extLst>
                        <a:ext uri="{9D8B030D-6E8A-4147-A177-3AD203B41FA5}">
                          <a16:colId xmlns:a16="http://schemas.microsoft.com/office/drawing/2014/main" val="2704663407"/>
                        </a:ext>
                      </a:extLst>
                    </a:gridCol>
                    <a:gridCol w="2052320">
                      <a:extLst>
                        <a:ext uri="{9D8B030D-6E8A-4147-A177-3AD203B41FA5}">
                          <a16:colId xmlns:a16="http://schemas.microsoft.com/office/drawing/2014/main" val="693593083"/>
                        </a:ext>
                      </a:extLst>
                    </a:gridCol>
                  </a:tblGrid>
                  <a:tr h="403031">
                    <a:tc rowSpan="2">
                      <a:txBody>
                        <a:bodyPr/>
                        <a:lstStyle/>
                        <a:p>
                          <a:pPr algn="ctr"/>
                          <a:r>
                            <a:rPr lang="zh-TW" altLang="en-US" b="1" dirty="0" smtClean="0"/>
                            <a:t>設計速率</a:t>
                          </a:r>
                          <a14:m>
                            <m:oMath xmlns:m="http://schemas.openxmlformats.org/officeDocument/2006/math">
                              <m:r>
                                <a:rPr lang="zh-TW" altLang="en-US" b="1" i="1" dirty="0" smtClean="0">
                                  <a:latin typeface="Cambria Math" panose="02040503050406030204" pitchFamily="18" charset="0"/>
                                </a:rPr>
                                <m:t> </m:t>
                              </m:r>
                              <m:sSub>
                                <m:sSubPr>
                                  <m:ctrlPr>
                                    <a:rPr lang="en-US" altLang="zh-TW" b="1" i="1" smtClean="0">
                                      <a:latin typeface="Cambria Math" panose="02040503050406030204" pitchFamily="18" charset="0"/>
                                    </a:rPr>
                                  </m:ctrlPr>
                                </m:sSubPr>
                                <m:e>
                                  <m:r>
                                    <a:rPr lang="en-US" altLang="zh-TW" b="1" i="1" smtClean="0">
                                      <a:latin typeface="Cambria Math" panose="02040503050406030204" pitchFamily="18" charset="0"/>
                                    </a:rPr>
                                    <m:t>𝑽</m:t>
                                  </m:r>
                                </m:e>
                                <m:sub>
                                  <m:r>
                                    <a:rPr lang="en-US" altLang="zh-TW" b="1" i="1" smtClean="0">
                                      <a:latin typeface="Cambria Math" panose="02040503050406030204" pitchFamily="18" charset="0"/>
                                    </a:rPr>
                                    <m:t>𝒅</m:t>
                                  </m:r>
                                </m:sub>
                              </m:sSub>
                            </m:oMath>
                          </a14:m>
                          <a:endParaRPr lang="en-US" altLang="zh-TW" b="1" dirty="0" smtClean="0"/>
                        </a:p>
                        <a:p>
                          <a:pPr algn="ctr"/>
                          <a:r>
                            <a:rPr lang="en-US" altLang="zh-TW" b="1" dirty="0" smtClean="0"/>
                            <a:t>(</a:t>
                          </a:r>
                          <a:r>
                            <a:rPr lang="zh-TW" altLang="en-US" b="1" dirty="0" smtClean="0"/>
                            <a:t>公里</a:t>
                          </a:r>
                          <a:r>
                            <a:rPr lang="en-US" altLang="zh-TW" b="1" dirty="0" smtClean="0"/>
                            <a:t>/</a:t>
                          </a:r>
                          <a:r>
                            <a:rPr lang="zh-TW" altLang="en-US" b="1" dirty="0" smtClean="0"/>
                            <a:t>小時</a:t>
                          </a:r>
                          <a:r>
                            <a:rPr lang="en-US" altLang="zh-TW" b="1" dirty="0" smtClean="0"/>
                            <a:t>)</a:t>
                          </a:r>
                          <a:endParaRPr lang="zh-TW" altLang="en-US" b="1" dirty="0"/>
                        </a:p>
                      </a:txBody>
                      <a:tcPr anchor="ctr">
                        <a:solidFill>
                          <a:schemeClr val="accent1">
                            <a:lumMod val="40000"/>
                            <a:lumOff val="60000"/>
                          </a:schemeClr>
                        </a:solidFill>
                      </a:tcPr>
                    </a:tc>
                    <a:tc rowSpan="2">
                      <a:txBody>
                        <a:bodyPr/>
                        <a:lstStyle/>
                        <a:p>
                          <a:pPr algn="ctr"/>
                          <a:r>
                            <a:rPr lang="zh-TW" altLang="en-US" b="1" dirty="0" smtClean="0"/>
                            <a:t>最短停車視距 </a:t>
                          </a:r>
                          <a14:m>
                            <m:oMath xmlns:m="http://schemas.openxmlformats.org/officeDocument/2006/math">
                              <m:sSub>
                                <m:sSubPr>
                                  <m:ctrlPr>
                                    <a:rPr lang="en-US" altLang="zh-TW" b="1" i="1" smtClean="0">
                                      <a:latin typeface="Cambria Math" panose="02040503050406030204" pitchFamily="18" charset="0"/>
                                    </a:rPr>
                                  </m:ctrlPr>
                                </m:sSubPr>
                                <m:e>
                                  <m:r>
                                    <a:rPr lang="en-US" altLang="zh-TW" b="1" i="1" smtClean="0">
                                      <a:latin typeface="Cambria Math" panose="02040503050406030204" pitchFamily="18" charset="0"/>
                                    </a:rPr>
                                    <m:t>𝑺</m:t>
                                  </m:r>
                                </m:e>
                                <m:sub>
                                  <m:r>
                                    <a:rPr lang="en-US" altLang="zh-TW" b="1" i="1" smtClean="0">
                                      <a:latin typeface="Cambria Math" panose="02040503050406030204" pitchFamily="18" charset="0"/>
                                    </a:rPr>
                                    <m:t>𝒔</m:t>
                                  </m:r>
                                </m:sub>
                              </m:sSub>
                              <m:r>
                                <a:rPr lang="en-US" altLang="zh-TW" b="1" i="1" smtClean="0">
                                  <a:latin typeface="Cambria Math" panose="02040503050406030204" pitchFamily="18" charset="0"/>
                                </a:rPr>
                                <m:t> </m:t>
                              </m:r>
                            </m:oMath>
                          </a14:m>
                          <a:endParaRPr lang="en-US" altLang="zh-TW" b="1" dirty="0" smtClean="0"/>
                        </a:p>
                        <a:p>
                          <a:pPr algn="ctr"/>
                          <a:r>
                            <a:rPr lang="en-US" altLang="zh-TW" b="1" dirty="0" smtClean="0"/>
                            <a:t>(</a:t>
                          </a:r>
                          <a:r>
                            <a:rPr lang="zh-TW" altLang="en-US" b="1" dirty="0" smtClean="0"/>
                            <a:t>公尺</a:t>
                          </a:r>
                          <a:r>
                            <a:rPr lang="en-US" altLang="zh-TW" b="1" dirty="0" smtClean="0"/>
                            <a:t>)</a:t>
                          </a:r>
                          <a:endParaRPr lang="zh-TW" altLang="en-US" b="1" dirty="0"/>
                        </a:p>
                      </a:txBody>
                      <a:tcPr anchor="ctr">
                        <a:solidFill>
                          <a:schemeClr val="accent1">
                            <a:lumMod val="40000"/>
                            <a:lumOff val="60000"/>
                          </a:schemeClr>
                        </a:solidFill>
                      </a:tcPr>
                    </a:tc>
                    <a:tc gridSpan="3">
                      <a:txBody>
                        <a:bodyPr/>
                        <a:lstStyle/>
                        <a:p>
                          <a:pPr algn="ctr"/>
                          <a:r>
                            <a:rPr lang="zh-TW" altLang="en-US" b="1" dirty="0" smtClean="0"/>
                            <a:t>坡度修正值 </a:t>
                          </a:r>
                          <a14:m>
                            <m:oMath xmlns:m="http://schemas.openxmlformats.org/officeDocument/2006/math">
                              <m:sSub>
                                <m:sSubPr>
                                  <m:ctrlPr>
                                    <a:rPr lang="en-US" altLang="zh-TW" b="1" i="1" smtClean="0">
                                      <a:latin typeface="Cambria Math" panose="02040503050406030204" pitchFamily="18" charset="0"/>
                                    </a:rPr>
                                  </m:ctrlPr>
                                </m:sSubPr>
                                <m:e>
                                  <m:r>
                                    <a:rPr lang="en-US" altLang="zh-TW" b="1" i="1" smtClean="0">
                                      <a:latin typeface="Cambria Math" panose="02040503050406030204" pitchFamily="18" charset="0"/>
                                    </a:rPr>
                                    <m:t>△</m:t>
                                  </m:r>
                                  <m:r>
                                    <a:rPr lang="en-US" altLang="zh-TW" b="1" i="1" smtClean="0">
                                      <a:latin typeface="Cambria Math" panose="02040503050406030204" pitchFamily="18" charset="0"/>
                                    </a:rPr>
                                    <m:t>𝑺</m:t>
                                  </m:r>
                                </m:e>
                                <m:sub>
                                  <m:r>
                                    <a:rPr lang="en-US" altLang="zh-TW" b="1" i="1" smtClean="0">
                                      <a:latin typeface="Cambria Math" panose="02040503050406030204" pitchFamily="18" charset="0"/>
                                    </a:rPr>
                                    <m:t>𝒔</m:t>
                                  </m:r>
                                </m:sub>
                              </m:sSub>
                            </m:oMath>
                          </a14:m>
                          <a:r>
                            <a:rPr lang="zh-TW" altLang="en-US" b="1" dirty="0" smtClean="0"/>
                            <a:t> </a:t>
                          </a:r>
                          <a:r>
                            <a:rPr lang="en-US" altLang="zh-TW" b="1" dirty="0" smtClean="0"/>
                            <a:t>(</a:t>
                          </a:r>
                          <a:r>
                            <a:rPr lang="zh-TW" altLang="en-US" b="1" dirty="0" smtClean="0"/>
                            <a:t>公尺</a:t>
                          </a:r>
                          <a:r>
                            <a:rPr lang="en-US" altLang="zh-TW" b="1" dirty="0" smtClean="0"/>
                            <a:t>)</a:t>
                          </a:r>
                          <a:endParaRPr lang="zh-TW" altLang="en-US" b="1" dirty="0"/>
                        </a:p>
                      </a:txBody>
                      <a:tcPr anchor="ctr">
                        <a:solidFill>
                          <a:schemeClr val="accent1">
                            <a:lumMod val="40000"/>
                            <a:lumOff val="60000"/>
                          </a:schemeClr>
                        </a:solidFill>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2139952226"/>
                      </a:ext>
                    </a:extLst>
                  </a:tr>
                  <a:tr h="403766">
                    <a:tc vMerge="1">
                      <a:txBody>
                        <a:bodyPr/>
                        <a:lstStyle/>
                        <a:p>
                          <a:endParaRPr lang="zh-TW" altLang="en-US" dirty="0"/>
                        </a:p>
                      </a:txBody>
                      <a:tcPr/>
                    </a:tc>
                    <a:tc vMerge="1">
                      <a:txBody>
                        <a:bodyPr/>
                        <a:lstStyle/>
                        <a:p>
                          <a:endParaRPr lang="zh-TW" altLang="en-US" dirty="0"/>
                        </a:p>
                      </a:txBody>
                      <a:tcPr/>
                    </a:tc>
                    <a:tc>
                      <a:txBody>
                        <a:bodyPr/>
                        <a:lstStyle/>
                        <a:p>
                          <a:r>
                            <a:rPr lang="zh-TW" altLang="en-US" b="1" dirty="0" smtClean="0"/>
                            <a:t>縱坡度</a:t>
                          </a:r>
                          <a:r>
                            <a:rPr lang="en-US" altLang="zh-TW" b="1" dirty="0" smtClean="0"/>
                            <a:t>G (+3%/-3%)</a:t>
                          </a:r>
                          <a:endParaRPr lang="zh-TW" altLang="en-US" b="1" dirty="0"/>
                        </a:p>
                      </a:txBody>
                      <a:tcPr anchor="ctr">
                        <a:solidFill>
                          <a:schemeClr val="accent1">
                            <a:lumMod val="40000"/>
                            <a:lumOff val="60000"/>
                          </a:schemeClr>
                        </a:solidFill>
                      </a:tcPr>
                    </a:tc>
                    <a:tc>
                      <a:txBody>
                        <a:bodyPr/>
                        <a:lstStyle/>
                        <a:p>
                          <a:r>
                            <a:rPr lang="zh-TW" altLang="en-US" b="1" dirty="0" smtClean="0"/>
                            <a:t>縱坡度</a:t>
                          </a:r>
                          <a:r>
                            <a:rPr lang="en-US" altLang="zh-TW" b="1" dirty="0" smtClean="0"/>
                            <a:t>G (+6%/-6%)</a:t>
                          </a:r>
                          <a:endParaRPr lang="zh-TW" altLang="en-US" b="1" dirty="0"/>
                        </a:p>
                      </a:txBody>
                      <a:tcPr anchor="ctr">
                        <a:solidFill>
                          <a:schemeClr val="accent1">
                            <a:lumMod val="40000"/>
                            <a:lumOff val="60000"/>
                          </a:schemeClr>
                        </a:solidFill>
                      </a:tcPr>
                    </a:tc>
                    <a:tc>
                      <a:txBody>
                        <a:bodyPr/>
                        <a:lstStyle/>
                        <a:p>
                          <a:r>
                            <a:rPr lang="zh-TW" altLang="en-US" b="1" dirty="0" smtClean="0"/>
                            <a:t>縱坡度</a:t>
                          </a:r>
                          <a:r>
                            <a:rPr lang="en-US" altLang="zh-TW" b="1" dirty="0" smtClean="0"/>
                            <a:t>G (+9%/-9%)</a:t>
                          </a:r>
                          <a:endParaRPr lang="zh-TW" altLang="en-US" b="1" dirty="0"/>
                        </a:p>
                      </a:txBody>
                      <a:tcPr anchor="ctr">
                        <a:solidFill>
                          <a:schemeClr val="accent1">
                            <a:lumMod val="40000"/>
                            <a:lumOff val="60000"/>
                          </a:schemeClr>
                        </a:solidFill>
                      </a:tcPr>
                    </a:tc>
                    <a:extLst>
                      <a:ext uri="{0D108BD9-81ED-4DB2-BD59-A6C34878D82A}">
                        <a16:rowId xmlns:a16="http://schemas.microsoft.com/office/drawing/2014/main" val="1605894908"/>
                      </a:ext>
                    </a:extLst>
                  </a:tr>
                  <a:tr h="383987">
                    <a:tc>
                      <a:txBody>
                        <a:bodyPr/>
                        <a:lstStyle/>
                        <a:p>
                          <a:pPr algn="ctr"/>
                          <a:r>
                            <a:rPr lang="en-US" altLang="zh-TW" b="1" dirty="0" smtClean="0"/>
                            <a:t>100</a:t>
                          </a:r>
                          <a:endParaRPr lang="zh-TW" altLang="en-US" b="1" dirty="0"/>
                        </a:p>
                      </a:txBody>
                      <a:tcPr anchor="ctr"/>
                    </a:tc>
                    <a:tc>
                      <a:txBody>
                        <a:bodyPr/>
                        <a:lstStyle/>
                        <a:p>
                          <a:pPr algn="ctr"/>
                          <a:r>
                            <a:rPr lang="en-US" altLang="zh-TW" b="1" dirty="0" smtClean="0"/>
                            <a:t>155</a:t>
                          </a:r>
                          <a:endParaRPr lang="zh-TW" altLang="en-US" b="1" dirty="0"/>
                        </a:p>
                      </a:txBody>
                      <a:tcPr anchor="ctr"/>
                    </a:tc>
                    <a:tc>
                      <a:txBody>
                        <a:bodyPr/>
                        <a:lstStyle/>
                        <a:p>
                          <a:pPr algn="ctr"/>
                          <a:r>
                            <a:rPr lang="en-US" altLang="zh-TW" b="1" dirty="0" smtClean="0"/>
                            <a:t>-10/10</a:t>
                          </a:r>
                          <a:endParaRPr lang="zh-TW" altLang="en-US" b="1" dirty="0"/>
                        </a:p>
                      </a:txBody>
                      <a:tcPr anchor="ctr"/>
                    </a:tc>
                    <a:tc>
                      <a:txBody>
                        <a:bodyPr/>
                        <a:lstStyle/>
                        <a:p>
                          <a:pPr algn="ctr"/>
                          <a:r>
                            <a:rPr lang="en-US" altLang="zh-TW" b="1" dirty="0" smtClean="0"/>
                            <a:t>--</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918013128"/>
                      </a:ext>
                    </a:extLst>
                  </a:tr>
                  <a:tr h="383987">
                    <a:tc>
                      <a:txBody>
                        <a:bodyPr/>
                        <a:lstStyle/>
                        <a:p>
                          <a:pPr algn="ctr"/>
                          <a:r>
                            <a:rPr lang="en-US" altLang="zh-TW" b="1" dirty="0" smtClean="0"/>
                            <a:t>90</a:t>
                          </a:r>
                          <a:endParaRPr lang="zh-TW" altLang="en-US" b="1" dirty="0"/>
                        </a:p>
                      </a:txBody>
                      <a:tcPr anchor="ctr"/>
                    </a:tc>
                    <a:tc>
                      <a:txBody>
                        <a:bodyPr/>
                        <a:lstStyle/>
                        <a:p>
                          <a:pPr algn="ctr"/>
                          <a:r>
                            <a:rPr lang="en-US" altLang="zh-TW" b="1" dirty="0" smtClean="0"/>
                            <a:t>135</a:t>
                          </a:r>
                          <a:endParaRPr lang="zh-TW" altLang="en-US" b="1" dirty="0"/>
                        </a:p>
                      </a:txBody>
                      <a:tcPr anchor="ctr"/>
                    </a:tc>
                    <a:tc>
                      <a:txBody>
                        <a:bodyPr/>
                        <a:lstStyle/>
                        <a:p>
                          <a:pPr algn="ctr"/>
                          <a:r>
                            <a:rPr lang="en-US" altLang="zh-TW" b="1" dirty="0" smtClean="0"/>
                            <a:t>-8/8</a:t>
                          </a:r>
                          <a:endParaRPr lang="zh-TW" altLang="en-US" b="1" dirty="0"/>
                        </a:p>
                      </a:txBody>
                      <a:tcPr anchor="ctr"/>
                    </a:tc>
                    <a:tc>
                      <a:txBody>
                        <a:bodyPr/>
                        <a:lstStyle/>
                        <a:p>
                          <a:pPr algn="ctr"/>
                          <a:r>
                            <a:rPr lang="en-US" altLang="zh-TW" b="1" dirty="0" smtClean="0"/>
                            <a:t>--</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4192950884"/>
                      </a:ext>
                    </a:extLst>
                  </a:tr>
                  <a:tr h="383987">
                    <a:tc>
                      <a:txBody>
                        <a:bodyPr/>
                        <a:lstStyle/>
                        <a:p>
                          <a:pPr algn="ctr"/>
                          <a:r>
                            <a:rPr lang="en-US" altLang="zh-TW" b="1" dirty="0" smtClean="0"/>
                            <a:t>80</a:t>
                          </a:r>
                          <a:endParaRPr lang="zh-TW" altLang="en-US" b="1" dirty="0"/>
                        </a:p>
                      </a:txBody>
                      <a:tcPr anchor="ctr"/>
                    </a:tc>
                    <a:tc>
                      <a:txBody>
                        <a:bodyPr/>
                        <a:lstStyle/>
                        <a:p>
                          <a:pPr algn="ctr"/>
                          <a:r>
                            <a:rPr lang="en-US" altLang="zh-TW" b="1" dirty="0" smtClean="0"/>
                            <a:t>110</a:t>
                          </a:r>
                          <a:endParaRPr lang="zh-TW" altLang="en-US" b="1" dirty="0"/>
                        </a:p>
                      </a:txBody>
                      <a:tcPr anchor="ctr"/>
                    </a:tc>
                    <a:tc>
                      <a:txBody>
                        <a:bodyPr/>
                        <a:lstStyle/>
                        <a:p>
                          <a:pPr algn="ctr"/>
                          <a:r>
                            <a:rPr lang="en-US" altLang="zh-TW" b="1" dirty="0" smtClean="0"/>
                            <a:t>-6/6</a:t>
                          </a:r>
                          <a:endParaRPr lang="zh-TW" altLang="en-US" b="1" dirty="0"/>
                        </a:p>
                      </a:txBody>
                      <a:tcPr anchor="ctr"/>
                    </a:tc>
                    <a:tc>
                      <a:txBody>
                        <a:bodyPr/>
                        <a:lstStyle/>
                        <a:p>
                          <a:pPr algn="ctr"/>
                          <a:r>
                            <a:rPr lang="en-US" altLang="zh-TW" b="1" dirty="0" smtClean="0"/>
                            <a:t>-11/15</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163391792"/>
                      </a:ext>
                    </a:extLst>
                  </a:tr>
                  <a:tr h="383987">
                    <a:tc>
                      <a:txBody>
                        <a:bodyPr/>
                        <a:lstStyle/>
                        <a:p>
                          <a:pPr algn="ctr"/>
                          <a:r>
                            <a:rPr lang="en-US" altLang="zh-TW" b="1" dirty="0" smtClean="0"/>
                            <a:t>70</a:t>
                          </a:r>
                          <a:endParaRPr lang="zh-TW" altLang="en-US" b="1" dirty="0"/>
                        </a:p>
                      </a:txBody>
                      <a:tcPr anchor="ctr"/>
                    </a:tc>
                    <a:tc>
                      <a:txBody>
                        <a:bodyPr/>
                        <a:lstStyle/>
                        <a:p>
                          <a:pPr algn="ctr"/>
                          <a:r>
                            <a:rPr lang="en-US" altLang="zh-TW" b="1" dirty="0" smtClean="0"/>
                            <a:t>90</a:t>
                          </a:r>
                          <a:endParaRPr lang="zh-TW" altLang="en-US" b="1" dirty="0"/>
                        </a:p>
                      </a:txBody>
                      <a:tcPr anchor="ctr"/>
                    </a:tc>
                    <a:tc>
                      <a:txBody>
                        <a:bodyPr/>
                        <a:lstStyle/>
                        <a:p>
                          <a:pPr algn="ctr"/>
                          <a:r>
                            <a:rPr lang="en-US" altLang="zh-TW" b="1" dirty="0" smtClean="0"/>
                            <a:t>-5/5</a:t>
                          </a:r>
                          <a:endParaRPr lang="zh-TW" altLang="en-US" b="1" dirty="0"/>
                        </a:p>
                      </a:txBody>
                      <a:tcPr anchor="ctr"/>
                    </a:tc>
                    <a:tc>
                      <a:txBody>
                        <a:bodyPr/>
                        <a:lstStyle/>
                        <a:p>
                          <a:pPr algn="ctr"/>
                          <a:r>
                            <a:rPr lang="en-US" altLang="zh-TW" b="1" dirty="0" smtClean="0"/>
                            <a:t>-9/11</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3742348489"/>
                      </a:ext>
                    </a:extLst>
                  </a:tr>
                  <a:tr h="383987">
                    <a:tc>
                      <a:txBody>
                        <a:bodyPr/>
                        <a:lstStyle/>
                        <a:p>
                          <a:pPr algn="ctr"/>
                          <a:r>
                            <a:rPr lang="en-US" altLang="zh-TW" b="1" dirty="0" smtClean="0"/>
                            <a:t>60</a:t>
                          </a:r>
                          <a:endParaRPr lang="zh-TW" altLang="en-US" b="1" dirty="0"/>
                        </a:p>
                      </a:txBody>
                      <a:tcPr anchor="ctr"/>
                    </a:tc>
                    <a:tc>
                      <a:txBody>
                        <a:bodyPr/>
                        <a:lstStyle/>
                        <a:p>
                          <a:pPr algn="ctr"/>
                          <a:r>
                            <a:rPr lang="en-US" altLang="zh-TW" b="1" dirty="0" smtClean="0"/>
                            <a:t>70</a:t>
                          </a:r>
                          <a:endParaRPr lang="zh-TW" altLang="en-US" b="1" dirty="0"/>
                        </a:p>
                      </a:txBody>
                      <a:tcPr anchor="ctr"/>
                    </a:tc>
                    <a:tc>
                      <a:txBody>
                        <a:bodyPr/>
                        <a:lstStyle/>
                        <a:p>
                          <a:pPr algn="ctr"/>
                          <a:r>
                            <a:rPr lang="en-US" altLang="zh-TW" b="1" dirty="0" smtClean="0"/>
                            <a:t>-3/3</a:t>
                          </a:r>
                          <a:endParaRPr lang="zh-TW" altLang="en-US" b="1" dirty="0"/>
                        </a:p>
                      </a:txBody>
                      <a:tcPr anchor="ctr"/>
                    </a:tc>
                    <a:tc>
                      <a:txBody>
                        <a:bodyPr/>
                        <a:lstStyle/>
                        <a:p>
                          <a:pPr algn="ctr"/>
                          <a:r>
                            <a:rPr lang="en-US" altLang="zh-TW" b="1" dirty="0" smtClean="0"/>
                            <a:t>-6/8</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2011846024"/>
                      </a:ext>
                    </a:extLst>
                  </a:tr>
                  <a:tr h="383987">
                    <a:tc>
                      <a:txBody>
                        <a:bodyPr/>
                        <a:lstStyle/>
                        <a:p>
                          <a:pPr algn="ctr"/>
                          <a:r>
                            <a:rPr lang="en-US" altLang="zh-TW" b="1" dirty="0" smtClean="0"/>
                            <a:t>50</a:t>
                          </a:r>
                          <a:endParaRPr lang="zh-TW" altLang="en-US" b="1" dirty="0"/>
                        </a:p>
                      </a:txBody>
                      <a:tcPr anchor="ctr">
                        <a:solidFill>
                          <a:schemeClr val="accent2">
                            <a:lumMod val="20000"/>
                            <a:lumOff val="80000"/>
                          </a:schemeClr>
                        </a:solidFill>
                      </a:tcPr>
                    </a:tc>
                    <a:tc>
                      <a:txBody>
                        <a:bodyPr/>
                        <a:lstStyle/>
                        <a:p>
                          <a:pPr algn="ctr"/>
                          <a:r>
                            <a:rPr lang="en-US" altLang="zh-TW" b="1" dirty="0" smtClean="0"/>
                            <a:t>55</a:t>
                          </a:r>
                          <a:endParaRPr lang="zh-TW" altLang="en-US" b="1" dirty="0"/>
                        </a:p>
                      </a:txBody>
                      <a:tcPr anchor="ctr">
                        <a:solidFill>
                          <a:schemeClr val="accent2">
                            <a:lumMod val="20000"/>
                            <a:lumOff val="80000"/>
                          </a:schemeClr>
                        </a:solidFill>
                      </a:tcPr>
                    </a:tc>
                    <a:tc>
                      <a:txBody>
                        <a:bodyPr/>
                        <a:lstStyle/>
                        <a:p>
                          <a:pPr algn="ctr"/>
                          <a:r>
                            <a:rPr lang="en-US" altLang="zh-TW" b="1" dirty="0" smtClean="0"/>
                            <a:t>-2/2</a:t>
                          </a:r>
                          <a:endParaRPr lang="zh-TW" altLang="en-US" b="1" dirty="0"/>
                        </a:p>
                      </a:txBody>
                      <a:tcPr anchor="ctr">
                        <a:solidFill>
                          <a:schemeClr val="accent2">
                            <a:lumMod val="20000"/>
                            <a:lumOff val="80000"/>
                          </a:schemeClr>
                        </a:solidFill>
                      </a:tcPr>
                    </a:tc>
                    <a:tc>
                      <a:txBody>
                        <a:bodyPr/>
                        <a:lstStyle/>
                        <a:p>
                          <a:pPr algn="ctr"/>
                          <a:r>
                            <a:rPr lang="en-US" altLang="zh-TW" b="1" dirty="0" smtClean="0"/>
                            <a:t>-4/6</a:t>
                          </a:r>
                          <a:endParaRPr lang="zh-TW" altLang="en-US" b="1" dirty="0"/>
                        </a:p>
                      </a:txBody>
                      <a:tcPr anchor="ctr">
                        <a:solidFill>
                          <a:schemeClr val="accent2">
                            <a:lumMod val="20000"/>
                            <a:lumOff val="80000"/>
                          </a:schemeClr>
                        </a:solidFill>
                      </a:tcPr>
                    </a:tc>
                    <a:tc>
                      <a:txBody>
                        <a:bodyPr/>
                        <a:lstStyle/>
                        <a:p>
                          <a:pPr algn="ctr"/>
                          <a:r>
                            <a:rPr lang="en-US" altLang="zh-TW" b="1" dirty="0" smtClean="0"/>
                            <a:t>-6/10</a:t>
                          </a:r>
                          <a:endParaRPr lang="zh-TW" altLang="en-US" b="1" dirty="0"/>
                        </a:p>
                      </a:txBody>
                      <a:tcPr anchor="ctr">
                        <a:solidFill>
                          <a:schemeClr val="accent2">
                            <a:lumMod val="20000"/>
                            <a:lumOff val="80000"/>
                          </a:schemeClr>
                        </a:solidFill>
                      </a:tcPr>
                    </a:tc>
                    <a:extLst>
                      <a:ext uri="{0D108BD9-81ED-4DB2-BD59-A6C34878D82A}">
                        <a16:rowId xmlns:a16="http://schemas.microsoft.com/office/drawing/2014/main" val="1114618784"/>
                      </a:ext>
                    </a:extLst>
                  </a:tr>
                  <a:tr h="383987">
                    <a:tc>
                      <a:txBody>
                        <a:bodyPr/>
                        <a:lstStyle/>
                        <a:p>
                          <a:pPr algn="ctr"/>
                          <a:r>
                            <a:rPr lang="en-US" altLang="zh-TW" b="1" dirty="0" smtClean="0"/>
                            <a:t>40</a:t>
                          </a:r>
                          <a:endParaRPr lang="zh-TW" altLang="en-US" b="1" dirty="0"/>
                        </a:p>
                      </a:txBody>
                      <a:tcPr anchor="ctr"/>
                    </a:tc>
                    <a:tc>
                      <a:txBody>
                        <a:bodyPr/>
                        <a:lstStyle/>
                        <a:p>
                          <a:pPr algn="ctr"/>
                          <a:r>
                            <a:rPr lang="en-US" altLang="zh-TW" b="1" dirty="0" smtClean="0"/>
                            <a:t>40</a:t>
                          </a:r>
                          <a:endParaRPr lang="zh-TW" altLang="en-US" b="1" dirty="0"/>
                        </a:p>
                      </a:txBody>
                      <a:tcPr anchor="ctr"/>
                    </a:tc>
                    <a:tc>
                      <a:txBody>
                        <a:bodyPr/>
                        <a:lstStyle/>
                        <a:p>
                          <a:pPr algn="ctr"/>
                          <a:r>
                            <a:rPr lang="en-US" altLang="zh-TW" b="1" dirty="0" smtClean="0"/>
                            <a:t>-2/2</a:t>
                          </a:r>
                          <a:endParaRPr lang="zh-TW" altLang="en-US" b="1" dirty="0"/>
                        </a:p>
                      </a:txBody>
                      <a:tcPr anchor="ctr"/>
                    </a:tc>
                    <a:tc>
                      <a:txBody>
                        <a:bodyPr/>
                        <a:lstStyle/>
                        <a:p>
                          <a:pPr algn="ctr"/>
                          <a:r>
                            <a:rPr lang="en-US" altLang="zh-TW" b="1" dirty="0" smtClean="0"/>
                            <a:t>-3/4</a:t>
                          </a:r>
                          <a:endParaRPr lang="zh-TW" altLang="en-US" b="1" dirty="0"/>
                        </a:p>
                      </a:txBody>
                      <a:tcPr anchor="ctr"/>
                    </a:tc>
                    <a:tc>
                      <a:txBody>
                        <a:bodyPr/>
                        <a:lstStyle/>
                        <a:p>
                          <a:pPr algn="ctr"/>
                          <a:r>
                            <a:rPr lang="en-US" altLang="zh-TW" b="1" dirty="0" smtClean="0"/>
                            <a:t>-4/6</a:t>
                          </a:r>
                          <a:endParaRPr lang="zh-TW" altLang="en-US" b="1" dirty="0"/>
                        </a:p>
                      </a:txBody>
                      <a:tcPr anchor="ctr"/>
                    </a:tc>
                    <a:extLst>
                      <a:ext uri="{0D108BD9-81ED-4DB2-BD59-A6C34878D82A}">
                        <a16:rowId xmlns:a16="http://schemas.microsoft.com/office/drawing/2014/main" val="3392319981"/>
                      </a:ext>
                    </a:extLst>
                  </a:tr>
                  <a:tr h="383987">
                    <a:tc>
                      <a:txBody>
                        <a:bodyPr/>
                        <a:lstStyle/>
                        <a:p>
                          <a:pPr algn="ctr"/>
                          <a:r>
                            <a:rPr lang="en-US" altLang="zh-TW" b="1" dirty="0" smtClean="0"/>
                            <a:t>30</a:t>
                          </a:r>
                          <a:endParaRPr lang="zh-TW" altLang="en-US" b="1" dirty="0"/>
                        </a:p>
                      </a:txBody>
                      <a:tcPr anchor="ctr">
                        <a:solidFill>
                          <a:schemeClr val="accent6">
                            <a:lumMod val="40000"/>
                            <a:lumOff val="60000"/>
                          </a:schemeClr>
                        </a:solidFill>
                      </a:tcPr>
                    </a:tc>
                    <a:tc>
                      <a:txBody>
                        <a:bodyPr/>
                        <a:lstStyle/>
                        <a:p>
                          <a:pPr algn="ctr"/>
                          <a:r>
                            <a:rPr lang="en-US" altLang="zh-TW" b="1" dirty="0" smtClean="0"/>
                            <a:t>30</a:t>
                          </a:r>
                          <a:endParaRPr lang="zh-TW" altLang="en-US" b="1" dirty="0"/>
                        </a:p>
                      </a:txBody>
                      <a:tcPr anchor="ctr">
                        <a:solidFill>
                          <a:schemeClr val="accent6">
                            <a:lumMod val="40000"/>
                            <a:lumOff val="60000"/>
                          </a:schemeClr>
                        </a:solidFill>
                      </a:tcPr>
                    </a:tc>
                    <a:tc>
                      <a:txBody>
                        <a:bodyPr/>
                        <a:lstStyle/>
                        <a:p>
                          <a:pPr algn="ctr"/>
                          <a:r>
                            <a:rPr lang="en-US" altLang="zh-TW" b="1" dirty="0" smtClean="0"/>
                            <a:t>-1/1</a:t>
                          </a:r>
                          <a:endParaRPr lang="zh-TW" altLang="en-US" b="1" dirty="0"/>
                        </a:p>
                      </a:txBody>
                      <a:tcPr anchor="ctr">
                        <a:solidFill>
                          <a:schemeClr val="accent6">
                            <a:lumMod val="40000"/>
                            <a:lumOff val="60000"/>
                          </a:schemeClr>
                        </a:solidFill>
                      </a:tcPr>
                    </a:tc>
                    <a:tc>
                      <a:txBody>
                        <a:bodyPr/>
                        <a:lstStyle/>
                        <a:p>
                          <a:pPr algn="ctr"/>
                          <a:r>
                            <a:rPr lang="en-US" altLang="zh-TW" b="1" dirty="0" smtClean="0"/>
                            <a:t>-2/2</a:t>
                          </a:r>
                          <a:endParaRPr lang="zh-TW" altLang="en-US" b="1" dirty="0"/>
                        </a:p>
                      </a:txBody>
                      <a:tcPr anchor="ctr">
                        <a:solidFill>
                          <a:schemeClr val="accent6">
                            <a:lumMod val="40000"/>
                            <a:lumOff val="60000"/>
                          </a:schemeClr>
                        </a:solidFill>
                      </a:tcPr>
                    </a:tc>
                    <a:tc>
                      <a:txBody>
                        <a:bodyPr/>
                        <a:lstStyle/>
                        <a:p>
                          <a:pPr algn="ctr"/>
                          <a:r>
                            <a:rPr lang="en-US" altLang="zh-TW" b="1" dirty="0" smtClean="0"/>
                            <a:t>-2/3</a:t>
                          </a:r>
                          <a:endParaRPr lang="zh-TW" altLang="en-US" b="1" dirty="0"/>
                        </a:p>
                      </a:txBody>
                      <a:tcPr anchor="ctr">
                        <a:solidFill>
                          <a:schemeClr val="accent6">
                            <a:lumMod val="40000"/>
                            <a:lumOff val="60000"/>
                          </a:schemeClr>
                        </a:solidFill>
                      </a:tcPr>
                    </a:tc>
                    <a:extLst>
                      <a:ext uri="{0D108BD9-81ED-4DB2-BD59-A6C34878D82A}">
                        <a16:rowId xmlns:a16="http://schemas.microsoft.com/office/drawing/2014/main" val="899990509"/>
                      </a:ext>
                    </a:extLst>
                  </a:tr>
                  <a:tr h="383987">
                    <a:tc>
                      <a:txBody>
                        <a:bodyPr/>
                        <a:lstStyle/>
                        <a:p>
                          <a:pPr algn="ctr"/>
                          <a:r>
                            <a:rPr lang="en-US" altLang="zh-TW" b="1" dirty="0" smtClean="0"/>
                            <a:t>25</a:t>
                          </a:r>
                          <a:endParaRPr lang="zh-TW" altLang="en-US" b="1" dirty="0"/>
                        </a:p>
                      </a:txBody>
                      <a:tcPr anchor="ctr"/>
                    </a:tc>
                    <a:tc>
                      <a:txBody>
                        <a:bodyPr/>
                        <a:lstStyle/>
                        <a:p>
                          <a:pPr algn="ctr"/>
                          <a:r>
                            <a:rPr lang="en-US" altLang="zh-TW" b="1" dirty="0" smtClean="0"/>
                            <a:t>25</a:t>
                          </a:r>
                          <a:endParaRPr lang="zh-TW" altLang="en-US" b="1" dirty="0"/>
                        </a:p>
                      </a:txBody>
                      <a:tcPr anchor="ctr"/>
                    </a:tc>
                    <a:tc>
                      <a:txBody>
                        <a:bodyPr/>
                        <a:lstStyle/>
                        <a:p>
                          <a:pPr algn="ctr"/>
                          <a:r>
                            <a:rPr lang="en-US" altLang="zh-TW" b="1" dirty="0" smtClean="0"/>
                            <a:t>-1/1</a:t>
                          </a:r>
                          <a:endParaRPr lang="zh-TW" altLang="en-US" b="1" dirty="0"/>
                        </a:p>
                      </a:txBody>
                      <a:tcPr anchor="ctr"/>
                    </a:tc>
                    <a:tc>
                      <a:txBody>
                        <a:bodyPr/>
                        <a:lstStyle/>
                        <a:p>
                          <a:pPr algn="ctr"/>
                          <a:r>
                            <a:rPr lang="en-US" altLang="zh-TW" b="1" dirty="0" smtClean="0"/>
                            <a:t>-1/1</a:t>
                          </a:r>
                          <a:endParaRPr lang="zh-TW" altLang="en-US" b="1" dirty="0"/>
                        </a:p>
                      </a:txBody>
                      <a:tcPr anchor="ctr"/>
                    </a:tc>
                    <a:tc>
                      <a:txBody>
                        <a:bodyPr/>
                        <a:lstStyle/>
                        <a:p>
                          <a:pPr algn="ctr"/>
                          <a:r>
                            <a:rPr lang="en-US" altLang="zh-TW" b="1" dirty="0" smtClean="0"/>
                            <a:t>-2/2</a:t>
                          </a:r>
                          <a:endParaRPr lang="zh-TW" altLang="en-US" b="1" dirty="0"/>
                        </a:p>
                      </a:txBody>
                      <a:tcPr anchor="ctr"/>
                    </a:tc>
                    <a:extLst>
                      <a:ext uri="{0D108BD9-81ED-4DB2-BD59-A6C34878D82A}">
                        <a16:rowId xmlns:a16="http://schemas.microsoft.com/office/drawing/2014/main" val="1113195465"/>
                      </a:ext>
                    </a:extLst>
                  </a:tr>
                  <a:tr h="383987">
                    <a:tc>
                      <a:txBody>
                        <a:bodyPr/>
                        <a:lstStyle/>
                        <a:p>
                          <a:pPr algn="ctr"/>
                          <a:r>
                            <a:rPr lang="en-US" altLang="zh-TW" b="1" dirty="0" smtClean="0"/>
                            <a:t>20</a:t>
                          </a:r>
                          <a:endParaRPr lang="zh-TW" altLang="en-US" b="1" dirty="0"/>
                        </a:p>
                      </a:txBody>
                      <a:tcPr anchor="ctr"/>
                    </a:tc>
                    <a:tc>
                      <a:txBody>
                        <a:bodyPr/>
                        <a:lstStyle/>
                        <a:p>
                          <a:pPr algn="ctr"/>
                          <a:r>
                            <a:rPr lang="en-US" altLang="zh-TW" b="1" dirty="0" smtClean="0"/>
                            <a:t>20</a:t>
                          </a:r>
                          <a:endParaRPr lang="zh-TW" altLang="en-US" b="1" dirty="0"/>
                        </a:p>
                      </a:txBody>
                      <a:tcPr anchor="ctr"/>
                    </a:tc>
                    <a:tc>
                      <a:txBody>
                        <a:bodyPr/>
                        <a:lstStyle/>
                        <a:p>
                          <a:pPr algn="ctr"/>
                          <a:r>
                            <a:rPr lang="en-US" altLang="zh-TW" b="1" dirty="0" smtClean="0"/>
                            <a:t>0/0</a:t>
                          </a:r>
                          <a:endParaRPr lang="zh-TW" altLang="en-US" b="1" dirty="0"/>
                        </a:p>
                      </a:txBody>
                      <a:tcPr anchor="ctr"/>
                    </a:tc>
                    <a:tc>
                      <a:txBody>
                        <a:bodyPr/>
                        <a:lstStyle/>
                        <a:p>
                          <a:pPr algn="ctr"/>
                          <a:r>
                            <a:rPr lang="en-US" altLang="zh-TW" b="1" dirty="0" smtClean="0"/>
                            <a:t>0/0</a:t>
                          </a:r>
                          <a:endParaRPr lang="zh-TW" altLang="en-US" b="1" dirty="0"/>
                        </a:p>
                      </a:txBody>
                      <a:tcPr anchor="ctr"/>
                    </a:tc>
                    <a:tc>
                      <a:txBody>
                        <a:bodyPr/>
                        <a:lstStyle/>
                        <a:p>
                          <a:pPr algn="ctr"/>
                          <a:r>
                            <a:rPr lang="en-US" altLang="zh-TW" b="1" dirty="0" smtClean="0"/>
                            <a:t>0/0</a:t>
                          </a:r>
                          <a:endParaRPr lang="zh-TW" altLang="en-US" b="1" dirty="0"/>
                        </a:p>
                      </a:txBody>
                      <a:tcPr anchor="ctr"/>
                    </a:tc>
                    <a:extLst>
                      <a:ext uri="{0D108BD9-81ED-4DB2-BD59-A6C34878D82A}">
                        <a16:rowId xmlns:a16="http://schemas.microsoft.com/office/drawing/2014/main" val="328049227"/>
                      </a:ext>
                    </a:extLst>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3076545730"/>
                  </p:ext>
                </p:extLst>
              </p:nvPr>
            </p:nvGraphicFramePr>
            <p:xfrm>
              <a:off x="965200" y="1652537"/>
              <a:ext cx="10261600" cy="4646667"/>
            </p:xfrm>
            <a:graphic>
              <a:graphicData uri="http://schemas.openxmlformats.org/drawingml/2006/table">
                <a:tbl>
                  <a:tblPr firstRow="1" bandRow="1">
                    <a:tableStyleId>{5940675A-B579-460E-94D1-54222C63F5DA}</a:tableStyleId>
                  </a:tblPr>
                  <a:tblGrid>
                    <a:gridCol w="2052320">
                      <a:extLst>
                        <a:ext uri="{9D8B030D-6E8A-4147-A177-3AD203B41FA5}">
                          <a16:colId xmlns:a16="http://schemas.microsoft.com/office/drawing/2014/main" val="536266271"/>
                        </a:ext>
                      </a:extLst>
                    </a:gridCol>
                    <a:gridCol w="2052320">
                      <a:extLst>
                        <a:ext uri="{9D8B030D-6E8A-4147-A177-3AD203B41FA5}">
                          <a16:colId xmlns:a16="http://schemas.microsoft.com/office/drawing/2014/main" val="4234022218"/>
                        </a:ext>
                      </a:extLst>
                    </a:gridCol>
                    <a:gridCol w="2052320">
                      <a:extLst>
                        <a:ext uri="{9D8B030D-6E8A-4147-A177-3AD203B41FA5}">
                          <a16:colId xmlns:a16="http://schemas.microsoft.com/office/drawing/2014/main" val="2814642642"/>
                        </a:ext>
                      </a:extLst>
                    </a:gridCol>
                    <a:gridCol w="2052320">
                      <a:extLst>
                        <a:ext uri="{9D8B030D-6E8A-4147-A177-3AD203B41FA5}">
                          <a16:colId xmlns:a16="http://schemas.microsoft.com/office/drawing/2014/main" val="2704663407"/>
                        </a:ext>
                      </a:extLst>
                    </a:gridCol>
                    <a:gridCol w="2052320">
                      <a:extLst>
                        <a:ext uri="{9D8B030D-6E8A-4147-A177-3AD203B41FA5}">
                          <a16:colId xmlns:a16="http://schemas.microsoft.com/office/drawing/2014/main" val="693593083"/>
                        </a:ext>
                      </a:extLst>
                    </a:gridCol>
                  </a:tblGrid>
                  <a:tr h="403031">
                    <a:tc rowSpan="2">
                      <a:txBody>
                        <a:bodyPr/>
                        <a:lstStyle/>
                        <a:p>
                          <a:endParaRPr lang="zh-TW"/>
                        </a:p>
                      </a:txBody>
                      <a:tcPr anchor="ctr">
                        <a:blipFill>
                          <a:blip r:embed="rId2"/>
                          <a:stretch>
                            <a:fillRect l="-297" t="-1515" r="-400297" b="-488636"/>
                          </a:stretch>
                        </a:blipFill>
                      </a:tcPr>
                    </a:tc>
                    <a:tc rowSpan="2">
                      <a:txBody>
                        <a:bodyPr/>
                        <a:lstStyle/>
                        <a:p>
                          <a:endParaRPr lang="zh-TW"/>
                        </a:p>
                      </a:txBody>
                      <a:tcPr anchor="ctr">
                        <a:blipFill>
                          <a:blip r:embed="rId2"/>
                          <a:stretch>
                            <a:fillRect l="-100297" t="-1515" r="-300297" b="-488636"/>
                          </a:stretch>
                        </a:blipFill>
                      </a:tcPr>
                    </a:tc>
                    <a:tc gridSpan="3">
                      <a:txBody>
                        <a:bodyPr/>
                        <a:lstStyle/>
                        <a:p>
                          <a:endParaRPr lang="zh-TW"/>
                        </a:p>
                      </a:txBody>
                      <a:tcPr anchor="ctr">
                        <a:blipFill>
                          <a:blip r:embed="rId2"/>
                          <a:stretch>
                            <a:fillRect l="-66832" t="-3030" r="-198" b="-1077273"/>
                          </a:stretch>
                        </a:blipFill>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2139952226"/>
                      </a:ext>
                    </a:extLst>
                  </a:tr>
                  <a:tr h="403766">
                    <a:tc vMerge="1">
                      <a:txBody>
                        <a:bodyPr/>
                        <a:lstStyle/>
                        <a:p>
                          <a:endParaRPr lang="zh-TW" altLang="en-US" dirty="0"/>
                        </a:p>
                      </a:txBody>
                      <a:tcPr/>
                    </a:tc>
                    <a:tc vMerge="1">
                      <a:txBody>
                        <a:bodyPr/>
                        <a:lstStyle/>
                        <a:p>
                          <a:endParaRPr lang="zh-TW" altLang="en-US" dirty="0"/>
                        </a:p>
                      </a:txBody>
                      <a:tcPr/>
                    </a:tc>
                    <a:tc>
                      <a:txBody>
                        <a:bodyPr/>
                        <a:lstStyle/>
                        <a:p>
                          <a:r>
                            <a:rPr lang="zh-TW" altLang="en-US" b="1" dirty="0" smtClean="0"/>
                            <a:t>縱坡度</a:t>
                          </a:r>
                          <a:r>
                            <a:rPr lang="en-US" altLang="zh-TW" b="1" dirty="0" smtClean="0"/>
                            <a:t>G (+3%/-3%)</a:t>
                          </a:r>
                          <a:endParaRPr lang="zh-TW" altLang="en-US" b="1" dirty="0"/>
                        </a:p>
                      </a:txBody>
                      <a:tcPr anchor="ctr">
                        <a:solidFill>
                          <a:schemeClr val="accent1">
                            <a:lumMod val="40000"/>
                            <a:lumOff val="60000"/>
                          </a:schemeClr>
                        </a:solidFill>
                      </a:tcPr>
                    </a:tc>
                    <a:tc>
                      <a:txBody>
                        <a:bodyPr/>
                        <a:lstStyle/>
                        <a:p>
                          <a:r>
                            <a:rPr lang="zh-TW" altLang="en-US" b="1" dirty="0" smtClean="0"/>
                            <a:t>縱坡度</a:t>
                          </a:r>
                          <a:r>
                            <a:rPr lang="en-US" altLang="zh-TW" b="1" dirty="0" smtClean="0"/>
                            <a:t>G (+6%/-6%)</a:t>
                          </a:r>
                          <a:endParaRPr lang="zh-TW" altLang="en-US" b="1" dirty="0"/>
                        </a:p>
                      </a:txBody>
                      <a:tcPr anchor="ctr">
                        <a:solidFill>
                          <a:schemeClr val="accent1">
                            <a:lumMod val="40000"/>
                            <a:lumOff val="60000"/>
                          </a:schemeClr>
                        </a:solidFill>
                      </a:tcPr>
                    </a:tc>
                    <a:tc>
                      <a:txBody>
                        <a:bodyPr/>
                        <a:lstStyle/>
                        <a:p>
                          <a:r>
                            <a:rPr lang="zh-TW" altLang="en-US" b="1" dirty="0" smtClean="0"/>
                            <a:t>縱坡度</a:t>
                          </a:r>
                          <a:r>
                            <a:rPr lang="en-US" altLang="zh-TW" b="1" dirty="0" smtClean="0"/>
                            <a:t>G (+9%/-9%)</a:t>
                          </a:r>
                          <a:endParaRPr lang="zh-TW" altLang="en-US" b="1" dirty="0"/>
                        </a:p>
                      </a:txBody>
                      <a:tcPr anchor="ctr">
                        <a:solidFill>
                          <a:schemeClr val="accent1">
                            <a:lumMod val="40000"/>
                            <a:lumOff val="60000"/>
                          </a:schemeClr>
                        </a:solidFill>
                      </a:tcPr>
                    </a:tc>
                    <a:extLst>
                      <a:ext uri="{0D108BD9-81ED-4DB2-BD59-A6C34878D82A}">
                        <a16:rowId xmlns:a16="http://schemas.microsoft.com/office/drawing/2014/main" val="1605894908"/>
                      </a:ext>
                    </a:extLst>
                  </a:tr>
                  <a:tr h="383987">
                    <a:tc>
                      <a:txBody>
                        <a:bodyPr/>
                        <a:lstStyle/>
                        <a:p>
                          <a:pPr algn="ctr"/>
                          <a:r>
                            <a:rPr lang="en-US" altLang="zh-TW" b="1" dirty="0" smtClean="0"/>
                            <a:t>100</a:t>
                          </a:r>
                          <a:endParaRPr lang="zh-TW" altLang="en-US" b="1" dirty="0"/>
                        </a:p>
                      </a:txBody>
                      <a:tcPr anchor="ctr"/>
                    </a:tc>
                    <a:tc>
                      <a:txBody>
                        <a:bodyPr/>
                        <a:lstStyle/>
                        <a:p>
                          <a:pPr algn="ctr"/>
                          <a:r>
                            <a:rPr lang="en-US" altLang="zh-TW" b="1" dirty="0" smtClean="0"/>
                            <a:t>155</a:t>
                          </a:r>
                          <a:endParaRPr lang="zh-TW" altLang="en-US" b="1" dirty="0"/>
                        </a:p>
                      </a:txBody>
                      <a:tcPr anchor="ctr"/>
                    </a:tc>
                    <a:tc>
                      <a:txBody>
                        <a:bodyPr/>
                        <a:lstStyle/>
                        <a:p>
                          <a:pPr algn="ctr"/>
                          <a:r>
                            <a:rPr lang="en-US" altLang="zh-TW" b="1" dirty="0" smtClean="0"/>
                            <a:t>-10/10</a:t>
                          </a:r>
                          <a:endParaRPr lang="zh-TW" altLang="en-US" b="1" dirty="0"/>
                        </a:p>
                      </a:txBody>
                      <a:tcPr anchor="ctr"/>
                    </a:tc>
                    <a:tc>
                      <a:txBody>
                        <a:bodyPr/>
                        <a:lstStyle/>
                        <a:p>
                          <a:pPr algn="ctr"/>
                          <a:r>
                            <a:rPr lang="en-US" altLang="zh-TW" b="1" dirty="0" smtClean="0"/>
                            <a:t>--</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918013128"/>
                      </a:ext>
                    </a:extLst>
                  </a:tr>
                  <a:tr h="383987">
                    <a:tc>
                      <a:txBody>
                        <a:bodyPr/>
                        <a:lstStyle/>
                        <a:p>
                          <a:pPr algn="ctr"/>
                          <a:r>
                            <a:rPr lang="en-US" altLang="zh-TW" b="1" dirty="0" smtClean="0"/>
                            <a:t>90</a:t>
                          </a:r>
                          <a:endParaRPr lang="zh-TW" altLang="en-US" b="1" dirty="0"/>
                        </a:p>
                      </a:txBody>
                      <a:tcPr anchor="ctr"/>
                    </a:tc>
                    <a:tc>
                      <a:txBody>
                        <a:bodyPr/>
                        <a:lstStyle/>
                        <a:p>
                          <a:pPr algn="ctr"/>
                          <a:r>
                            <a:rPr lang="en-US" altLang="zh-TW" b="1" dirty="0" smtClean="0"/>
                            <a:t>135</a:t>
                          </a:r>
                          <a:endParaRPr lang="zh-TW" altLang="en-US" b="1" dirty="0"/>
                        </a:p>
                      </a:txBody>
                      <a:tcPr anchor="ctr"/>
                    </a:tc>
                    <a:tc>
                      <a:txBody>
                        <a:bodyPr/>
                        <a:lstStyle/>
                        <a:p>
                          <a:pPr algn="ctr"/>
                          <a:r>
                            <a:rPr lang="en-US" altLang="zh-TW" b="1" dirty="0" smtClean="0"/>
                            <a:t>-8/8</a:t>
                          </a:r>
                          <a:endParaRPr lang="zh-TW" altLang="en-US" b="1" dirty="0"/>
                        </a:p>
                      </a:txBody>
                      <a:tcPr anchor="ctr"/>
                    </a:tc>
                    <a:tc>
                      <a:txBody>
                        <a:bodyPr/>
                        <a:lstStyle/>
                        <a:p>
                          <a:pPr algn="ctr"/>
                          <a:r>
                            <a:rPr lang="en-US" altLang="zh-TW" b="1" dirty="0" smtClean="0"/>
                            <a:t>--</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4192950884"/>
                      </a:ext>
                    </a:extLst>
                  </a:tr>
                  <a:tr h="383987">
                    <a:tc>
                      <a:txBody>
                        <a:bodyPr/>
                        <a:lstStyle/>
                        <a:p>
                          <a:pPr algn="ctr"/>
                          <a:r>
                            <a:rPr lang="en-US" altLang="zh-TW" b="1" dirty="0" smtClean="0"/>
                            <a:t>80</a:t>
                          </a:r>
                          <a:endParaRPr lang="zh-TW" altLang="en-US" b="1" dirty="0"/>
                        </a:p>
                      </a:txBody>
                      <a:tcPr anchor="ctr"/>
                    </a:tc>
                    <a:tc>
                      <a:txBody>
                        <a:bodyPr/>
                        <a:lstStyle/>
                        <a:p>
                          <a:pPr algn="ctr"/>
                          <a:r>
                            <a:rPr lang="en-US" altLang="zh-TW" b="1" dirty="0" smtClean="0"/>
                            <a:t>110</a:t>
                          </a:r>
                          <a:endParaRPr lang="zh-TW" altLang="en-US" b="1" dirty="0"/>
                        </a:p>
                      </a:txBody>
                      <a:tcPr anchor="ctr"/>
                    </a:tc>
                    <a:tc>
                      <a:txBody>
                        <a:bodyPr/>
                        <a:lstStyle/>
                        <a:p>
                          <a:pPr algn="ctr"/>
                          <a:r>
                            <a:rPr lang="en-US" altLang="zh-TW" b="1" dirty="0" smtClean="0"/>
                            <a:t>-6/6</a:t>
                          </a:r>
                          <a:endParaRPr lang="zh-TW" altLang="en-US" b="1" dirty="0"/>
                        </a:p>
                      </a:txBody>
                      <a:tcPr anchor="ctr"/>
                    </a:tc>
                    <a:tc>
                      <a:txBody>
                        <a:bodyPr/>
                        <a:lstStyle/>
                        <a:p>
                          <a:pPr algn="ctr"/>
                          <a:r>
                            <a:rPr lang="en-US" altLang="zh-TW" b="1" dirty="0" smtClean="0"/>
                            <a:t>-11/15</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163391792"/>
                      </a:ext>
                    </a:extLst>
                  </a:tr>
                  <a:tr h="383987">
                    <a:tc>
                      <a:txBody>
                        <a:bodyPr/>
                        <a:lstStyle/>
                        <a:p>
                          <a:pPr algn="ctr"/>
                          <a:r>
                            <a:rPr lang="en-US" altLang="zh-TW" b="1" dirty="0" smtClean="0"/>
                            <a:t>70</a:t>
                          </a:r>
                          <a:endParaRPr lang="zh-TW" altLang="en-US" b="1" dirty="0"/>
                        </a:p>
                      </a:txBody>
                      <a:tcPr anchor="ctr"/>
                    </a:tc>
                    <a:tc>
                      <a:txBody>
                        <a:bodyPr/>
                        <a:lstStyle/>
                        <a:p>
                          <a:pPr algn="ctr"/>
                          <a:r>
                            <a:rPr lang="en-US" altLang="zh-TW" b="1" dirty="0" smtClean="0"/>
                            <a:t>90</a:t>
                          </a:r>
                          <a:endParaRPr lang="zh-TW" altLang="en-US" b="1" dirty="0"/>
                        </a:p>
                      </a:txBody>
                      <a:tcPr anchor="ctr"/>
                    </a:tc>
                    <a:tc>
                      <a:txBody>
                        <a:bodyPr/>
                        <a:lstStyle/>
                        <a:p>
                          <a:pPr algn="ctr"/>
                          <a:r>
                            <a:rPr lang="en-US" altLang="zh-TW" b="1" dirty="0" smtClean="0"/>
                            <a:t>-5/5</a:t>
                          </a:r>
                          <a:endParaRPr lang="zh-TW" altLang="en-US" b="1" dirty="0"/>
                        </a:p>
                      </a:txBody>
                      <a:tcPr anchor="ctr"/>
                    </a:tc>
                    <a:tc>
                      <a:txBody>
                        <a:bodyPr/>
                        <a:lstStyle/>
                        <a:p>
                          <a:pPr algn="ctr"/>
                          <a:r>
                            <a:rPr lang="en-US" altLang="zh-TW" b="1" dirty="0" smtClean="0"/>
                            <a:t>-9/11</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3742348489"/>
                      </a:ext>
                    </a:extLst>
                  </a:tr>
                  <a:tr h="383987">
                    <a:tc>
                      <a:txBody>
                        <a:bodyPr/>
                        <a:lstStyle/>
                        <a:p>
                          <a:pPr algn="ctr"/>
                          <a:r>
                            <a:rPr lang="en-US" altLang="zh-TW" b="1" dirty="0" smtClean="0"/>
                            <a:t>60</a:t>
                          </a:r>
                          <a:endParaRPr lang="zh-TW" altLang="en-US" b="1" dirty="0"/>
                        </a:p>
                      </a:txBody>
                      <a:tcPr anchor="ctr"/>
                    </a:tc>
                    <a:tc>
                      <a:txBody>
                        <a:bodyPr/>
                        <a:lstStyle/>
                        <a:p>
                          <a:pPr algn="ctr"/>
                          <a:r>
                            <a:rPr lang="en-US" altLang="zh-TW" b="1" dirty="0" smtClean="0"/>
                            <a:t>70</a:t>
                          </a:r>
                          <a:endParaRPr lang="zh-TW" altLang="en-US" b="1" dirty="0"/>
                        </a:p>
                      </a:txBody>
                      <a:tcPr anchor="ctr"/>
                    </a:tc>
                    <a:tc>
                      <a:txBody>
                        <a:bodyPr/>
                        <a:lstStyle/>
                        <a:p>
                          <a:pPr algn="ctr"/>
                          <a:r>
                            <a:rPr lang="en-US" altLang="zh-TW" b="1" dirty="0" smtClean="0"/>
                            <a:t>-3/3</a:t>
                          </a:r>
                          <a:endParaRPr lang="zh-TW" altLang="en-US" b="1" dirty="0"/>
                        </a:p>
                      </a:txBody>
                      <a:tcPr anchor="ctr"/>
                    </a:tc>
                    <a:tc>
                      <a:txBody>
                        <a:bodyPr/>
                        <a:lstStyle/>
                        <a:p>
                          <a:pPr algn="ctr"/>
                          <a:r>
                            <a:rPr lang="en-US" altLang="zh-TW" b="1" dirty="0" smtClean="0"/>
                            <a:t>-6/8</a:t>
                          </a:r>
                          <a:endParaRPr lang="zh-TW" altLang="en-US" b="1" dirty="0"/>
                        </a:p>
                      </a:txBody>
                      <a:tcPr anchor="ctr"/>
                    </a:tc>
                    <a:tc>
                      <a:txBody>
                        <a:bodyPr/>
                        <a:lstStyle/>
                        <a:p>
                          <a:pPr algn="ctr"/>
                          <a:r>
                            <a:rPr lang="en-US" altLang="zh-TW" b="1" dirty="0" smtClean="0"/>
                            <a:t>--</a:t>
                          </a:r>
                          <a:endParaRPr lang="zh-TW" altLang="en-US" b="1" dirty="0"/>
                        </a:p>
                      </a:txBody>
                      <a:tcPr anchor="ctr"/>
                    </a:tc>
                    <a:extLst>
                      <a:ext uri="{0D108BD9-81ED-4DB2-BD59-A6C34878D82A}">
                        <a16:rowId xmlns:a16="http://schemas.microsoft.com/office/drawing/2014/main" val="2011846024"/>
                      </a:ext>
                    </a:extLst>
                  </a:tr>
                  <a:tr h="383987">
                    <a:tc>
                      <a:txBody>
                        <a:bodyPr/>
                        <a:lstStyle/>
                        <a:p>
                          <a:pPr algn="ctr"/>
                          <a:r>
                            <a:rPr lang="en-US" altLang="zh-TW" b="1" dirty="0" smtClean="0"/>
                            <a:t>50</a:t>
                          </a:r>
                          <a:endParaRPr lang="zh-TW" altLang="en-US" b="1" dirty="0"/>
                        </a:p>
                      </a:txBody>
                      <a:tcPr anchor="ctr">
                        <a:solidFill>
                          <a:schemeClr val="accent2">
                            <a:lumMod val="20000"/>
                            <a:lumOff val="80000"/>
                          </a:schemeClr>
                        </a:solidFill>
                      </a:tcPr>
                    </a:tc>
                    <a:tc>
                      <a:txBody>
                        <a:bodyPr/>
                        <a:lstStyle/>
                        <a:p>
                          <a:pPr algn="ctr"/>
                          <a:r>
                            <a:rPr lang="en-US" altLang="zh-TW" b="1" dirty="0" smtClean="0"/>
                            <a:t>55</a:t>
                          </a:r>
                          <a:endParaRPr lang="zh-TW" altLang="en-US" b="1" dirty="0"/>
                        </a:p>
                      </a:txBody>
                      <a:tcPr anchor="ctr">
                        <a:solidFill>
                          <a:schemeClr val="accent2">
                            <a:lumMod val="20000"/>
                            <a:lumOff val="80000"/>
                          </a:schemeClr>
                        </a:solidFill>
                      </a:tcPr>
                    </a:tc>
                    <a:tc>
                      <a:txBody>
                        <a:bodyPr/>
                        <a:lstStyle/>
                        <a:p>
                          <a:pPr algn="ctr"/>
                          <a:r>
                            <a:rPr lang="en-US" altLang="zh-TW" b="1" dirty="0" smtClean="0"/>
                            <a:t>-2/2</a:t>
                          </a:r>
                          <a:endParaRPr lang="zh-TW" altLang="en-US" b="1" dirty="0"/>
                        </a:p>
                      </a:txBody>
                      <a:tcPr anchor="ctr">
                        <a:solidFill>
                          <a:schemeClr val="accent2">
                            <a:lumMod val="20000"/>
                            <a:lumOff val="80000"/>
                          </a:schemeClr>
                        </a:solidFill>
                      </a:tcPr>
                    </a:tc>
                    <a:tc>
                      <a:txBody>
                        <a:bodyPr/>
                        <a:lstStyle/>
                        <a:p>
                          <a:pPr algn="ctr"/>
                          <a:r>
                            <a:rPr lang="en-US" altLang="zh-TW" b="1" dirty="0" smtClean="0"/>
                            <a:t>-4/6</a:t>
                          </a:r>
                          <a:endParaRPr lang="zh-TW" altLang="en-US" b="1" dirty="0"/>
                        </a:p>
                      </a:txBody>
                      <a:tcPr anchor="ctr">
                        <a:solidFill>
                          <a:schemeClr val="accent2">
                            <a:lumMod val="20000"/>
                            <a:lumOff val="80000"/>
                          </a:schemeClr>
                        </a:solidFill>
                      </a:tcPr>
                    </a:tc>
                    <a:tc>
                      <a:txBody>
                        <a:bodyPr/>
                        <a:lstStyle/>
                        <a:p>
                          <a:pPr algn="ctr"/>
                          <a:r>
                            <a:rPr lang="en-US" altLang="zh-TW" b="1" dirty="0" smtClean="0"/>
                            <a:t>-6/10</a:t>
                          </a:r>
                          <a:endParaRPr lang="zh-TW" altLang="en-US" b="1" dirty="0"/>
                        </a:p>
                      </a:txBody>
                      <a:tcPr anchor="ctr">
                        <a:solidFill>
                          <a:schemeClr val="accent2">
                            <a:lumMod val="20000"/>
                            <a:lumOff val="80000"/>
                          </a:schemeClr>
                        </a:solidFill>
                      </a:tcPr>
                    </a:tc>
                    <a:extLst>
                      <a:ext uri="{0D108BD9-81ED-4DB2-BD59-A6C34878D82A}">
                        <a16:rowId xmlns:a16="http://schemas.microsoft.com/office/drawing/2014/main" val="1114618784"/>
                      </a:ext>
                    </a:extLst>
                  </a:tr>
                  <a:tr h="383987">
                    <a:tc>
                      <a:txBody>
                        <a:bodyPr/>
                        <a:lstStyle/>
                        <a:p>
                          <a:pPr algn="ctr"/>
                          <a:r>
                            <a:rPr lang="en-US" altLang="zh-TW" b="1" dirty="0" smtClean="0"/>
                            <a:t>40</a:t>
                          </a:r>
                          <a:endParaRPr lang="zh-TW" altLang="en-US" b="1" dirty="0"/>
                        </a:p>
                      </a:txBody>
                      <a:tcPr anchor="ctr"/>
                    </a:tc>
                    <a:tc>
                      <a:txBody>
                        <a:bodyPr/>
                        <a:lstStyle/>
                        <a:p>
                          <a:pPr algn="ctr"/>
                          <a:r>
                            <a:rPr lang="en-US" altLang="zh-TW" b="1" dirty="0" smtClean="0"/>
                            <a:t>40</a:t>
                          </a:r>
                          <a:endParaRPr lang="zh-TW" altLang="en-US" b="1" dirty="0"/>
                        </a:p>
                      </a:txBody>
                      <a:tcPr anchor="ctr"/>
                    </a:tc>
                    <a:tc>
                      <a:txBody>
                        <a:bodyPr/>
                        <a:lstStyle/>
                        <a:p>
                          <a:pPr algn="ctr"/>
                          <a:r>
                            <a:rPr lang="en-US" altLang="zh-TW" b="1" dirty="0" smtClean="0"/>
                            <a:t>-2/2</a:t>
                          </a:r>
                          <a:endParaRPr lang="zh-TW" altLang="en-US" b="1" dirty="0"/>
                        </a:p>
                      </a:txBody>
                      <a:tcPr anchor="ctr"/>
                    </a:tc>
                    <a:tc>
                      <a:txBody>
                        <a:bodyPr/>
                        <a:lstStyle/>
                        <a:p>
                          <a:pPr algn="ctr"/>
                          <a:r>
                            <a:rPr lang="en-US" altLang="zh-TW" b="1" dirty="0" smtClean="0"/>
                            <a:t>-3/4</a:t>
                          </a:r>
                          <a:endParaRPr lang="zh-TW" altLang="en-US" b="1" dirty="0"/>
                        </a:p>
                      </a:txBody>
                      <a:tcPr anchor="ctr"/>
                    </a:tc>
                    <a:tc>
                      <a:txBody>
                        <a:bodyPr/>
                        <a:lstStyle/>
                        <a:p>
                          <a:pPr algn="ctr"/>
                          <a:r>
                            <a:rPr lang="en-US" altLang="zh-TW" b="1" dirty="0" smtClean="0"/>
                            <a:t>-4/6</a:t>
                          </a:r>
                          <a:endParaRPr lang="zh-TW" altLang="en-US" b="1" dirty="0"/>
                        </a:p>
                      </a:txBody>
                      <a:tcPr anchor="ctr"/>
                    </a:tc>
                    <a:extLst>
                      <a:ext uri="{0D108BD9-81ED-4DB2-BD59-A6C34878D82A}">
                        <a16:rowId xmlns:a16="http://schemas.microsoft.com/office/drawing/2014/main" val="3392319981"/>
                      </a:ext>
                    </a:extLst>
                  </a:tr>
                  <a:tr h="383987">
                    <a:tc>
                      <a:txBody>
                        <a:bodyPr/>
                        <a:lstStyle/>
                        <a:p>
                          <a:pPr algn="ctr"/>
                          <a:r>
                            <a:rPr lang="en-US" altLang="zh-TW" b="1" dirty="0" smtClean="0"/>
                            <a:t>30</a:t>
                          </a:r>
                          <a:endParaRPr lang="zh-TW" altLang="en-US" b="1" dirty="0"/>
                        </a:p>
                      </a:txBody>
                      <a:tcPr anchor="ctr">
                        <a:solidFill>
                          <a:schemeClr val="accent6">
                            <a:lumMod val="40000"/>
                            <a:lumOff val="60000"/>
                          </a:schemeClr>
                        </a:solidFill>
                      </a:tcPr>
                    </a:tc>
                    <a:tc>
                      <a:txBody>
                        <a:bodyPr/>
                        <a:lstStyle/>
                        <a:p>
                          <a:pPr algn="ctr"/>
                          <a:r>
                            <a:rPr lang="en-US" altLang="zh-TW" b="1" dirty="0" smtClean="0"/>
                            <a:t>30</a:t>
                          </a:r>
                          <a:endParaRPr lang="zh-TW" altLang="en-US" b="1" dirty="0"/>
                        </a:p>
                      </a:txBody>
                      <a:tcPr anchor="ctr">
                        <a:solidFill>
                          <a:schemeClr val="accent6">
                            <a:lumMod val="40000"/>
                            <a:lumOff val="60000"/>
                          </a:schemeClr>
                        </a:solidFill>
                      </a:tcPr>
                    </a:tc>
                    <a:tc>
                      <a:txBody>
                        <a:bodyPr/>
                        <a:lstStyle/>
                        <a:p>
                          <a:pPr algn="ctr"/>
                          <a:r>
                            <a:rPr lang="en-US" altLang="zh-TW" b="1" dirty="0" smtClean="0"/>
                            <a:t>-1/1</a:t>
                          </a:r>
                          <a:endParaRPr lang="zh-TW" altLang="en-US" b="1" dirty="0"/>
                        </a:p>
                      </a:txBody>
                      <a:tcPr anchor="ctr">
                        <a:solidFill>
                          <a:schemeClr val="accent6">
                            <a:lumMod val="40000"/>
                            <a:lumOff val="60000"/>
                          </a:schemeClr>
                        </a:solidFill>
                      </a:tcPr>
                    </a:tc>
                    <a:tc>
                      <a:txBody>
                        <a:bodyPr/>
                        <a:lstStyle/>
                        <a:p>
                          <a:pPr algn="ctr"/>
                          <a:r>
                            <a:rPr lang="en-US" altLang="zh-TW" b="1" dirty="0" smtClean="0"/>
                            <a:t>-2/2</a:t>
                          </a:r>
                          <a:endParaRPr lang="zh-TW" altLang="en-US" b="1" dirty="0"/>
                        </a:p>
                      </a:txBody>
                      <a:tcPr anchor="ctr">
                        <a:solidFill>
                          <a:schemeClr val="accent6">
                            <a:lumMod val="40000"/>
                            <a:lumOff val="60000"/>
                          </a:schemeClr>
                        </a:solidFill>
                      </a:tcPr>
                    </a:tc>
                    <a:tc>
                      <a:txBody>
                        <a:bodyPr/>
                        <a:lstStyle/>
                        <a:p>
                          <a:pPr algn="ctr"/>
                          <a:r>
                            <a:rPr lang="en-US" altLang="zh-TW" b="1" dirty="0" smtClean="0"/>
                            <a:t>-2/3</a:t>
                          </a:r>
                          <a:endParaRPr lang="zh-TW" altLang="en-US" b="1" dirty="0"/>
                        </a:p>
                      </a:txBody>
                      <a:tcPr anchor="ctr">
                        <a:solidFill>
                          <a:schemeClr val="accent6">
                            <a:lumMod val="40000"/>
                            <a:lumOff val="60000"/>
                          </a:schemeClr>
                        </a:solidFill>
                      </a:tcPr>
                    </a:tc>
                    <a:extLst>
                      <a:ext uri="{0D108BD9-81ED-4DB2-BD59-A6C34878D82A}">
                        <a16:rowId xmlns:a16="http://schemas.microsoft.com/office/drawing/2014/main" val="899990509"/>
                      </a:ext>
                    </a:extLst>
                  </a:tr>
                  <a:tr h="383987">
                    <a:tc>
                      <a:txBody>
                        <a:bodyPr/>
                        <a:lstStyle/>
                        <a:p>
                          <a:pPr algn="ctr"/>
                          <a:r>
                            <a:rPr lang="en-US" altLang="zh-TW" b="1" dirty="0" smtClean="0"/>
                            <a:t>25</a:t>
                          </a:r>
                          <a:endParaRPr lang="zh-TW" altLang="en-US" b="1" dirty="0"/>
                        </a:p>
                      </a:txBody>
                      <a:tcPr anchor="ctr"/>
                    </a:tc>
                    <a:tc>
                      <a:txBody>
                        <a:bodyPr/>
                        <a:lstStyle/>
                        <a:p>
                          <a:pPr algn="ctr"/>
                          <a:r>
                            <a:rPr lang="en-US" altLang="zh-TW" b="1" dirty="0" smtClean="0"/>
                            <a:t>25</a:t>
                          </a:r>
                          <a:endParaRPr lang="zh-TW" altLang="en-US" b="1" dirty="0"/>
                        </a:p>
                      </a:txBody>
                      <a:tcPr anchor="ctr"/>
                    </a:tc>
                    <a:tc>
                      <a:txBody>
                        <a:bodyPr/>
                        <a:lstStyle/>
                        <a:p>
                          <a:pPr algn="ctr"/>
                          <a:r>
                            <a:rPr lang="en-US" altLang="zh-TW" b="1" dirty="0" smtClean="0"/>
                            <a:t>-1/1</a:t>
                          </a:r>
                          <a:endParaRPr lang="zh-TW" altLang="en-US" b="1" dirty="0"/>
                        </a:p>
                      </a:txBody>
                      <a:tcPr anchor="ctr"/>
                    </a:tc>
                    <a:tc>
                      <a:txBody>
                        <a:bodyPr/>
                        <a:lstStyle/>
                        <a:p>
                          <a:pPr algn="ctr"/>
                          <a:r>
                            <a:rPr lang="en-US" altLang="zh-TW" b="1" dirty="0" smtClean="0"/>
                            <a:t>-1/1</a:t>
                          </a:r>
                          <a:endParaRPr lang="zh-TW" altLang="en-US" b="1" dirty="0"/>
                        </a:p>
                      </a:txBody>
                      <a:tcPr anchor="ctr"/>
                    </a:tc>
                    <a:tc>
                      <a:txBody>
                        <a:bodyPr/>
                        <a:lstStyle/>
                        <a:p>
                          <a:pPr algn="ctr"/>
                          <a:r>
                            <a:rPr lang="en-US" altLang="zh-TW" b="1" dirty="0" smtClean="0"/>
                            <a:t>-2/2</a:t>
                          </a:r>
                          <a:endParaRPr lang="zh-TW" altLang="en-US" b="1" dirty="0"/>
                        </a:p>
                      </a:txBody>
                      <a:tcPr anchor="ctr"/>
                    </a:tc>
                    <a:extLst>
                      <a:ext uri="{0D108BD9-81ED-4DB2-BD59-A6C34878D82A}">
                        <a16:rowId xmlns:a16="http://schemas.microsoft.com/office/drawing/2014/main" val="1113195465"/>
                      </a:ext>
                    </a:extLst>
                  </a:tr>
                  <a:tr h="383987">
                    <a:tc>
                      <a:txBody>
                        <a:bodyPr/>
                        <a:lstStyle/>
                        <a:p>
                          <a:pPr algn="ctr"/>
                          <a:r>
                            <a:rPr lang="en-US" altLang="zh-TW" b="1" dirty="0" smtClean="0"/>
                            <a:t>20</a:t>
                          </a:r>
                          <a:endParaRPr lang="zh-TW" altLang="en-US" b="1" dirty="0"/>
                        </a:p>
                      </a:txBody>
                      <a:tcPr anchor="ctr"/>
                    </a:tc>
                    <a:tc>
                      <a:txBody>
                        <a:bodyPr/>
                        <a:lstStyle/>
                        <a:p>
                          <a:pPr algn="ctr"/>
                          <a:r>
                            <a:rPr lang="en-US" altLang="zh-TW" b="1" dirty="0" smtClean="0"/>
                            <a:t>20</a:t>
                          </a:r>
                          <a:endParaRPr lang="zh-TW" altLang="en-US" b="1" dirty="0"/>
                        </a:p>
                      </a:txBody>
                      <a:tcPr anchor="ctr"/>
                    </a:tc>
                    <a:tc>
                      <a:txBody>
                        <a:bodyPr/>
                        <a:lstStyle/>
                        <a:p>
                          <a:pPr algn="ctr"/>
                          <a:r>
                            <a:rPr lang="en-US" altLang="zh-TW" b="1" dirty="0" smtClean="0"/>
                            <a:t>0/0</a:t>
                          </a:r>
                          <a:endParaRPr lang="zh-TW" altLang="en-US" b="1" dirty="0"/>
                        </a:p>
                      </a:txBody>
                      <a:tcPr anchor="ctr"/>
                    </a:tc>
                    <a:tc>
                      <a:txBody>
                        <a:bodyPr/>
                        <a:lstStyle/>
                        <a:p>
                          <a:pPr algn="ctr"/>
                          <a:r>
                            <a:rPr lang="en-US" altLang="zh-TW" b="1" dirty="0" smtClean="0"/>
                            <a:t>0/0</a:t>
                          </a:r>
                          <a:endParaRPr lang="zh-TW" altLang="en-US" b="1" dirty="0"/>
                        </a:p>
                      </a:txBody>
                      <a:tcPr anchor="ctr"/>
                    </a:tc>
                    <a:tc>
                      <a:txBody>
                        <a:bodyPr/>
                        <a:lstStyle/>
                        <a:p>
                          <a:pPr algn="ctr"/>
                          <a:r>
                            <a:rPr lang="en-US" altLang="zh-TW" b="1" dirty="0" smtClean="0"/>
                            <a:t>0/0</a:t>
                          </a:r>
                          <a:endParaRPr lang="zh-TW" altLang="en-US" b="1" dirty="0"/>
                        </a:p>
                      </a:txBody>
                      <a:tcPr anchor="ctr"/>
                    </a:tc>
                    <a:extLst>
                      <a:ext uri="{0D108BD9-81ED-4DB2-BD59-A6C34878D82A}">
                        <a16:rowId xmlns:a16="http://schemas.microsoft.com/office/drawing/2014/main" val="328049227"/>
                      </a:ext>
                    </a:extLst>
                  </a:tr>
                </a:tbl>
              </a:graphicData>
            </a:graphic>
          </p:graphicFrame>
        </mc:Fallback>
      </mc:AlternateContent>
      <p:sp>
        <p:nvSpPr>
          <p:cNvPr id="5" name="矩形 4"/>
          <p:cNvSpPr/>
          <p:nvPr/>
        </p:nvSpPr>
        <p:spPr>
          <a:xfrm>
            <a:off x="965200" y="6299204"/>
            <a:ext cx="4339650" cy="369332"/>
          </a:xfrm>
          <a:prstGeom prst="rect">
            <a:avLst/>
          </a:prstGeom>
        </p:spPr>
        <p:txBody>
          <a:bodyPr wrap="none">
            <a:spAutoFit/>
          </a:bodyPr>
          <a:lstStyle/>
          <a:p>
            <a:r>
              <a:rPr lang="zh-TW" altLang="en-US" b="1" dirty="0">
                <a:solidFill>
                  <a:srgbClr val="C00000"/>
                </a:solidFill>
                <a:latin typeface="新細明體" panose="02020500000000000000" pitchFamily="18" charset="-120"/>
              </a:rPr>
              <a:t>參考資料：市區道路及附屬工程設計規範</a:t>
            </a:r>
            <a:endParaRPr lang="zh-TW" altLang="en-US" b="1" dirty="0">
              <a:solidFill>
                <a:srgbClr val="C00000"/>
              </a:solidFill>
            </a:endParaRPr>
          </a:p>
        </p:txBody>
      </p:sp>
      <p:sp>
        <p:nvSpPr>
          <p:cNvPr id="6" name="矩形 5"/>
          <p:cNvSpPr/>
          <p:nvPr/>
        </p:nvSpPr>
        <p:spPr>
          <a:xfrm>
            <a:off x="6096000" y="6297040"/>
            <a:ext cx="5101076" cy="369332"/>
          </a:xfrm>
          <a:prstGeom prst="rect">
            <a:avLst/>
          </a:prstGeom>
        </p:spPr>
        <p:txBody>
          <a:bodyPr wrap="none">
            <a:spAutoFit/>
          </a:bodyPr>
          <a:lstStyle/>
          <a:p>
            <a:r>
              <a:rPr lang="zh-TW" altLang="en-US" b="1" dirty="0">
                <a:solidFill>
                  <a:srgbClr val="0000FF"/>
                </a:solidFill>
              </a:rPr>
              <a:t>註：縱坡度</a:t>
            </a:r>
            <a:r>
              <a:rPr lang="en-US" altLang="zh-TW" b="1" dirty="0">
                <a:solidFill>
                  <a:srgbClr val="0000FF"/>
                </a:solidFill>
                <a:latin typeface="新細明體" panose="02020500000000000000" pitchFamily="18" charset="-120"/>
              </a:rPr>
              <a:t>&gt;±3%</a:t>
            </a:r>
            <a:r>
              <a:rPr lang="zh-TW" altLang="en-US" b="1" dirty="0">
                <a:solidFill>
                  <a:srgbClr val="0000FF"/>
                </a:solidFill>
                <a:latin typeface="新細明體" panose="02020500000000000000" pitchFamily="18" charset="-120"/>
              </a:rPr>
              <a:t>範圍時，宜考量其縱坡度之影響</a:t>
            </a:r>
            <a:endParaRPr lang="zh-TW" altLang="en-US" dirty="0"/>
          </a:p>
        </p:txBody>
      </p:sp>
    </p:spTree>
    <p:extLst>
      <p:ext uri="{BB962C8B-B14F-4D97-AF65-F5344CB8AC3E}">
        <p14:creationId xmlns:p14="http://schemas.microsoft.com/office/powerpoint/2010/main" val="2573089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8000" y="365126"/>
            <a:ext cx="11129818" cy="734002"/>
          </a:xfrm>
        </p:spPr>
        <p:txBody>
          <a:bodyPr>
            <a:noAutofit/>
          </a:bodyPr>
          <a:lstStyle/>
          <a:p>
            <a:r>
              <a:rPr lang="zh-TW" altLang="en-US" b="1" dirty="0" smtClean="0">
                <a:latin typeface="標楷體" panose="03000509000000000000" pitchFamily="65" charset="-120"/>
                <a:ea typeface="標楷體" panose="03000509000000000000" pitchFamily="65" charset="-120"/>
              </a:rPr>
              <a:t>柒、</a:t>
            </a:r>
            <a:r>
              <a:rPr lang="zh-TW" altLang="en-US" b="1" dirty="0">
                <a:latin typeface="標楷體" panose="03000509000000000000" pitchFamily="65" charset="-120"/>
                <a:ea typeface="標楷體" panose="03000509000000000000" pitchFamily="65" charset="-120"/>
              </a:rPr>
              <a:t>機車駕駛</a:t>
            </a:r>
            <a:r>
              <a:rPr lang="zh-TW" altLang="en-US" b="1" dirty="0" smtClean="0">
                <a:latin typeface="標楷體" panose="03000509000000000000" pitchFamily="65" charset="-120"/>
                <a:ea typeface="標楷體" panose="03000509000000000000" pitchFamily="65" charset="-120"/>
              </a:rPr>
              <a:t>人生</a:t>
            </a:r>
            <a:r>
              <a:rPr lang="zh-TW" altLang="en-US" b="1" dirty="0">
                <a:latin typeface="標楷體" panose="03000509000000000000" pitchFamily="65" charset="-120"/>
                <a:ea typeface="標楷體" panose="03000509000000000000" pitchFamily="65" charset="-120"/>
              </a:rPr>
              <a:t>、心理與防衛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(5/9)</a:t>
            </a:r>
            <a:endParaRPr lang="zh-TW" altLang="en-US" dirty="0"/>
          </a:p>
        </p:txBody>
      </p:sp>
      <p:sp>
        <p:nvSpPr>
          <p:cNvPr id="3" name="內容版面配置區 2"/>
          <p:cNvSpPr>
            <a:spLocks noGrp="1"/>
          </p:cNvSpPr>
          <p:nvPr>
            <p:ph sz="half" idx="1"/>
          </p:nvPr>
        </p:nvSpPr>
        <p:spPr>
          <a:xfrm>
            <a:off x="579582" y="1805566"/>
            <a:ext cx="4989945" cy="4861502"/>
          </a:xfrm>
        </p:spPr>
        <p:txBody>
          <a:bodyPr>
            <a:normAutofit lnSpcReduction="10000"/>
          </a:bodyPr>
          <a:lstStyle/>
          <a:p>
            <a:pPr marL="342900" lvl="1" indent="-342900">
              <a:lnSpc>
                <a:spcPct val="100000"/>
              </a:lnSpc>
              <a:spcBef>
                <a:spcPts val="1200"/>
              </a:spcBef>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午夜和清晨體溫相對較低，較易打瞌睡，應避免此時段開車。</a:t>
            </a:r>
            <a:endParaRPr lang="en-US" altLang="zh-TW" sz="2800" b="1" dirty="0">
              <a:latin typeface="微軟正黑體" panose="020B0604030504040204" pitchFamily="34" charset="-120"/>
              <a:ea typeface="微軟正黑體" panose="020B0604030504040204" pitchFamily="34" charset="-120"/>
            </a:endParaRPr>
          </a:p>
          <a:p>
            <a:pPr marL="342900" lvl="1" indent="-342900">
              <a:lnSpc>
                <a:spcPct val="100000"/>
              </a:lnSpc>
              <a:spcBef>
                <a:spcPts val="1200"/>
              </a:spcBef>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連續開車時間越長，或睡眠時間不足，發生事故的機率越高。</a:t>
            </a:r>
            <a:endParaRPr lang="en-US" altLang="zh-TW" sz="2800" b="1" dirty="0">
              <a:latin typeface="微軟正黑體" panose="020B0604030504040204" pitchFamily="34" charset="-120"/>
              <a:ea typeface="微軟正黑體" panose="020B0604030504040204" pitchFamily="34" charset="-120"/>
            </a:endParaRPr>
          </a:p>
          <a:p>
            <a:pPr marL="720725" lvl="2" indent="-360363">
              <a:lnSpc>
                <a:spcPct val="100000"/>
              </a:lnSpc>
              <a:spcBef>
                <a:spcPts val="600"/>
              </a:spcBef>
              <a:buFont typeface="Wingdings" panose="05000000000000000000" pitchFamily="2" charset="2"/>
              <a:buChar char="ü"/>
            </a:pPr>
            <a:r>
              <a:rPr lang="zh-TW" altLang="en-US" sz="2400" b="1" dirty="0">
                <a:latin typeface="微軟正黑體" panose="020B0604030504040204" pitchFamily="34" charset="-120"/>
                <a:ea typeface="微軟正黑體" panose="020B0604030504040204" pitchFamily="34" charset="-120"/>
              </a:rPr>
              <a:t>連續駕車</a:t>
            </a:r>
            <a:r>
              <a:rPr lang="zh-TW" altLang="en-US" sz="2400" b="1" dirty="0">
                <a:solidFill>
                  <a:srgbClr val="3366FF"/>
                </a:solidFill>
                <a:latin typeface="微軟正黑體" panose="020B0604030504040204" pitchFamily="34" charset="-120"/>
                <a:ea typeface="微軟正黑體" panose="020B0604030504040204" pitchFamily="34" charset="-120"/>
              </a:rPr>
              <a:t>不得超過</a:t>
            </a:r>
            <a:r>
              <a:rPr lang="en-US" altLang="zh-TW" sz="2400" b="1" dirty="0">
                <a:solidFill>
                  <a:srgbClr val="3366FF"/>
                </a:solidFill>
                <a:latin typeface="微軟正黑體" panose="020B0604030504040204" pitchFamily="34" charset="-120"/>
                <a:ea typeface="微軟正黑體" panose="020B0604030504040204" pitchFamily="34" charset="-120"/>
              </a:rPr>
              <a:t>8</a:t>
            </a:r>
            <a:r>
              <a:rPr lang="zh-TW" altLang="en-US" sz="2400" b="1" dirty="0">
                <a:solidFill>
                  <a:srgbClr val="3366FF"/>
                </a:solidFill>
                <a:latin typeface="微軟正黑體" panose="020B0604030504040204" pitchFamily="34" charset="-120"/>
                <a:ea typeface="微軟正黑體" panose="020B0604030504040204" pitchFamily="34" charset="-120"/>
              </a:rPr>
              <a:t>小時</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道路交通安全規則第</a:t>
            </a:r>
            <a:r>
              <a:rPr lang="en-US" altLang="zh-TW" sz="2400" b="1" dirty="0">
                <a:latin typeface="微軟正黑體" panose="020B0604030504040204" pitchFamily="34" charset="-120"/>
                <a:ea typeface="微軟正黑體" panose="020B0604030504040204" pitchFamily="34" charset="-120"/>
              </a:rPr>
              <a:t>114</a:t>
            </a:r>
            <a:r>
              <a:rPr lang="zh-TW" altLang="en-US" sz="2400" b="1" dirty="0">
                <a:latin typeface="微軟正黑體" panose="020B0604030504040204" pitchFamily="34" charset="-120"/>
                <a:ea typeface="微軟正黑體" panose="020B0604030504040204" pitchFamily="34" charset="-120"/>
              </a:rPr>
              <a:t>條</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a:t>
            </a:r>
            <a:endParaRPr lang="en-US" altLang="zh-TW" sz="2400" b="1" dirty="0">
              <a:latin typeface="微軟正黑體" panose="020B0604030504040204" pitchFamily="34" charset="-120"/>
              <a:ea typeface="微軟正黑體" panose="020B0604030504040204" pitchFamily="34" charset="-120"/>
            </a:endParaRPr>
          </a:p>
          <a:p>
            <a:pPr marL="720725" lvl="2" indent="-360363">
              <a:lnSpc>
                <a:spcPct val="100000"/>
              </a:lnSpc>
              <a:spcBef>
                <a:spcPts val="600"/>
              </a:spcBef>
              <a:buFont typeface="Wingdings" panose="05000000000000000000" pitchFamily="2" charset="2"/>
              <a:buChar char="ü"/>
            </a:pPr>
            <a:r>
              <a:rPr lang="zh-TW" altLang="en-US" sz="2400" b="1" dirty="0">
                <a:solidFill>
                  <a:srgbClr val="C00000"/>
                </a:solidFill>
                <a:latin typeface="微軟正黑體" panose="020B0604030504040204" pitchFamily="34" charset="-120"/>
                <a:ea typeface="微軟正黑體" panose="020B0604030504040204" pitchFamily="34" charset="-120"/>
              </a:rPr>
              <a:t>過去</a:t>
            </a:r>
            <a:r>
              <a:rPr lang="en-US" altLang="zh-TW" sz="2400" b="1" dirty="0">
                <a:solidFill>
                  <a:srgbClr val="C00000"/>
                </a:solidFill>
                <a:latin typeface="微軟正黑體" panose="020B0604030504040204" pitchFamily="34" charset="-120"/>
                <a:ea typeface="微軟正黑體" panose="020B0604030504040204" pitchFamily="34" charset="-120"/>
              </a:rPr>
              <a:t>24</a:t>
            </a:r>
            <a:r>
              <a:rPr lang="zh-TW" altLang="en-US" sz="2400" b="1" dirty="0">
                <a:solidFill>
                  <a:srgbClr val="C00000"/>
                </a:solidFill>
                <a:latin typeface="微軟正黑體" panose="020B0604030504040204" pitchFamily="34" charset="-120"/>
                <a:ea typeface="微軟正黑體" panose="020B0604030504040204" pitchFamily="34" charset="-120"/>
              </a:rPr>
              <a:t>小時只睡</a:t>
            </a:r>
            <a:r>
              <a:rPr lang="en-US" altLang="zh-TW" sz="2400" b="1" dirty="0">
                <a:solidFill>
                  <a:srgbClr val="C00000"/>
                </a:solidFill>
                <a:latin typeface="微軟正黑體" panose="020B0604030504040204" pitchFamily="34" charset="-120"/>
                <a:ea typeface="微軟正黑體" panose="020B0604030504040204" pitchFamily="34" charset="-120"/>
              </a:rPr>
              <a:t>4</a:t>
            </a:r>
            <a:r>
              <a:rPr lang="zh-TW" altLang="en-US" sz="2400" b="1" dirty="0">
                <a:solidFill>
                  <a:srgbClr val="C00000"/>
                </a:solidFill>
                <a:latin typeface="微軟正黑體" panose="020B0604030504040204" pitchFamily="34" charset="-120"/>
                <a:ea typeface="微軟正黑體" panose="020B0604030504040204" pitchFamily="34" charset="-120"/>
              </a:rPr>
              <a:t>至</a:t>
            </a:r>
            <a:r>
              <a:rPr lang="en-US" altLang="zh-TW" sz="2400" b="1" dirty="0">
                <a:solidFill>
                  <a:srgbClr val="C00000"/>
                </a:solidFill>
                <a:latin typeface="微軟正黑體" panose="020B0604030504040204" pitchFamily="34" charset="-120"/>
                <a:ea typeface="微軟正黑體" panose="020B0604030504040204" pitchFamily="34" charset="-120"/>
              </a:rPr>
              <a:t>5</a:t>
            </a:r>
            <a:r>
              <a:rPr lang="zh-TW" altLang="en-US" sz="2400" b="1" dirty="0">
                <a:solidFill>
                  <a:srgbClr val="C00000"/>
                </a:solidFill>
                <a:latin typeface="微軟正黑體" panose="020B0604030504040204" pitchFamily="34" charset="-120"/>
                <a:ea typeface="微軟正黑體" panose="020B0604030504040204" pitchFamily="34" charset="-120"/>
              </a:rPr>
              <a:t>小時</a:t>
            </a:r>
            <a:r>
              <a:rPr lang="zh-TW" altLang="en-US" sz="2400" b="1" dirty="0">
                <a:latin typeface="微軟正黑體" panose="020B0604030504040204" pitchFamily="34" charset="-120"/>
                <a:ea typeface="微軟正黑體" panose="020B0604030504040204" pitchFamily="34" charset="-120"/>
              </a:rPr>
              <a:t>的人，其發生事故的機率約為</a:t>
            </a:r>
            <a:r>
              <a:rPr lang="zh-TW" altLang="en-US" sz="2400" b="1" dirty="0">
                <a:solidFill>
                  <a:srgbClr val="C00000"/>
                </a:solidFill>
                <a:latin typeface="微軟正黑體" panose="020B0604030504040204" pitchFamily="34" charset="-120"/>
                <a:ea typeface="微軟正黑體" panose="020B0604030504040204" pitchFamily="34" charset="-120"/>
              </a:rPr>
              <a:t>正常睡眠人的</a:t>
            </a:r>
            <a:r>
              <a:rPr lang="en-US" altLang="zh-TW" sz="2400" b="1" dirty="0">
                <a:solidFill>
                  <a:srgbClr val="C00000"/>
                </a:solidFill>
                <a:latin typeface="微軟正黑體" panose="020B0604030504040204" pitchFamily="34" charset="-120"/>
                <a:ea typeface="微軟正黑體" panose="020B0604030504040204" pitchFamily="34" charset="-120"/>
              </a:rPr>
              <a:t>2</a:t>
            </a:r>
            <a:r>
              <a:rPr lang="zh-TW" altLang="en-US" sz="2400" b="1" dirty="0">
                <a:solidFill>
                  <a:srgbClr val="C00000"/>
                </a:solidFill>
                <a:latin typeface="微軟正黑體" panose="020B0604030504040204" pitchFamily="34" charset="-120"/>
                <a:ea typeface="微軟正黑體" panose="020B0604030504040204" pitchFamily="34" charset="-120"/>
              </a:rPr>
              <a:t>倍</a:t>
            </a:r>
            <a:r>
              <a:rPr lang="zh-TW" altLang="en-US" sz="2400" b="1" dirty="0">
                <a:latin typeface="微軟正黑體" panose="020B0604030504040204" pitchFamily="34" charset="-120"/>
                <a:ea typeface="微軟正黑體" panose="020B0604030504040204" pitchFamily="34" charset="-120"/>
              </a:rPr>
              <a:t>。</a:t>
            </a:r>
            <a:r>
              <a:rPr lang="en-US" altLang="zh-TW" sz="1600" dirty="0">
                <a:solidFill>
                  <a:srgbClr val="0000FF"/>
                </a:solidFill>
              </a:rPr>
              <a:t>(</a:t>
            </a:r>
            <a:r>
              <a:rPr lang="zh-TW" altLang="en-US" sz="1600" dirty="0">
                <a:solidFill>
                  <a:srgbClr val="0000FF"/>
                </a:solidFill>
              </a:rPr>
              <a:t>資料來源：</a:t>
            </a:r>
            <a:r>
              <a:rPr lang="en-US" altLang="zh-TW" sz="1600" dirty="0">
                <a:solidFill>
                  <a:srgbClr val="0000FF"/>
                </a:solidFill>
              </a:rPr>
              <a:t>Assessing prior sleep duration to detect driving impairment)</a:t>
            </a:r>
          </a:p>
        </p:txBody>
      </p:sp>
      <p:pic>
        <p:nvPicPr>
          <p:cNvPr id="6" name="內容版面配置區 5"/>
          <p:cNvPicPr>
            <a:picLocks noGrp="1" noChangeAspect="1"/>
          </p:cNvPicPr>
          <p:nvPr>
            <p:ph sz="half" idx="2"/>
          </p:nvPr>
        </p:nvPicPr>
        <p:blipFill>
          <a:blip r:embed="rId2"/>
          <a:stretch>
            <a:fillRect/>
          </a:stretch>
        </p:blipFill>
        <p:spPr>
          <a:xfrm>
            <a:off x="5661891" y="1437699"/>
            <a:ext cx="6299200" cy="4926156"/>
          </a:xfrm>
          <a:prstGeom prst="rect">
            <a:avLst/>
          </a:prstGeom>
        </p:spPr>
      </p:pic>
      <p:sp>
        <p:nvSpPr>
          <p:cNvPr id="4" name="矩形 3"/>
          <p:cNvSpPr/>
          <p:nvPr/>
        </p:nvSpPr>
        <p:spPr>
          <a:xfrm>
            <a:off x="508000" y="1108365"/>
            <a:ext cx="5248564"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四</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生理時間與疲勞駕駛</a:t>
            </a:r>
          </a:p>
        </p:txBody>
      </p:sp>
    </p:spTree>
    <p:extLst>
      <p:ext uri="{BB962C8B-B14F-4D97-AF65-F5344CB8AC3E}">
        <p14:creationId xmlns:p14="http://schemas.microsoft.com/office/powerpoint/2010/main" val="41654964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623166"/>
          </a:xfrm>
        </p:spPr>
        <p:txBody>
          <a:bodyPr>
            <a:noAutofit/>
          </a:bodyPr>
          <a:lstStyle/>
          <a:p>
            <a:r>
              <a:rPr lang="zh-TW" altLang="en-US" b="1" dirty="0" smtClean="0">
                <a:latin typeface="標楷體" panose="03000509000000000000" pitchFamily="65" charset="-120"/>
                <a:ea typeface="標楷體" panose="03000509000000000000" pitchFamily="65" charset="-120"/>
              </a:rPr>
              <a:t>柒、</a:t>
            </a:r>
            <a:r>
              <a:rPr lang="zh-TW" altLang="en-US" b="1" dirty="0">
                <a:latin typeface="標楷體" panose="03000509000000000000" pitchFamily="65" charset="-120"/>
                <a:ea typeface="標楷體" panose="03000509000000000000" pitchFamily="65" charset="-120"/>
              </a:rPr>
              <a:t>機車駕駛</a:t>
            </a:r>
            <a:r>
              <a:rPr lang="zh-TW" altLang="en-US" b="1" dirty="0" smtClean="0">
                <a:latin typeface="標楷體" panose="03000509000000000000" pitchFamily="65" charset="-120"/>
                <a:ea typeface="標楷體" panose="03000509000000000000" pitchFamily="65" charset="-120"/>
              </a:rPr>
              <a:t>人生</a:t>
            </a:r>
            <a:r>
              <a:rPr lang="zh-TW" altLang="en-US" b="1" dirty="0">
                <a:latin typeface="標楷體" panose="03000509000000000000" pitchFamily="65" charset="-120"/>
                <a:ea typeface="標楷體" panose="03000509000000000000" pitchFamily="65" charset="-120"/>
              </a:rPr>
              <a:t>、心理與防衛</a:t>
            </a:r>
            <a:r>
              <a:rPr lang="zh-TW" altLang="en-US" b="1" dirty="0" smtClean="0">
                <a:latin typeface="標楷體" panose="03000509000000000000" pitchFamily="65" charset="-120"/>
                <a:ea typeface="標楷體" panose="03000509000000000000" pitchFamily="65" charset="-120"/>
              </a:rPr>
              <a:t>駕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(6/9)</a:t>
            </a:r>
            <a:endParaRPr lang="zh-TW" altLang="en-US" dirty="0"/>
          </a:p>
        </p:txBody>
      </p:sp>
      <p:sp>
        <p:nvSpPr>
          <p:cNvPr id="6" name="內容版面配置區 5"/>
          <p:cNvSpPr>
            <a:spLocks noGrp="1"/>
          </p:cNvSpPr>
          <p:nvPr>
            <p:ph idx="1"/>
          </p:nvPr>
        </p:nvSpPr>
        <p:spPr>
          <a:xfrm>
            <a:off x="838200" y="1533573"/>
            <a:ext cx="10515600" cy="4643390"/>
          </a:xfrm>
        </p:spPr>
        <p:txBody>
          <a:bodyPr/>
          <a:lstStyle/>
          <a:p>
            <a:pPr marL="342900" lvl="1" indent="-342900">
              <a:spcAft>
                <a:spcPts val="600"/>
              </a:spcAft>
              <a:buFont typeface="Wingdings" panose="05000000000000000000" pitchFamily="2" charset="2"/>
              <a:buChar char="Ø"/>
            </a:pPr>
            <a:r>
              <a:rPr lang="zh-TW" altLang="en-US" sz="2800" b="1" dirty="0">
                <a:solidFill>
                  <a:srgbClr val="0000FF"/>
                </a:solidFill>
                <a:latin typeface="微軟正黑體" panose="020B0604030504040204" pitchFamily="34" charset="-120"/>
                <a:ea typeface="微軟正黑體" panose="020B0604030504040204" pitchFamily="34" charset="-120"/>
              </a:rPr>
              <a:t>血液酒精濃度</a:t>
            </a:r>
            <a:r>
              <a:rPr lang="en-US" altLang="zh-TW" sz="2800" b="1" dirty="0">
                <a:solidFill>
                  <a:srgbClr val="0000FF"/>
                </a:solidFill>
                <a:latin typeface="微軟正黑體" panose="020B0604030504040204" pitchFamily="34" charset="-120"/>
                <a:ea typeface="微軟正黑體" panose="020B0604030504040204" pitchFamily="34" charset="-120"/>
              </a:rPr>
              <a:t>(Blood Alcohol Concentration: BAC) </a:t>
            </a:r>
          </a:p>
          <a:p>
            <a:pPr marL="628650" lvl="2" indent="-269875">
              <a:lnSpc>
                <a:spcPct val="100000"/>
              </a:lnSpc>
              <a:spcBef>
                <a:spcPts val="3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人體血液中所含酒精質量的比率。</a:t>
            </a:r>
            <a:endParaRPr lang="en-US" altLang="zh-TW" dirty="0">
              <a:latin typeface="微軟正黑體" panose="020B0604030504040204" pitchFamily="34" charset="-120"/>
              <a:ea typeface="微軟正黑體" panose="020B0604030504040204" pitchFamily="34" charset="-120"/>
            </a:endParaRPr>
          </a:p>
          <a:p>
            <a:pPr marL="628650" lvl="2" indent="-269875">
              <a:lnSpc>
                <a:spcPct val="100000"/>
              </a:lnSpc>
              <a:spcBef>
                <a:spcPts val="3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濃度高低會對駕駛人身心造成不同程度的影響。</a:t>
            </a:r>
            <a:endParaRPr lang="en-US" altLang="zh-TW" dirty="0">
              <a:latin typeface="微軟正黑體" panose="020B0604030504040204" pitchFamily="34" charset="-120"/>
              <a:ea typeface="微軟正黑體" panose="020B0604030504040204" pitchFamily="34" charset="-120"/>
            </a:endParaRPr>
          </a:p>
        </p:txBody>
      </p:sp>
      <p:sp>
        <p:nvSpPr>
          <p:cNvPr id="5" name="矩形 4"/>
          <p:cNvSpPr/>
          <p:nvPr/>
        </p:nvSpPr>
        <p:spPr>
          <a:xfrm>
            <a:off x="838200" y="910407"/>
            <a:ext cx="4916055"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五</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酒駕與行車安全</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(1/3)</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 name="圖片 6"/>
          <p:cNvPicPr>
            <a:picLocks noChangeAspect="1"/>
          </p:cNvPicPr>
          <p:nvPr/>
        </p:nvPicPr>
        <p:blipFill>
          <a:blip r:embed="rId2"/>
          <a:stretch>
            <a:fillRect/>
          </a:stretch>
        </p:blipFill>
        <p:spPr>
          <a:xfrm>
            <a:off x="1348230" y="2837107"/>
            <a:ext cx="9643043" cy="3718882"/>
          </a:xfrm>
          <a:prstGeom prst="rect">
            <a:avLst/>
          </a:prstGeom>
        </p:spPr>
      </p:pic>
      <p:sp>
        <p:nvSpPr>
          <p:cNvPr id="8" name="矩形 7"/>
          <p:cNvSpPr/>
          <p:nvPr/>
        </p:nvSpPr>
        <p:spPr>
          <a:xfrm>
            <a:off x="1348230" y="6454497"/>
            <a:ext cx="8553430" cy="338554"/>
          </a:xfrm>
          <a:prstGeom prst="rect">
            <a:avLst/>
          </a:prstGeom>
        </p:spPr>
        <p:txBody>
          <a:bodyPr wrap="square">
            <a:spAutoFit/>
          </a:bodyPr>
          <a:lstStyle/>
          <a:p>
            <a:pPr defTabSz="685800">
              <a:defRPr/>
            </a:pPr>
            <a:r>
              <a:rPr lang="zh-TW" altLang="en-US" sz="1600" dirty="0">
                <a:solidFill>
                  <a:prstClr val="black"/>
                </a:solidFill>
                <a:latin typeface="微軟正黑體" panose="020B0604030504040204" pitchFamily="34" charset="-120"/>
                <a:ea typeface="微軟正黑體" panose="020B0604030504040204" pitchFamily="34" charset="-120"/>
              </a:rPr>
              <a:t>註：以上為約略數值，個體間經常會有差異存在</a:t>
            </a:r>
            <a:r>
              <a:rPr lang="zh-TW" altLang="en-US" sz="1600" dirty="0" smtClean="0">
                <a:solidFill>
                  <a:prstClr val="black"/>
                </a:solidFill>
                <a:latin typeface="微軟正黑體" panose="020B0604030504040204" pitchFamily="34" charset="-120"/>
                <a:ea typeface="微軟正黑體" panose="020B0604030504040204" pitchFamily="34" charset="-120"/>
              </a:rPr>
              <a:t>。    資料</a:t>
            </a:r>
            <a:r>
              <a:rPr lang="zh-TW" altLang="en-US" sz="1600" dirty="0">
                <a:solidFill>
                  <a:prstClr val="black"/>
                </a:solidFill>
                <a:latin typeface="微軟正黑體" panose="020B0604030504040204" pitchFamily="34" charset="-120"/>
                <a:ea typeface="微軟正黑體" panose="020B0604030504040204" pitchFamily="34" charset="-120"/>
              </a:rPr>
              <a:t>來源：駕駛人手冊。</a:t>
            </a:r>
          </a:p>
        </p:txBody>
      </p:sp>
    </p:spTree>
    <p:extLst>
      <p:ext uri="{BB962C8B-B14F-4D97-AF65-F5344CB8AC3E}">
        <p14:creationId xmlns:p14="http://schemas.microsoft.com/office/powerpoint/2010/main" val="14589016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44235" y="365125"/>
            <a:ext cx="10882745" cy="558511"/>
          </a:xfrm>
        </p:spPr>
        <p:txBody>
          <a:bodyPr>
            <a:noAutofit/>
          </a:bodyPr>
          <a:lstStyle/>
          <a:p>
            <a:r>
              <a:rPr lang="zh-TW" altLang="en-US" b="1" dirty="0" smtClean="0">
                <a:latin typeface="標楷體" panose="03000509000000000000" pitchFamily="65" charset="-120"/>
                <a:ea typeface="標楷體" panose="03000509000000000000" pitchFamily="65" charset="-120"/>
              </a:rPr>
              <a:t>柒、</a:t>
            </a:r>
            <a:r>
              <a:rPr lang="zh-TW" altLang="en-US" b="1" dirty="0">
                <a:latin typeface="標楷體" panose="03000509000000000000" pitchFamily="65" charset="-120"/>
                <a:ea typeface="標楷體" panose="03000509000000000000" pitchFamily="65" charset="-120"/>
              </a:rPr>
              <a:t>機車駕駛</a:t>
            </a:r>
            <a:r>
              <a:rPr lang="zh-TW" altLang="en-US" b="1" dirty="0" smtClean="0">
                <a:latin typeface="標楷體" panose="03000509000000000000" pitchFamily="65" charset="-120"/>
                <a:ea typeface="標楷體" panose="03000509000000000000" pitchFamily="65" charset="-120"/>
              </a:rPr>
              <a:t>人生</a:t>
            </a:r>
            <a:r>
              <a:rPr lang="zh-TW" altLang="en-US" b="1" dirty="0">
                <a:latin typeface="標楷體" panose="03000509000000000000" pitchFamily="65" charset="-120"/>
                <a:ea typeface="標楷體" panose="03000509000000000000" pitchFamily="65" charset="-120"/>
              </a:rPr>
              <a:t>、心理與防衛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(7/9)</a:t>
            </a:r>
            <a:endParaRPr lang="zh-TW" altLang="en-US" dirty="0"/>
          </a:p>
        </p:txBody>
      </p:sp>
      <p:sp>
        <p:nvSpPr>
          <p:cNvPr id="3" name="內容版面配置區 2"/>
          <p:cNvSpPr>
            <a:spLocks noGrp="1"/>
          </p:cNvSpPr>
          <p:nvPr>
            <p:ph idx="1"/>
          </p:nvPr>
        </p:nvSpPr>
        <p:spPr>
          <a:xfrm>
            <a:off x="755072" y="1607127"/>
            <a:ext cx="10771909" cy="4551363"/>
          </a:xfrm>
        </p:spPr>
        <p:txBody>
          <a:bodyPr/>
          <a:lstStyle/>
          <a:p>
            <a:pPr marL="457200" lvl="1" indent="-457200">
              <a:spcAft>
                <a:spcPts val="600"/>
              </a:spcAft>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我國採</a:t>
            </a:r>
            <a:r>
              <a:rPr lang="zh-TW" altLang="en-US" sz="2800" b="1" dirty="0">
                <a:solidFill>
                  <a:srgbClr val="C00000"/>
                </a:solidFill>
                <a:latin typeface="微軟正黑體" panose="020B0604030504040204" pitchFamily="34" charset="-120"/>
                <a:ea typeface="微軟正黑體" panose="020B0604030504040204" pitchFamily="34" charset="-120"/>
              </a:rPr>
              <a:t>吐氣酒精濃度</a:t>
            </a:r>
            <a:r>
              <a:rPr lang="en-US" altLang="zh-TW" sz="2800" b="1" dirty="0">
                <a:solidFill>
                  <a:srgbClr val="C00000"/>
                </a:solidFill>
                <a:latin typeface="微軟正黑體" panose="020B0604030504040204" pitchFamily="34" charset="-120"/>
                <a:ea typeface="微軟正黑體" panose="020B0604030504040204" pitchFamily="34" charset="-120"/>
              </a:rPr>
              <a:t>(</a:t>
            </a:r>
            <a:r>
              <a:rPr lang="en-US" altLang="zh-TW" sz="2800" b="1" dirty="0" err="1">
                <a:solidFill>
                  <a:srgbClr val="C00000"/>
                </a:solidFill>
                <a:latin typeface="微軟正黑體" panose="020B0604030504040204" pitchFamily="34" charset="-120"/>
                <a:ea typeface="微軟正黑體" panose="020B0604030504040204" pitchFamily="34" charset="-120"/>
              </a:rPr>
              <a:t>BrAC</a:t>
            </a:r>
            <a:r>
              <a:rPr lang="en-US" altLang="zh-TW" sz="2800" b="1" dirty="0">
                <a:solidFill>
                  <a:srgbClr val="C00000"/>
                </a:solidFill>
                <a:latin typeface="微軟正黑體" panose="020B0604030504040204" pitchFamily="34" charset="-120"/>
                <a:ea typeface="微軟正黑體" panose="020B0604030504040204" pitchFamily="34" charset="-120"/>
              </a:rPr>
              <a:t>)</a:t>
            </a:r>
            <a:r>
              <a:rPr lang="zh-TW" altLang="en-US" sz="2800" b="1" dirty="0">
                <a:latin typeface="微軟正黑體" panose="020B0604030504040204" pitchFamily="34" charset="-120"/>
                <a:ea typeface="微軟正黑體" panose="020B0604030504040204" pitchFamily="34" charset="-120"/>
              </a:rPr>
              <a:t>立法訂定駕駛人容許酒精含量之標準。</a:t>
            </a:r>
            <a:endParaRPr lang="en-US" altLang="zh-TW" sz="2800" b="1" dirty="0">
              <a:latin typeface="微軟正黑體" panose="020B0604030504040204" pitchFamily="34" charset="-120"/>
              <a:ea typeface="微軟正黑體" panose="020B0604030504040204" pitchFamily="34" charset="-120"/>
            </a:endParaRPr>
          </a:p>
          <a:p>
            <a:pPr marL="877887" lvl="2" indent="-342900">
              <a:lnSpc>
                <a:spcPct val="100000"/>
              </a:lnSpc>
              <a:spcBef>
                <a:spcPts val="3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吐氣酒精濃度達</a:t>
            </a:r>
            <a:r>
              <a:rPr lang="zh-TW" altLang="en-US" b="1" dirty="0">
                <a:solidFill>
                  <a:srgbClr val="C00000"/>
                </a:solidFill>
                <a:latin typeface="微軟正黑體" panose="020B0604030504040204" pitchFamily="34" charset="-120"/>
                <a:ea typeface="微軟正黑體" panose="020B0604030504040204" pitchFamily="34" charset="-120"/>
              </a:rPr>
              <a:t>每公升</a:t>
            </a:r>
            <a:r>
              <a:rPr lang="en-US" altLang="zh-TW" b="1" dirty="0">
                <a:solidFill>
                  <a:srgbClr val="C00000"/>
                </a:solidFill>
                <a:latin typeface="微軟正黑體" panose="020B0604030504040204" pitchFamily="34" charset="-120"/>
                <a:ea typeface="微軟正黑體" panose="020B0604030504040204" pitchFamily="34" charset="-120"/>
              </a:rPr>
              <a:t>0.25</a:t>
            </a:r>
            <a:r>
              <a:rPr lang="zh-TW" altLang="en-US" b="1" dirty="0">
                <a:solidFill>
                  <a:srgbClr val="C00000"/>
                </a:solidFill>
                <a:latin typeface="微軟正黑體" panose="020B0604030504040204" pitchFamily="34" charset="-120"/>
                <a:ea typeface="微軟正黑體" panose="020B0604030504040204" pitchFamily="34" charset="-120"/>
              </a:rPr>
              <a:t>毫克者</a:t>
            </a:r>
            <a:r>
              <a:rPr lang="zh-TW" altLang="en-US" dirty="0">
                <a:latin typeface="微軟正黑體" panose="020B0604030504040204" pitchFamily="34" charset="-120"/>
                <a:ea typeface="微軟正黑體" panose="020B0604030504040204" pitchFamily="34" charset="-120"/>
              </a:rPr>
              <a:t>，處以</a:t>
            </a:r>
            <a:r>
              <a:rPr lang="zh-TW" altLang="en-US" b="1" dirty="0">
                <a:solidFill>
                  <a:srgbClr val="C00000"/>
                </a:solidFill>
                <a:latin typeface="微軟正黑體" panose="020B0604030504040204" pitchFamily="34" charset="-120"/>
                <a:ea typeface="微軟正黑體" panose="020B0604030504040204" pitchFamily="34" charset="-120"/>
              </a:rPr>
              <a:t>刑法之公共危險罪</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877887" lvl="2" indent="-342900">
              <a:lnSpc>
                <a:spcPct val="100000"/>
              </a:lnSpc>
              <a:spcBef>
                <a:spcPts val="3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吐氣酒精濃度達</a:t>
            </a:r>
            <a:r>
              <a:rPr lang="zh-TW" altLang="en-US" b="1" dirty="0">
                <a:solidFill>
                  <a:srgbClr val="3366FF"/>
                </a:solidFill>
                <a:latin typeface="微軟正黑體" panose="020B0604030504040204" pitchFamily="34" charset="-120"/>
                <a:ea typeface="微軟正黑體" panose="020B0604030504040204" pitchFamily="34" charset="-120"/>
              </a:rPr>
              <a:t>每公升</a:t>
            </a:r>
            <a:r>
              <a:rPr lang="en-US" altLang="zh-TW" b="1" dirty="0">
                <a:solidFill>
                  <a:srgbClr val="3366FF"/>
                </a:solidFill>
                <a:latin typeface="微軟正黑體" panose="020B0604030504040204" pitchFamily="34" charset="-120"/>
                <a:ea typeface="微軟正黑體" panose="020B0604030504040204" pitchFamily="34" charset="-120"/>
              </a:rPr>
              <a:t>0.15</a:t>
            </a:r>
            <a:r>
              <a:rPr lang="zh-TW" altLang="en-US" b="1" dirty="0">
                <a:solidFill>
                  <a:srgbClr val="3366FF"/>
                </a:solidFill>
                <a:latin typeface="微軟正黑體" panose="020B0604030504040204" pitchFamily="34" charset="-120"/>
                <a:ea typeface="微軟正黑體" panose="020B0604030504040204" pitchFamily="34" charset="-120"/>
              </a:rPr>
              <a:t>毫克者</a:t>
            </a:r>
            <a:r>
              <a:rPr lang="zh-TW" altLang="en-US" dirty="0">
                <a:latin typeface="微軟正黑體" panose="020B0604030504040204" pitchFamily="34" charset="-120"/>
                <a:ea typeface="微軟正黑體" panose="020B0604030504040204" pitchFamily="34" charset="-120"/>
              </a:rPr>
              <a:t>，</a:t>
            </a:r>
            <a:r>
              <a:rPr lang="zh-TW" altLang="en-US" b="1" dirty="0">
                <a:solidFill>
                  <a:srgbClr val="3366FF"/>
                </a:solidFill>
                <a:latin typeface="微軟正黑體" panose="020B0604030504040204" pitchFamily="34" charset="-120"/>
                <a:ea typeface="微軟正黑體" panose="020B0604030504040204" pitchFamily="34" charset="-120"/>
              </a:rPr>
              <a:t>依</a:t>
            </a:r>
            <a:r>
              <a:rPr lang="en-US" altLang="zh-TW" dirty="0">
                <a:latin typeface="微軟正黑體" panose="020B0604030504040204" pitchFamily="34" charset="-120"/>
                <a:ea typeface="微軟正黑體" panose="020B0604030504040204" pitchFamily="34" charset="-120"/>
              </a:rPr>
              <a:t>《</a:t>
            </a:r>
            <a:r>
              <a:rPr lang="zh-TW" altLang="en-US" dirty="0">
                <a:solidFill>
                  <a:srgbClr val="212529"/>
                </a:solidFill>
                <a:latin typeface="微軟正黑體" panose="020B0604030504040204" pitchFamily="34" charset="-120"/>
                <a:ea typeface="微軟正黑體" panose="020B0604030504040204" pitchFamily="34" charset="-120"/>
              </a:rPr>
              <a:t>道路交通管理處罰條例第</a:t>
            </a:r>
            <a:r>
              <a:rPr lang="en-US" altLang="zh-TW" dirty="0">
                <a:solidFill>
                  <a:srgbClr val="212529"/>
                </a:solidFill>
                <a:latin typeface="微軟正黑體" panose="020B0604030504040204" pitchFamily="34" charset="-120"/>
                <a:ea typeface="微軟正黑體" panose="020B0604030504040204" pitchFamily="34" charset="-120"/>
              </a:rPr>
              <a:t>35</a:t>
            </a:r>
            <a:r>
              <a:rPr lang="zh-TW" altLang="en-US" dirty="0">
                <a:solidFill>
                  <a:srgbClr val="212529"/>
                </a:solidFill>
                <a:latin typeface="微軟正黑體" panose="020B0604030504040204" pitchFamily="34" charset="-120"/>
                <a:ea typeface="微軟正黑體" panose="020B0604030504040204" pitchFamily="34" charset="-120"/>
              </a:rPr>
              <a:t>條</a:t>
            </a:r>
            <a:r>
              <a:rPr lang="en-US" altLang="zh-TW" dirty="0">
                <a:solidFill>
                  <a:srgbClr val="212529"/>
                </a:solidFill>
                <a:latin typeface="微軟正黑體" panose="020B0604030504040204" pitchFamily="34" charset="-120"/>
                <a:ea typeface="微軟正黑體" panose="020B0604030504040204" pitchFamily="34" charset="-120"/>
              </a:rPr>
              <a:t>》</a:t>
            </a:r>
            <a:r>
              <a:rPr lang="zh-TW" altLang="en-US" b="1" dirty="0">
                <a:solidFill>
                  <a:srgbClr val="3366FF"/>
                </a:solidFill>
                <a:latin typeface="微軟正黑體" panose="020B0604030504040204" pitchFamily="34" charset="-120"/>
                <a:ea typeface="微軟正黑體" panose="020B0604030504040204" pitchFamily="34" charset="-120"/>
              </a:rPr>
              <a:t>規定處罰</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p:txBody>
      </p:sp>
      <p:sp>
        <p:nvSpPr>
          <p:cNvPr id="4" name="矩形 3"/>
          <p:cNvSpPr/>
          <p:nvPr/>
        </p:nvSpPr>
        <p:spPr>
          <a:xfrm>
            <a:off x="644236" y="923636"/>
            <a:ext cx="4786745"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五</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酒駕與行車</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安全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(2/3</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內容版面配置區 2">
            <a:extLst>
              <a:ext uri="{FF2B5EF4-FFF2-40B4-BE49-F238E27FC236}">
                <a16:creationId xmlns:a16="http://schemas.microsoft.com/office/drawing/2014/main" id="{B110BC50-8828-6FF4-1BAB-982EDC814387}"/>
              </a:ext>
            </a:extLst>
          </p:cNvPr>
          <p:cNvSpPr txBox="1">
            <a:spLocks/>
          </p:cNvSpPr>
          <p:nvPr/>
        </p:nvSpPr>
        <p:spPr>
          <a:xfrm>
            <a:off x="498765" y="2872509"/>
            <a:ext cx="5255490" cy="3574473"/>
          </a:xfrm>
          <a:prstGeom prst="rect">
            <a:avLst/>
          </a:prstGeom>
        </p:spPr>
        <p:txBody>
          <a:bodyPr/>
          <a:lstStyle>
            <a:lvl1pPr marL="336947" indent="-336947" algn="just" defTabSz="578658" rtl="0" eaLnBrk="1" latinLnBrk="0" hangingPunct="1">
              <a:spcBef>
                <a:spcPts val="0"/>
              </a:spcBef>
              <a:spcAft>
                <a:spcPts val="450"/>
              </a:spcAft>
              <a:buFont typeface="Wingdings" panose="05000000000000000000" pitchFamily="2" charset="2"/>
              <a:buChar char="u"/>
              <a:defRPr sz="2400" kern="1200" baseline="0">
                <a:solidFill>
                  <a:schemeClr val="tx1"/>
                </a:solidFill>
                <a:latin typeface="Times New Roman" panose="02020603050405020304" pitchFamily="18" charset="0"/>
                <a:ea typeface="微軟正黑體" panose="020B0604030504040204" pitchFamily="34" charset="-120"/>
                <a:cs typeface="+mn-cs"/>
              </a:defRPr>
            </a:lvl1pPr>
            <a:lvl2pPr marL="535781" indent="-246460" algn="just" defTabSz="578658" rtl="0" eaLnBrk="1" latinLnBrk="0" hangingPunct="1">
              <a:spcBef>
                <a:spcPts val="0"/>
              </a:spcBef>
              <a:spcAft>
                <a:spcPts val="450"/>
              </a:spcAft>
              <a:buFont typeface="Wingdings" panose="05000000000000000000" pitchFamily="2" charset="2"/>
              <a:buChar char="n"/>
              <a:defRPr sz="2000" kern="1200" baseline="0">
                <a:solidFill>
                  <a:schemeClr val="tx1"/>
                </a:solidFill>
                <a:latin typeface="Times New Roman" panose="02020603050405020304" pitchFamily="18" charset="0"/>
                <a:ea typeface="微軟正黑體" panose="020B0604030504040204" pitchFamily="34" charset="-120"/>
                <a:cs typeface="+mn-cs"/>
              </a:defRPr>
            </a:lvl2pPr>
            <a:lvl3pPr marL="806054" indent="-245269" algn="just" defTabSz="578658" rtl="0" eaLnBrk="1" latinLnBrk="0" hangingPunct="1">
              <a:spcBef>
                <a:spcPts val="0"/>
              </a:spcBef>
              <a:spcAft>
                <a:spcPts val="450"/>
              </a:spcAft>
              <a:buFont typeface="Wingdings" panose="05000000000000000000" pitchFamily="2" charset="2"/>
              <a:buChar char="p"/>
              <a:defRPr sz="1800" kern="1200" baseline="0">
                <a:solidFill>
                  <a:schemeClr val="tx1"/>
                </a:solidFill>
                <a:latin typeface="Times New Roman" panose="02020603050405020304" pitchFamily="18" charset="0"/>
                <a:ea typeface="微軟正黑體" panose="020B0604030504040204" pitchFamily="34" charset="-120"/>
                <a:cs typeface="+mn-cs"/>
              </a:defRPr>
            </a:lvl3pPr>
            <a:lvl4pPr marL="1076325" indent="-226219" algn="just" defTabSz="578658" rtl="0" eaLnBrk="1" latinLnBrk="0" hangingPunct="1">
              <a:spcBef>
                <a:spcPts val="0"/>
              </a:spcBef>
              <a:spcAft>
                <a:spcPts val="450"/>
              </a:spcAft>
              <a:buFont typeface="Wingdings" panose="05000000000000000000" pitchFamily="2" charset="2"/>
              <a:buChar char="Ø"/>
              <a:defRPr sz="1800" kern="1200" baseline="0">
                <a:solidFill>
                  <a:schemeClr val="tx1"/>
                </a:solidFill>
                <a:latin typeface="Times New Roman" panose="02020603050405020304" pitchFamily="18" charset="0"/>
                <a:ea typeface="微軟正黑體" panose="020B0604030504040204" pitchFamily="34" charset="-120"/>
                <a:cs typeface="+mn-cs"/>
              </a:defRPr>
            </a:lvl4pPr>
            <a:lvl5pPr marL="1347788" indent="-208360" algn="just" defTabSz="578658" rtl="0" eaLnBrk="1" latinLnBrk="0" hangingPunct="1">
              <a:spcBef>
                <a:spcPts val="0"/>
              </a:spcBef>
              <a:spcAft>
                <a:spcPts val="450"/>
              </a:spcAft>
              <a:buFont typeface="Arial" pitchFamily="34" charset="0"/>
              <a:buChar char="»"/>
              <a:defRPr sz="1800" kern="1200" baseline="0">
                <a:solidFill>
                  <a:schemeClr val="tx1"/>
                </a:solidFill>
                <a:latin typeface="Times New Roman" panose="02020603050405020304" pitchFamily="18" charset="0"/>
                <a:ea typeface="微軟正黑體" panose="020B0604030504040204" pitchFamily="34" charset="-120"/>
                <a:cs typeface="+mn-cs"/>
              </a:defRPr>
            </a:lvl5pPr>
            <a:lvl6pPr marL="1591310" indent="-144665" algn="l" defTabSz="578658" rtl="0" eaLnBrk="1" latinLnBrk="0" hangingPunct="1">
              <a:spcBef>
                <a:spcPct val="20000"/>
              </a:spcBef>
              <a:buFont typeface="Arial" pitchFamily="34" charset="0"/>
              <a:buChar char="•"/>
              <a:defRPr sz="1266" kern="1200">
                <a:solidFill>
                  <a:schemeClr val="tx1"/>
                </a:solidFill>
                <a:latin typeface="+mn-lt"/>
                <a:ea typeface="+mn-ea"/>
                <a:cs typeface="+mn-cs"/>
              </a:defRPr>
            </a:lvl6pPr>
            <a:lvl7pPr marL="1880639" indent="-144665" algn="l" defTabSz="578658" rtl="0" eaLnBrk="1" latinLnBrk="0" hangingPunct="1">
              <a:spcBef>
                <a:spcPct val="20000"/>
              </a:spcBef>
              <a:buFont typeface="Arial" pitchFamily="34" charset="0"/>
              <a:buChar char="•"/>
              <a:defRPr sz="1266" kern="1200">
                <a:solidFill>
                  <a:schemeClr val="tx1"/>
                </a:solidFill>
                <a:latin typeface="+mn-lt"/>
                <a:ea typeface="+mn-ea"/>
                <a:cs typeface="+mn-cs"/>
              </a:defRPr>
            </a:lvl7pPr>
            <a:lvl8pPr marL="2169969" indent="-144665" algn="l" defTabSz="578658" rtl="0" eaLnBrk="1" latinLnBrk="0" hangingPunct="1">
              <a:spcBef>
                <a:spcPct val="20000"/>
              </a:spcBef>
              <a:buFont typeface="Arial" pitchFamily="34" charset="0"/>
              <a:buChar char="•"/>
              <a:defRPr sz="1266" kern="1200">
                <a:solidFill>
                  <a:schemeClr val="tx1"/>
                </a:solidFill>
                <a:latin typeface="+mn-lt"/>
                <a:ea typeface="+mn-ea"/>
                <a:cs typeface="+mn-cs"/>
              </a:defRPr>
            </a:lvl8pPr>
            <a:lvl9pPr marL="2459297" indent="-144665" algn="l" defTabSz="578658" rtl="0" eaLnBrk="1" latinLnBrk="0" hangingPunct="1">
              <a:spcBef>
                <a:spcPct val="20000"/>
              </a:spcBef>
              <a:buFont typeface="Arial" pitchFamily="34" charset="0"/>
              <a:buChar char="•"/>
              <a:defRPr sz="1266" kern="1200">
                <a:solidFill>
                  <a:schemeClr val="tx1"/>
                </a:solidFill>
                <a:latin typeface="+mn-lt"/>
                <a:ea typeface="+mn-ea"/>
                <a:cs typeface="+mn-cs"/>
              </a:defRPr>
            </a:lvl9pPr>
          </a:lstStyle>
          <a:p>
            <a:pPr marL="720725" lvl="1" indent="-431800">
              <a:spcBef>
                <a:spcPts val="600"/>
              </a:spcBef>
              <a:spcAft>
                <a:spcPts val="0"/>
              </a:spcAft>
              <a:buFont typeface="Wingdings" panose="05000000000000000000" pitchFamily="2" charset="2"/>
              <a:buChar char="Ø"/>
            </a:pPr>
            <a:r>
              <a:rPr lang="zh-TW" altLang="en-US" sz="2800" b="1" dirty="0" smtClean="0">
                <a:latin typeface="微軟正黑體" panose="020B0604030504040204" pitchFamily="34" charset="-120"/>
              </a:rPr>
              <a:t>體</a:t>
            </a:r>
            <a:r>
              <a:rPr lang="zh-TW" altLang="en-US" sz="2800" b="1" dirty="0">
                <a:latin typeface="微軟正黑體" panose="020B0604030504040204" pitchFamily="34" charset="-120"/>
              </a:rPr>
              <a:t>代謝酒精之速率相當緩慢，可能睡一覺起來仍無法通過酒測。</a:t>
            </a:r>
            <a:endParaRPr lang="en-US" altLang="zh-TW" sz="2800" b="1" dirty="0">
              <a:latin typeface="微軟正黑體" panose="020B0604030504040204" pitchFamily="34" charset="-120"/>
            </a:endParaRPr>
          </a:p>
          <a:p>
            <a:pPr marL="720725" lvl="1" indent="-431800">
              <a:spcBef>
                <a:spcPts val="600"/>
              </a:spcBef>
              <a:spcAft>
                <a:spcPts val="0"/>
              </a:spcAft>
              <a:buFont typeface="Wingdings" panose="05000000000000000000" pitchFamily="2" charset="2"/>
              <a:buChar char="Ø"/>
            </a:pPr>
            <a:r>
              <a:rPr lang="zh-TW" altLang="en-US" sz="2800" b="1" dirty="0">
                <a:latin typeface="微軟正黑體" panose="020B0604030504040204" pitchFamily="34" charset="-120"/>
              </a:rPr>
              <a:t>機車駕駛人喝酒之因應準備人：</a:t>
            </a:r>
            <a:endParaRPr lang="en-US" altLang="zh-TW" sz="2800" b="1" dirty="0">
              <a:latin typeface="微軟正黑體" panose="020B0604030504040204" pitchFamily="34" charset="-120"/>
            </a:endParaRPr>
          </a:p>
          <a:p>
            <a:pPr marL="1081088" lvl="2" indent="-277813">
              <a:spcAft>
                <a:spcPts val="600"/>
              </a:spcAft>
              <a:buFont typeface="Wingdings" panose="05000000000000000000" pitchFamily="2" charset="2"/>
              <a:buChar char="ü"/>
            </a:pPr>
            <a:r>
              <a:rPr lang="zh-TW" altLang="en-US" sz="2000" dirty="0">
                <a:solidFill>
                  <a:srgbClr val="0000FF"/>
                </a:solidFill>
              </a:rPr>
              <a:t>喝酒不騎車，亦不當喝酒者的乘客。</a:t>
            </a:r>
            <a:endParaRPr lang="en-US" altLang="zh-TW" sz="2000" dirty="0">
              <a:solidFill>
                <a:srgbClr val="0000FF"/>
              </a:solidFill>
            </a:endParaRPr>
          </a:p>
          <a:p>
            <a:pPr marL="1081088" lvl="2" indent="-277813">
              <a:spcAft>
                <a:spcPts val="600"/>
              </a:spcAft>
              <a:buFont typeface="Wingdings" panose="05000000000000000000" pitchFamily="2" charset="2"/>
              <a:buChar char="ü"/>
            </a:pPr>
            <a:r>
              <a:rPr lang="zh-TW" altLang="en-US" sz="2000" dirty="0">
                <a:solidFill>
                  <a:srgbClr val="0000FF"/>
                </a:solidFill>
              </a:rPr>
              <a:t>請親朋好友開車接送。</a:t>
            </a:r>
            <a:endParaRPr lang="en-US" altLang="zh-TW" sz="2000" dirty="0">
              <a:solidFill>
                <a:srgbClr val="0000FF"/>
              </a:solidFill>
            </a:endParaRPr>
          </a:p>
          <a:p>
            <a:pPr marL="1081088" lvl="2" indent="-277813">
              <a:spcAft>
                <a:spcPts val="600"/>
              </a:spcAft>
              <a:buFont typeface="Wingdings" panose="05000000000000000000" pitchFamily="2" charset="2"/>
              <a:buChar char="ü"/>
            </a:pPr>
            <a:r>
              <a:rPr lang="zh-TW" altLang="en-US" sz="2000" dirty="0">
                <a:solidFill>
                  <a:srgbClr val="0000FF"/>
                </a:solidFill>
              </a:rPr>
              <a:t>搭乘大眾運輸或計程車。</a:t>
            </a:r>
            <a:endParaRPr lang="zh-TW" altLang="en-US" dirty="0">
              <a:solidFill>
                <a:srgbClr val="0000FF"/>
              </a:solidFill>
            </a:endParaRPr>
          </a:p>
        </p:txBody>
      </p:sp>
      <p:pic>
        <p:nvPicPr>
          <p:cNvPr id="6" name="圖片 5"/>
          <p:cNvPicPr>
            <a:picLocks noChangeAspect="1"/>
          </p:cNvPicPr>
          <p:nvPr/>
        </p:nvPicPr>
        <p:blipFill>
          <a:blip r:embed="rId2"/>
          <a:stretch>
            <a:fillRect/>
          </a:stretch>
        </p:blipFill>
        <p:spPr>
          <a:xfrm>
            <a:off x="6142182" y="2964874"/>
            <a:ext cx="5116945" cy="3522082"/>
          </a:xfrm>
          <a:prstGeom prst="rect">
            <a:avLst/>
          </a:prstGeom>
        </p:spPr>
      </p:pic>
      <p:sp>
        <p:nvSpPr>
          <p:cNvPr id="7" name="文字方塊 6">
            <a:extLst>
              <a:ext uri="{FF2B5EF4-FFF2-40B4-BE49-F238E27FC236}">
                <a16:creationId xmlns:a16="http://schemas.microsoft.com/office/drawing/2014/main" id="{C93D98EE-3F6C-F725-34CA-657AA08734E0}"/>
              </a:ext>
            </a:extLst>
          </p:cNvPr>
          <p:cNvSpPr txBox="1"/>
          <p:nvPr/>
        </p:nvSpPr>
        <p:spPr>
          <a:xfrm>
            <a:off x="6224321" y="6486955"/>
            <a:ext cx="1944763" cy="246221"/>
          </a:xfrm>
          <a:prstGeom prst="rect">
            <a:avLst/>
          </a:prstGeom>
          <a:noFill/>
        </p:spPr>
        <p:txBody>
          <a:bodyPr wrap="none" rtlCol="0">
            <a:spAutoFit/>
          </a:bodyPr>
          <a:lstStyle/>
          <a:p>
            <a:r>
              <a:rPr lang="zh-TW" altLang="en-US" sz="1000" dirty="0">
                <a:latin typeface="+mj-ea"/>
                <a:ea typeface="+mj-ea"/>
              </a:rPr>
              <a:t>圖片來源：</a:t>
            </a:r>
            <a:r>
              <a:rPr lang="en-US" altLang="zh-TW" sz="1000" dirty="0">
                <a:latin typeface="+mj-ea"/>
                <a:ea typeface="+mj-ea"/>
              </a:rPr>
              <a:t>168</a:t>
            </a:r>
            <a:r>
              <a:rPr lang="zh-TW" altLang="en-US" sz="1000" dirty="0">
                <a:latin typeface="+mj-ea"/>
                <a:ea typeface="+mj-ea"/>
              </a:rPr>
              <a:t>交通安全入口網</a:t>
            </a:r>
          </a:p>
        </p:txBody>
      </p:sp>
    </p:spTree>
    <p:extLst>
      <p:ext uri="{BB962C8B-B14F-4D97-AF65-F5344CB8AC3E}">
        <p14:creationId xmlns:p14="http://schemas.microsoft.com/office/powerpoint/2010/main" val="5056683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816936" cy="678584"/>
          </a:xfrm>
        </p:spPr>
        <p:txBody>
          <a:bodyPr>
            <a:noAutofit/>
          </a:bodyPr>
          <a:lstStyle/>
          <a:p>
            <a:r>
              <a:rPr lang="zh-TW" altLang="en-US" b="1" dirty="0" smtClean="0">
                <a:latin typeface="標楷體" panose="03000509000000000000" pitchFamily="65" charset="-120"/>
                <a:ea typeface="標楷體" panose="03000509000000000000" pitchFamily="65" charset="-120"/>
              </a:rPr>
              <a:t>柒、</a:t>
            </a:r>
            <a:r>
              <a:rPr lang="zh-TW" altLang="en-US" b="1" dirty="0">
                <a:latin typeface="標楷體" panose="03000509000000000000" pitchFamily="65" charset="-120"/>
                <a:ea typeface="標楷體" panose="03000509000000000000" pitchFamily="65" charset="-120"/>
              </a:rPr>
              <a:t>機車駕駛</a:t>
            </a:r>
            <a:r>
              <a:rPr lang="zh-TW" altLang="en-US" b="1" dirty="0" smtClean="0">
                <a:latin typeface="標楷體" panose="03000509000000000000" pitchFamily="65" charset="-120"/>
                <a:ea typeface="標楷體" panose="03000509000000000000" pitchFamily="65" charset="-120"/>
              </a:rPr>
              <a:t>人生</a:t>
            </a:r>
            <a:r>
              <a:rPr lang="zh-TW" altLang="en-US" b="1" dirty="0">
                <a:latin typeface="標楷體" panose="03000509000000000000" pitchFamily="65" charset="-120"/>
                <a:ea typeface="標楷體" panose="03000509000000000000" pitchFamily="65" charset="-120"/>
              </a:rPr>
              <a:t>、心理與防衛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(8/9)</a:t>
            </a:r>
            <a:endParaRPr lang="zh-TW" altLang="en-US" dirty="0"/>
          </a:p>
        </p:txBody>
      </p:sp>
      <p:pic>
        <p:nvPicPr>
          <p:cNvPr id="5" name="內容版面配置區 4"/>
          <p:cNvPicPr>
            <a:picLocks noGrp="1" noChangeAspect="1"/>
          </p:cNvPicPr>
          <p:nvPr>
            <p:ph idx="1"/>
          </p:nvPr>
        </p:nvPicPr>
        <p:blipFill>
          <a:blip r:embed="rId2"/>
          <a:stretch>
            <a:fillRect/>
          </a:stretch>
        </p:blipFill>
        <p:spPr>
          <a:xfrm>
            <a:off x="536864" y="1538490"/>
            <a:ext cx="11118272" cy="4580319"/>
          </a:xfrm>
          <a:prstGeom prst="rect">
            <a:avLst/>
          </a:prstGeom>
        </p:spPr>
      </p:pic>
      <p:sp>
        <p:nvSpPr>
          <p:cNvPr id="4" name="矩形 3"/>
          <p:cNvSpPr/>
          <p:nvPr/>
        </p:nvSpPr>
        <p:spPr>
          <a:xfrm>
            <a:off x="838200" y="953715"/>
            <a:ext cx="5562600"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五</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酒駕與行車</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安全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(3/3</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p:cNvSpPr/>
          <p:nvPr/>
        </p:nvSpPr>
        <p:spPr>
          <a:xfrm>
            <a:off x="838200" y="6118809"/>
            <a:ext cx="10677237" cy="646331"/>
          </a:xfrm>
          <a:prstGeom prst="rect">
            <a:avLst/>
          </a:prstGeom>
        </p:spPr>
        <p:txBody>
          <a:bodyPr wrap="square">
            <a:spAutoFit/>
          </a:bodyPr>
          <a:lstStyle/>
          <a:p>
            <a:pPr marL="171450" indent="-171450">
              <a:buFont typeface="Arial" panose="020B0604020202020204" pitchFamily="34" charset="0"/>
              <a:buChar char="•"/>
            </a:pPr>
            <a:r>
              <a:rPr lang="zh-TW" altLang="en-US" sz="1200" dirty="0">
                <a:latin typeface="微軟正黑體" panose="020B0604030504040204" pitchFamily="34" charset="-120"/>
                <a:ea typeface="微軟正黑體" panose="020B0604030504040204" pitchFamily="34" charset="-120"/>
              </a:rPr>
              <a:t>如果延長喝酒時間，每小時男性可減少</a:t>
            </a:r>
            <a:r>
              <a:rPr lang="en-US" altLang="zh-TW" sz="1200" dirty="0">
                <a:latin typeface="微軟正黑體" panose="020B0604030504040204" pitchFamily="34" charset="-120"/>
                <a:ea typeface="微軟正黑體" panose="020B0604030504040204" pitchFamily="34" charset="-120"/>
              </a:rPr>
              <a:t>0.075 mg/L</a:t>
            </a:r>
            <a:r>
              <a:rPr lang="zh-TW" altLang="en-US" sz="1200" dirty="0">
                <a:latin typeface="微軟正黑體" panose="020B0604030504040204" pitchFamily="34" charset="-120"/>
                <a:ea typeface="微軟正黑體" panose="020B0604030504040204" pitchFamily="34" charset="-120"/>
              </a:rPr>
              <a:t>，女性可減少</a:t>
            </a:r>
            <a:r>
              <a:rPr lang="en-US" altLang="zh-TW" sz="1200" dirty="0">
                <a:latin typeface="微軟正黑體" panose="020B0604030504040204" pitchFamily="34" charset="-120"/>
                <a:ea typeface="微軟正黑體" panose="020B0604030504040204" pitchFamily="34" charset="-120"/>
              </a:rPr>
              <a:t>0.085 mg/L </a:t>
            </a:r>
            <a:r>
              <a:rPr lang="zh-TW" altLang="en-US" sz="1200" dirty="0">
                <a:latin typeface="微軟正黑體" panose="020B0604030504040204" pitchFamily="34" charset="-120"/>
                <a:ea typeface="微軟正黑體" panose="020B0604030504040204" pitchFamily="34" charset="-120"/>
              </a:rPr>
              <a:t>之吐氣酒精含量。另胃中食物多寡也會影響酒精濃度。</a:t>
            </a:r>
          </a:p>
          <a:p>
            <a:pPr marL="171450" indent="-171450">
              <a:buFont typeface="Arial" panose="020B0604020202020204" pitchFamily="34" charset="0"/>
              <a:buChar char="•"/>
            </a:pPr>
            <a:r>
              <a:rPr lang="en-US" altLang="zh-TW" sz="1200" dirty="0">
                <a:latin typeface="微軟正黑體" panose="020B0604030504040204" pitchFamily="34" charset="-120"/>
                <a:ea typeface="微軟正黑體" panose="020B0604030504040204" pitchFamily="34" charset="-120"/>
              </a:rPr>
              <a:t>1 </a:t>
            </a:r>
            <a:r>
              <a:rPr lang="zh-TW" altLang="en-US" sz="1200" dirty="0">
                <a:latin typeface="微軟正黑體" panose="020B0604030504040204" pitchFamily="34" charset="-120"/>
                <a:ea typeface="微軟正黑體" panose="020B0604030504040204" pitchFamily="34" charset="-120"/>
              </a:rPr>
              <a:t>罐啤酒</a:t>
            </a:r>
            <a:r>
              <a:rPr lang="en-US" altLang="zh-TW" sz="1200" dirty="0">
                <a:latin typeface="微軟正黑體" panose="020B0604030504040204" pitchFamily="34" charset="-120"/>
                <a:ea typeface="微軟正黑體" panose="020B0604030504040204" pitchFamily="34" charset="-120"/>
              </a:rPr>
              <a:t>(350c.c.) = </a:t>
            </a:r>
            <a:r>
              <a:rPr lang="zh-TW" altLang="en-US" sz="1200" dirty="0">
                <a:latin typeface="微軟正黑體" panose="020B0604030504040204" pitchFamily="34" charset="-120"/>
                <a:ea typeface="微軟正黑體" panose="020B0604030504040204" pitchFamily="34" charset="-120"/>
              </a:rPr>
              <a:t>阿沙力、維士比、保力達</a:t>
            </a:r>
            <a:r>
              <a:rPr lang="en-US" altLang="zh-TW" sz="1200" dirty="0">
                <a:latin typeface="微軟正黑體" panose="020B0604030504040204" pitchFamily="34" charset="-120"/>
                <a:ea typeface="微軟正黑體" panose="020B0604030504040204" pitchFamily="34" charset="-120"/>
              </a:rPr>
              <a:t>(150c.c. ) = </a:t>
            </a:r>
            <a:r>
              <a:rPr lang="zh-TW" altLang="en-US" sz="1200" dirty="0">
                <a:latin typeface="微軟正黑體" panose="020B0604030504040204" pitchFamily="34" charset="-120"/>
                <a:ea typeface="微軟正黑體" panose="020B0604030504040204" pitchFamily="34" charset="-120"/>
              </a:rPr>
              <a:t>葡萄酒</a:t>
            </a:r>
            <a:r>
              <a:rPr lang="en-US" altLang="zh-TW" sz="1200" dirty="0">
                <a:latin typeface="微軟正黑體" panose="020B0604030504040204" pitchFamily="34" charset="-120"/>
                <a:ea typeface="微軟正黑體" panose="020B0604030504040204" pitchFamily="34" charset="-120"/>
              </a:rPr>
              <a:t>(120c.c.) = </a:t>
            </a:r>
            <a:r>
              <a:rPr lang="zh-TW" altLang="en-US" sz="1200" dirty="0">
                <a:latin typeface="微軟正黑體" panose="020B0604030504040204" pitchFamily="34" charset="-120"/>
                <a:ea typeface="微軟正黑體" panose="020B0604030504040204" pitchFamily="34" charset="-120"/>
              </a:rPr>
              <a:t>陳年紹興</a:t>
            </a:r>
            <a:r>
              <a:rPr lang="en-US" altLang="zh-TW" sz="1200" dirty="0">
                <a:latin typeface="微軟正黑體" panose="020B0604030504040204" pitchFamily="34" charset="-120"/>
                <a:ea typeface="微軟正黑體" panose="020B0604030504040204" pitchFamily="34" charset="-120"/>
              </a:rPr>
              <a:t>(70c.c.) = </a:t>
            </a:r>
            <a:r>
              <a:rPr lang="zh-TW" altLang="en-US" sz="1200" dirty="0">
                <a:latin typeface="微軟正黑體" panose="020B0604030504040204" pitchFamily="34" charset="-120"/>
                <a:ea typeface="微軟正黑體" panose="020B0604030504040204" pitchFamily="34" charset="-120"/>
              </a:rPr>
              <a:t>米酒頭</a:t>
            </a:r>
            <a:r>
              <a:rPr lang="en-US" altLang="zh-TW" sz="1200" dirty="0">
                <a:latin typeface="微軟正黑體" panose="020B0604030504040204" pitchFamily="34" charset="-120"/>
                <a:ea typeface="微軟正黑體" panose="020B0604030504040204" pitchFamily="34" charset="-120"/>
              </a:rPr>
              <a:t>(35c.c.)= </a:t>
            </a:r>
            <a:r>
              <a:rPr lang="zh-TW" altLang="en-US" sz="1200" dirty="0">
                <a:latin typeface="微軟正黑體" panose="020B0604030504040204" pitchFamily="34" charset="-120"/>
                <a:ea typeface="微軟正黑體" panose="020B0604030504040204" pitchFamily="34" charset="-120"/>
              </a:rPr>
              <a:t>白蘭地、威士忌 </a:t>
            </a:r>
            <a:r>
              <a:rPr lang="en-US" altLang="zh-TW" sz="1200" dirty="0">
                <a:latin typeface="微軟正黑體" panose="020B0604030504040204" pitchFamily="34" charset="-120"/>
                <a:ea typeface="微軟正黑體" panose="020B0604030504040204" pitchFamily="34" charset="-120"/>
              </a:rPr>
              <a:t>(30c.c.) = </a:t>
            </a:r>
            <a:r>
              <a:rPr lang="zh-TW" altLang="en-US" sz="1200" dirty="0">
                <a:latin typeface="微軟正黑體" panose="020B0604030504040204" pitchFamily="34" charset="-120"/>
                <a:ea typeface="微軟正黑體" panose="020B0604030504040204" pitchFamily="34" charset="-120"/>
              </a:rPr>
              <a:t>高粱酒 </a:t>
            </a:r>
            <a:r>
              <a:rPr lang="en-US" altLang="zh-TW" sz="1200" dirty="0">
                <a:latin typeface="微軟正黑體" panose="020B0604030504040204" pitchFamily="34" charset="-120"/>
                <a:ea typeface="微軟正黑體" panose="020B0604030504040204" pitchFamily="34" charset="-120"/>
              </a:rPr>
              <a:t>(20c.c.)</a:t>
            </a:r>
          </a:p>
          <a:p>
            <a:pPr marL="171450" indent="-171450">
              <a:buFont typeface="Arial" panose="020B0604020202020204" pitchFamily="34" charset="0"/>
              <a:buChar char="•"/>
            </a:pPr>
            <a:r>
              <a:rPr lang="zh-TW" altLang="en-US" sz="1200" dirty="0">
                <a:latin typeface="微軟正黑體" panose="020B0604030504040204" pitchFamily="34" charset="-120"/>
                <a:ea typeface="微軟正黑體" panose="020B0604030504040204" pitchFamily="34" charset="-120"/>
              </a:rPr>
              <a:t>資料來源：駕駛人手冊</a:t>
            </a:r>
          </a:p>
        </p:txBody>
      </p:sp>
    </p:spTree>
    <p:extLst>
      <p:ext uri="{BB962C8B-B14F-4D97-AF65-F5344CB8AC3E}">
        <p14:creationId xmlns:p14="http://schemas.microsoft.com/office/powerpoint/2010/main" val="1426865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52946" y="325413"/>
            <a:ext cx="9605817" cy="727137"/>
          </a:xfrm>
        </p:spPr>
        <p:txBody>
          <a:bodyPr>
            <a:normAutofit/>
          </a:bodyPr>
          <a:lstStyle/>
          <a:p>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壹</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、認識我國的道路交通事故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(2/6)</a:t>
            </a:r>
            <a:endParaRPr lang="zh-TW" altLang="en-US" b="1" dirty="0">
              <a:latin typeface="Times New Roman" panose="02020603050405020304" pitchFamily="18" charset="0"/>
              <a:cs typeface="Times New Roman" panose="02020603050405020304" pitchFamily="18" charset="0"/>
            </a:endParaRPr>
          </a:p>
        </p:txBody>
      </p:sp>
      <p:sp>
        <p:nvSpPr>
          <p:cNvPr id="8" name="矩形 7"/>
          <p:cNvSpPr/>
          <p:nvPr/>
        </p:nvSpPr>
        <p:spPr>
          <a:xfrm>
            <a:off x="2881745" y="6329280"/>
            <a:ext cx="6594764" cy="369332"/>
          </a:xfrm>
          <a:prstGeom prst="rect">
            <a:avLst/>
          </a:prstGeom>
        </p:spPr>
        <p:txBody>
          <a:bodyPr wrap="square">
            <a:spAutoFit/>
          </a:bodyPr>
          <a:lstStyle/>
          <a:p>
            <a:r>
              <a:rPr lang="en-US" altLang="zh-TW" b="1" dirty="0" smtClean="0">
                <a:solidFill>
                  <a:srgbClr val="0000CC"/>
                </a:solidFill>
              </a:rPr>
              <a:t>ITF (2022), Road Safety Annual Report 2022, OECD Publishing, Paris</a:t>
            </a:r>
            <a:endParaRPr lang="zh-TW" altLang="en-US" b="1" dirty="0">
              <a:solidFill>
                <a:srgbClr val="0000CC"/>
              </a:solidFill>
            </a:endParaRPr>
          </a:p>
        </p:txBody>
      </p:sp>
      <p:pic>
        <p:nvPicPr>
          <p:cNvPr id="9" name="內容版面配置區 8">
            <a:extLst>
              <a:ext uri="{FF2B5EF4-FFF2-40B4-BE49-F238E27FC236}">
                <a16:creationId xmlns:a16="http://schemas.microsoft.com/office/drawing/2014/main" id="{8A5A9234-0F67-B8A2-4835-90EDE9079F21}"/>
              </a:ext>
            </a:extLst>
          </p:cNvPr>
          <p:cNvPicPr>
            <a:picLocks noGrp="1" noChangeAspect="1"/>
          </p:cNvPicPr>
          <p:nvPr>
            <p:ph idx="1"/>
          </p:nvPr>
        </p:nvPicPr>
        <p:blipFill>
          <a:blip r:embed="rId2"/>
          <a:stretch>
            <a:fillRect/>
          </a:stretch>
        </p:blipFill>
        <p:spPr>
          <a:xfrm>
            <a:off x="1209964" y="1673308"/>
            <a:ext cx="10002981" cy="4503655"/>
          </a:xfrm>
          <a:prstGeom prst="rect">
            <a:avLst/>
          </a:prstGeom>
        </p:spPr>
      </p:pic>
      <p:sp>
        <p:nvSpPr>
          <p:cNvPr id="10" name="文字方塊 9">
            <a:extLst>
              <a:ext uri="{FF2B5EF4-FFF2-40B4-BE49-F238E27FC236}">
                <a16:creationId xmlns:a16="http://schemas.microsoft.com/office/drawing/2014/main" id="{123E0E67-773F-D282-5FB2-8B7F7CEEDA3B}"/>
              </a:ext>
            </a:extLst>
          </p:cNvPr>
          <p:cNvSpPr txBox="1"/>
          <p:nvPr/>
        </p:nvSpPr>
        <p:spPr>
          <a:xfrm>
            <a:off x="2253672" y="1273198"/>
            <a:ext cx="7490691" cy="430887"/>
          </a:xfrm>
          <a:prstGeom prst="rect">
            <a:avLst/>
          </a:prstGeom>
          <a:noFill/>
        </p:spPr>
        <p:txBody>
          <a:bodyPr wrap="square" rtlCol="0">
            <a:spAutoFit/>
          </a:bodyPr>
          <a:lstStyle/>
          <a:p>
            <a:r>
              <a:rPr lang="zh-TW" altLang="en-US" sz="2200" b="1" dirty="0">
                <a:latin typeface="微軟正黑體" panose="020B0604030504040204" pitchFamily="34" charset="-120"/>
                <a:ea typeface="微軟正黑體" panose="020B0604030504040204" pitchFamily="34" charset="-120"/>
              </a:rPr>
              <a:t>我國與</a:t>
            </a:r>
            <a:r>
              <a:rPr lang="en-US" altLang="zh-TW" sz="2200" b="1" dirty="0">
                <a:latin typeface="微軟正黑體" panose="020B0604030504040204" pitchFamily="34" charset="-120"/>
                <a:ea typeface="微軟正黑體" panose="020B0604030504040204" pitchFamily="34" charset="-120"/>
              </a:rPr>
              <a:t>OECD</a:t>
            </a:r>
            <a:r>
              <a:rPr lang="zh-TW" altLang="en-US" sz="2200" b="1" dirty="0">
                <a:latin typeface="微軟正黑體" panose="020B0604030504040204" pitchFamily="34" charset="-120"/>
                <a:ea typeface="微軟正黑體" panose="020B0604030504040204" pitchFamily="34" charset="-120"/>
              </a:rPr>
              <a:t>國家</a:t>
            </a:r>
            <a:r>
              <a:rPr lang="zh-TW" altLang="en-US" sz="2200" b="1" dirty="0">
                <a:solidFill>
                  <a:srgbClr val="C00000"/>
                </a:solidFill>
                <a:latin typeface="微軟正黑體" panose="020B0604030504040204" pitchFamily="34" charset="-120"/>
                <a:ea typeface="微軟正黑體" panose="020B0604030504040204" pitchFamily="34" charset="-120"/>
              </a:rPr>
              <a:t>每</a:t>
            </a:r>
            <a:r>
              <a:rPr lang="en-US" altLang="zh-TW" sz="2200" b="1" dirty="0">
                <a:solidFill>
                  <a:srgbClr val="C00000"/>
                </a:solidFill>
                <a:latin typeface="微軟正黑體" panose="020B0604030504040204" pitchFamily="34" charset="-120"/>
                <a:ea typeface="微軟正黑體" panose="020B0604030504040204" pitchFamily="34" charset="-120"/>
              </a:rPr>
              <a:t>10</a:t>
            </a:r>
            <a:r>
              <a:rPr lang="zh-TW" altLang="en-US" sz="2200" b="1" dirty="0">
                <a:solidFill>
                  <a:srgbClr val="C00000"/>
                </a:solidFill>
                <a:latin typeface="微軟正黑體" panose="020B0604030504040204" pitchFamily="34" charset="-120"/>
                <a:ea typeface="微軟正黑體" panose="020B0604030504040204" pitchFamily="34" charset="-120"/>
              </a:rPr>
              <a:t>萬</a:t>
            </a:r>
            <a:r>
              <a:rPr lang="zh-TW" altLang="en-US" sz="2200" b="1" dirty="0" smtClean="0">
                <a:solidFill>
                  <a:srgbClr val="C00000"/>
                </a:solidFill>
                <a:latin typeface="微軟正黑體" panose="020B0604030504040204" pitchFamily="34" charset="-120"/>
                <a:ea typeface="微軟正黑體" panose="020B0604030504040204" pitchFamily="34" charset="-120"/>
              </a:rPr>
              <a:t>人口之交通</a:t>
            </a:r>
            <a:r>
              <a:rPr lang="zh-TW" altLang="en-US" sz="2200" b="1" dirty="0">
                <a:solidFill>
                  <a:srgbClr val="C00000"/>
                </a:solidFill>
                <a:latin typeface="微軟正黑體" panose="020B0604030504040204" pitchFamily="34" charset="-120"/>
                <a:ea typeface="微軟正黑體" panose="020B0604030504040204" pitchFamily="34" charset="-120"/>
              </a:rPr>
              <a:t>事故死亡人數</a:t>
            </a:r>
            <a:r>
              <a:rPr lang="en-US" altLang="zh-TW" sz="2200" b="1" dirty="0">
                <a:latin typeface="微軟正黑體" panose="020B0604030504040204" pitchFamily="34" charset="-120"/>
                <a:ea typeface="微軟正黑體" panose="020B0604030504040204" pitchFamily="34" charset="-120"/>
              </a:rPr>
              <a:t>(2022</a:t>
            </a:r>
            <a:r>
              <a:rPr lang="zh-TW" altLang="en-US" sz="2200" b="1" dirty="0">
                <a:latin typeface="微軟正黑體" panose="020B0604030504040204" pitchFamily="34" charset="-120"/>
                <a:ea typeface="微軟正黑體" panose="020B0604030504040204" pitchFamily="34" charset="-120"/>
              </a:rPr>
              <a:t>年</a:t>
            </a:r>
            <a:r>
              <a:rPr lang="en-US" altLang="zh-TW" sz="2200" b="1" dirty="0">
                <a:latin typeface="微軟正黑體" panose="020B0604030504040204" pitchFamily="34" charset="-120"/>
                <a:ea typeface="微軟正黑體" panose="020B0604030504040204" pitchFamily="34" charset="-120"/>
              </a:rPr>
              <a:t>)</a:t>
            </a:r>
            <a:endParaRPr lang="zh-TW" altLang="en-US" sz="22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159655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65017" y="365125"/>
            <a:ext cx="11000509" cy="660111"/>
          </a:xfrm>
        </p:spPr>
        <p:txBody>
          <a:bodyPr>
            <a:noAutofit/>
          </a:bodyPr>
          <a:lstStyle/>
          <a:p>
            <a:r>
              <a:rPr lang="zh-TW" altLang="en-US" b="1" dirty="0" smtClean="0">
                <a:latin typeface="標楷體" panose="03000509000000000000" pitchFamily="65" charset="-120"/>
                <a:ea typeface="標楷體" panose="03000509000000000000" pitchFamily="65" charset="-120"/>
              </a:rPr>
              <a:t>柒、</a:t>
            </a:r>
            <a:r>
              <a:rPr lang="zh-TW" altLang="en-US" b="1" dirty="0">
                <a:latin typeface="標楷體" panose="03000509000000000000" pitchFamily="65" charset="-120"/>
                <a:ea typeface="標楷體" panose="03000509000000000000" pitchFamily="65" charset="-120"/>
              </a:rPr>
              <a:t>機車駕駛</a:t>
            </a:r>
            <a:r>
              <a:rPr lang="zh-TW" altLang="en-US" b="1" dirty="0" smtClean="0">
                <a:latin typeface="標楷體" panose="03000509000000000000" pitchFamily="65" charset="-120"/>
                <a:ea typeface="標楷體" panose="03000509000000000000" pitchFamily="65" charset="-120"/>
              </a:rPr>
              <a:t>人生</a:t>
            </a:r>
            <a:r>
              <a:rPr lang="zh-TW" altLang="en-US" b="1" dirty="0">
                <a:latin typeface="標楷體" panose="03000509000000000000" pitchFamily="65" charset="-120"/>
                <a:ea typeface="標楷體" panose="03000509000000000000" pitchFamily="65" charset="-120"/>
              </a:rPr>
              <a:t>、心理與防衛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(9/9)</a:t>
            </a:r>
            <a:endParaRPr lang="zh-TW" altLang="en-US" dirty="0"/>
          </a:p>
        </p:txBody>
      </p:sp>
      <p:pic>
        <p:nvPicPr>
          <p:cNvPr id="5" name="內容版面配置區 4"/>
          <p:cNvPicPr>
            <a:picLocks noGrp="1" noChangeAspect="1"/>
          </p:cNvPicPr>
          <p:nvPr>
            <p:ph idx="1"/>
          </p:nvPr>
        </p:nvPicPr>
        <p:blipFill>
          <a:blip r:embed="rId2"/>
          <a:stretch>
            <a:fillRect/>
          </a:stretch>
        </p:blipFill>
        <p:spPr>
          <a:xfrm>
            <a:off x="1357745" y="1681019"/>
            <a:ext cx="9531927" cy="4614368"/>
          </a:xfrm>
          <a:prstGeom prst="rect">
            <a:avLst/>
          </a:prstGeom>
        </p:spPr>
      </p:pic>
      <p:sp>
        <p:nvSpPr>
          <p:cNvPr id="4" name="矩形 3"/>
          <p:cNvSpPr/>
          <p:nvPr/>
        </p:nvSpPr>
        <p:spPr>
          <a:xfrm>
            <a:off x="838200" y="1166152"/>
            <a:ext cx="3918527"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六</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藥物與行車安全</a:t>
            </a:r>
          </a:p>
        </p:txBody>
      </p:sp>
      <p:sp>
        <p:nvSpPr>
          <p:cNvPr id="6" name="文字方塊 5">
            <a:extLst>
              <a:ext uri="{FF2B5EF4-FFF2-40B4-BE49-F238E27FC236}">
                <a16:creationId xmlns:a16="http://schemas.microsoft.com/office/drawing/2014/main" id="{F1D7D1BC-4B03-48DA-89E2-8021812108F2}"/>
              </a:ext>
            </a:extLst>
          </p:cNvPr>
          <p:cNvSpPr txBox="1"/>
          <p:nvPr/>
        </p:nvSpPr>
        <p:spPr>
          <a:xfrm>
            <a:off x="1357745" y="6382325"/>
            <a:ext cx="1944763" cy="246221"/>
          </a:xfrm>
          <a:prstGeom prst="rect">
            <a:avLst/>
          </a:prstGeom>
          <a:noFill/>
        </p:spPr>
        <p:txBody>
          <a:bodyPr wrap="none" rtlCol="0">
            <a:spAutoFit/>
          </a:bodyPr>
          <a:lstStyle/>
          <a:p>
            <a:r>
              <a:rPr lang="zh-TW" altLang="en-US" sz="1000" dirty="0">
                <a:latin typeface="+mj-ea"/>
                <a:ea typeface="+mj-ea"/>
              </a:rPr>
              <a:t>圖片來源：</a:t>
            </a:r>
            <a:r>
              <a:rPr lang="en-US" altLang="zh-TW" sz="1000" dirty="0">
                <a:latin typeface="+mj-ea"/>
                <a:ea typeface="+mj-ea"/>
              </a:rPr>
              <a:t>168</a:t>
            </a:r>
            <a:r>
              <a:rPr lang="zh-TW" altLang="en-US" sz="1000" dirty="0">
                <a:latin typeface="+mj-ea"/>
                <a:ea typeface="+mj-ea"/>
              </a:rPr>
              <a:t>交通安全入口網</a:t>
            </a:r>
          </a:p>
        </p:txBody>
      </p:sp>
    </p:spTree>
    <p:extLst>
      <p:ext uri="{BB962C8B-B14F-4D97-AF65-F5344CB8AC3E}">
        <p14:creationId xmlns:p14="http://schemas.microsoft.com/office/powerpoint/2010/main" val="22436205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37310" y="365125"/>
            <a:ext cx="10716490" cy="761711"/>
          </a:xfrm>
        </p:spPr>
        <p:txBody>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捌、機車</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(1/11)</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內容版面配置區 2"/>
          <p:cNvSpPr>
            <a:spLocks noGrp="1"/>
          </p:cNvSpPr>
          <p:nvPr>
            <p:ph idx="1"/>
          </p:nvPr>
        </p:nvSpPr>
        <p:spPr>
          <a:xfrm>
            <a:off x="517235" y="1693790"/>
            <a:ext cx="11305311" cy="4876800"/>
          </a:xfrm>
        </p:spPr>
        <p:txBody>
          <a:bodyPr/>
          <a:lstStyle/>
          <a:p>
            <a:pPr marL="549275" lvl="1" indent="-457200">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建議選購</a:t>
            </a:r>
            <a:r>
              <a:rPr lang="zh-TW" altLang="en-US" sz="2800" b="1" dirty="0">
                <a:solidFill>
                  <a:srgbClr val="0000FF"/>
                </a:solidFill>
                <a:latin typeface="微軟正黑體" panose="020B0604030504040204" pitchFamily="34" charset="-120"/>
                <a:ea typeface="微軟正黑體" panose="020B0604030504040204" pitchFamily="34" charset="-120"/>
              </a:rPr>
              <a:t>全面式安全帽</a:t>
            </a:r>
            <a:r>
              <a:rPr lang="zh-TW" altLang="en-US" sz="2800" b="1" dirty="0">
                <a:latin typeface="微軟正黑體" panose="020B0604030504040204" pitchFamily="34" charset="-120"/>
                <a:ea typeface="微軟正黑體" panose="020B0604030504040204" pitchFamily="34" charset="-120"/>
              </a:rPr>
              <a:t>，以獲得最大程度的保護。</a:t>
            </a:r>
            <a:endParaRPr lang="en-US" altLang="zh-TW" sz="2800" b="1" dirty="0">
              <a:latin typeface="微軟正黑體" panose="020B0604030504040204" pitchFamily="34" charset="-120"/>
              <a:ea typeface="微軟正黑體" panose="020B0604030504040204" pitchFamily="34" charset="-120"/>
            </a:endParaRPr>
          </a:p>
          <a:p>
            <a:pPr marL="549275" lvl="1" indent="-457200">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選擇</a:t>
            </a:r>
            <a:r>
              <a:rPr lang="zh-TW" altLang="en-US" sz="2800" b="1" dirty="0">
                <a:solidFill>
                  <a:srgbClr val="0000FF"/>
                </a:solidFill>
                <a:latin typeface="微軟正黑體" panose="020B0604030504040204" pitchFamily="34" charset="-120"/>
                <a:ea typeface="微軟正黑體" panose="020B0604030504040204" pitchFamily="34" charset="-120"/>
              </a:rPr>
              <a:t>適合自己頭部尺寸</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0000FF"/>
                </a:solidFill>
                <a:latin typeface="微軟正黑體" panose="020B0604030504040204" pitchFamily="34" charset="-120"/>
                <a:ea typeface="微軟正黑體" panose="020B0604030504040204" pitchFamily="34" charset="-120"/>
              </a:rPr>
              <a:t>顏色較鮮明</a:t>
            </a:r>
            <a:r>
              <a:rPr lang="zh-TW" altLang="en-US" sz="2800" b="1" dirty="0">
                <a:latin typeface="微軟正黑體" panose="020B0604030504040204" pitchFamily="34" charset="-120"/>
                <a:ea typeface="微軟正黑體" panose="020B0604030504040204" pitchFamily="34" charset="-120"/>
              </a:rPr>
              <a:t>的安全帽。</a:t>
            </a:r>
            <a:endParaRPr lang="en-US" altLang="zh-TW" sz="2800" b="1" dirty="0">
              <a:latin typeface="微軟正黑體" panose="020B0604030504040204" pitchFamily="34" charset="-120"/>
              <a:ea typeface="微軟正黑體" panose="020B0604030504040204" pitchFamily="34" charset="-120"/>
            </a:endParaRPr>
          </a:p>
          <a:p>
            <a:pPr marL="549275" lvl="1" indent="-457200">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選擇</a:t>
            </a:r>
            <a:r>
              <a:rPr lang="zh-TW" altLang="en-US" sz="2800" b="1" dirty="0">
                <a:solidFill>
                  <a:srgbClr val="0000FF"/>
                </a:solidFill>
                <a:latin typeface="微軟正黑體" panose="020B0604030504040204" pitchFamily="34" charset="-120"/>
                <a:ea typeface="微軟正黑體" panose="020B0604030504040204" pitchFamily="34" charset="-120"/>
              </a:rPr>
              <a:t>經濟部標準檢驗局商品檢驗合格標章</a:t>
            </a:r>
            <a:r>
              <a:rPr lang="zh-TW" altLang="en-US" sz="2800" b="1" dirty="0">
                <a:latin typeface="微軟正黑體" panose="020B0604030504040204" pitchFamily="34" charset="-120"/>
                <a:ea typeface="微軟正黑體" panose="020B0604030504040204" pitchFamily="34" charset="-120"/>
              </a:rPr>
              <a:t>的安全帽。</a:t>
            </a:r>
            <a:endParaRPr lang="en-US" altLang="zh-TW" sz="2800" b="1" dirty="0">
              <a:latin typeface="微軟正黑體" panose="020B0604030504040204" pitchFamily="34" charset="-120"/>
              <a:ea typeface="微軟正黑體" panose="020B0604030504040204" pitchFamily="34" charset="-120"/>
            </a:endParaRPr>
          </a:p>
          <a:p>
            <a:pPr marL="549275" lvl="1" indent="-457200">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安全帽有使用期限，應</a:t>
            </a:r>
            <a:r>
              <a:rPr lang="zh-TW" altLang="en-US" sz="2800" b="1" dirty="0">
                <a:solidFill>
                  <a:srgbClr val="0000FF"/>
                </a:solidFill>
                <a:latin typeface="微軟正黑體" panose="020B0604030504040204" pitchFamily="34" charset="-120"/>
                <a:ea typeface="微軟正黑體" panose="020B0604030504040204" pitchFamily="34" charset="-120"/>
              </a:rPr>
              <a:t>依廠商建議更換</a:t>
            </a:r>
            <a:r>
              <a:rPr lang="zh-TW" altLang="en-US" sz="2800" b="1" dirty="0">
                <a:latin typeface="微軟正黑體" panose="020B0604030504040204" pitchFamily="34" charset="-120"/>
                <a:ea typeface="微軟正黑體" panose="020B0604030504040204" pitchFamily="34" charset="-120"/>
              </a:rPr>
              <a:t>。</a:t>
            </a:r>
            <a:endParaRPr lang="en-US" altLang="zh-TW" sz="2800" b="1" dirty="0">
              <a:latin typeface="微軟正黑體" panose="020B0604030504040204" pitchFamily="34" charset="-120"/>
              <a:ea typeface="微軟正黑體" panose="020B0604030504040204" pitchFamily="34" charset="-120"/>
            </a:endParaRPr>
          </a:p>
          <a:p>
            <a:pPr marL="549275" lvl="1" indent="-457200">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若安全帽</a:t>
            </a:r>
            <a:r>
              <a:rPr lang="zh-TW" altLang="en-US" sz="2800" b="1" dirty="0">
                <a:solidFill>
                  <a:srgbClr val="0000FF"/>
                </a:solidFill>
                <a:latin typeface="微軟正黑體" panose="020B0604030504040204" pitchFamily="34" charset="-120"/>
                <a:ea typeface="微軟正黑體" panose="020B0604030504040204" pitchFamily="34" charset="-120"/>
              </a:rPr>
              <a:t>受過撞擊應立即更換</a:t>
            </a:r>
            <a:r>
              <a:rPr lang="zh-TW" altLang="en-US" sz="2800" b="1" dirty="0">
                <a:latin typeface="微軟正黑體" panose="020B0604030504040204" pitchFamily="34" charset="-120"/>
                <a:ea typeface="微軟正黑體" panose="020B0604030504040204" pitchFamily="34" charset="-120"/>
              </a:rPr>
              <a:t>。</a:t>
            </a:r>
            <a:endParaRPr lang="en-US" altLang="zh-TW" sz="2800" b="1" dirty="0">
              <a:latin typeface="微軟正黑體" panose="020B0604030504040204" pitchFamily="34" charset="-120"/>
              <a:ea typeface="微軟正黑體" panose="020B0604030504040204" pitchFamily="34" charset="-120"/>
            </a:endParaRPr>
          </a:p>
          <a:p>
            <a:endParaRPr lang="zh-TW" altLang="en-US" dirty="0"/>
          </a:p>
        </p:txBody>
      </p:sp>
      <p:sp>
        <p:nvSpPr>
          <p:cNvPr id="4" name="矩形 3"/>
          <p:cNvSpPr/>
          <p:nvPr/>
        </p:nvSpPr>
        <p:spPr>
          <a:xfrm>
            <a:off x="637310" y="1068241"/>
            <a:ext cx="8999410"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一</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機車防護性低，發生事故受傷程度嚴重</a:t>
            </a:r>
          </a:p>
        </p:txBody>
      </p:sp>
      <p:pic>
        <p:nvPicPr>
          <p:cNvPr id="5" name="圖片 4"/>
          <p:cNvPicPr>
            <a:picLocks noChangeAspect="1"/>
          </p:cNvPicPr>
          <p:nvPr/>
        </p:nvPicPr>
        <p:blipFill>
          <a:blip r:embed="rId2"/>
          <a:stretch>
            <a:fillRect/>
          </a:stretch>
        </p:blipFill>
        <p:spPr>
          <a:xfrm>
            <a:off x="9513455" y="1711611"/>
            <a:ext cx="2309091" cy="2167662"/>
          </a:xfrm>
          <a:prstGeom prst="rect">
            <a:avLst/>
          </a:prstGeom>
        </p:spPr>
      </p:pic>
      <p:pic>
        <p:nvPicPr>
          <p:cNvPr id="6" name="圖片 5">
            <a:extLst>
              <a:ext uri="{FF2B5EF4-FFF2-40B4-BE49-F238E27FC236}">
                <a16:creationId xmlns:a16="http://schemas.microsoft.com/office/drawing/2014/main" id="{7B067840-AF6B-ACD5-AE67-4FEBC73AE3F8}"/>
              </a:ext>
            </a:extLst>
          </p:cNvPr>
          <p:cNvPicPr>
            <a:picLocks noChangeAspect="1"/>
          </p:cNvPicPr>
          <p:nvPr/>
        </p:nvPicPr>
        <p:blipFill>
          <a:blip r:embed="rId3"/>
          <a:stretch>
            <a:fillRect/>
          </a:stretch>
        </p:blipFill>
        <p:spPr>
          <a:xfrm>
            <a:off x="1200727" y="3990109"/>
            <a:ext cx="7730837" cy="2743199"/>
          </a:xfrm>
          <a:prstGeom prst="rect">
            <a:avLst/>
          </a:prstGeom>
        </p:spPr>
      </p:pic>
    </p:spTree>
    <p:extLst>
      <p:ext uri="{BB962C8B-B14F-4D97-AF65-F5344CB8AC3E}">
        <p14:creationId xmlns:p14="http://schemas.microsoft.com/office/powerpoint/2010/main" val="29195546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817130"/>
          </a:xfrm>
        </p:spPr>
        <p:txBody>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(2/11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pic>
        <p:nvPicPr>
          <p:cNvPr id="5" name="內容版面配置區 4"/>
          <p:cNvPicPr>
            <a:picLocks noGrp="1" noChangeAspect="1"/>
          </p:cNvPicPr>
          <p:nvPr>
            <p:ph idx="1"/>
          </p:nvPr>
        </p:nvPicPr>
        <p:blipFill>
          <a:blip r:embed="rId2"/>
          <a:stretch>
            <a:fillRect/>
          </a:stretch>
        </p:blipFill>
        <p:spPr>
          <a:xfrm>
            <a:off x="1117600" y="1742362"/>
            <a:ext cx="3620655" cy="4546626"/>
          </a:xfrm>
          <a:prstGeom prst="rect">
            <a:avLst/>
          </a:prstGeom>
        </p:spPr>
      </p:pic>
      <p:sp>
        <p:nvSpPr>
          <p:cNvPr id="4" name="矩形 3"/>
          <p:cNvSpPr/>
          <p:nvPr/>
        </p:nvSpPr>
        <p:spPr>
          <a:xfrm>
            <a:off x="838200" y="1043710"/>
            <a:ext cx="7020634"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二</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兩輪特性，不容易保持</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平衡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1/2)</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圓角 8">
            <a:extLst>
              <a:ext uri="{FF2B5EF4-FFF2-40B4-BE49-F238E27FC236}">
                <a16:creationId xmlns:a16="http://schemas.microsoft.com/office/drawing/2014/main" id="{3AE55454-E709-8808-3A0B-95ED23F3840D}"/>
              </a:ext>
            </a:extLst>
          </p:cNvPr>
          <p:cNvSpPr/>
          <p:nvPr/>
        </p:nvSpPr>
        <p:spPr>
          <a:xfrm>
            <a:off x="5150896" y="1742362"/>
            <a:ext cx="5655649" cy="1326598"/>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spcAft>
                <a:spcPts val="600"/>
              </a:spcAft>
            </a:pPr>
            <a:r>
              <a:rPr lang="zh-TW" altLang="en-US" sz="2400" b="1" dirty="0">
                <a:latin typeface="+mn-ea"/>
              </a:rPr>
              <a:t>易受外力影響，對側向外力尤為敏感。</a:t>
            </a:r>
            <a:endParaRPr lang="en-US" altLang="zh-TW" sz="2400" b="1" dirty="0">
              <a:latin typeface="+mn-ea"/>
            </a:endParaRPr>
          </a:p>
          <a:p>
            <a:pPr>
              <a:spcAft>
                <a:spcPts val="600"/>
              </a:spcAft>
            </a:pPr>
            <a:r>
              <a:rPr lang="zh-TW" altLang="en-US" sz="2400" b="1" dirty="0">
                <a:latin typeface="+mn-ea"/>
              </a:rPr>
              <a:t>→</a:t>
            </a:r>
            <a:r>
              <a:rPr lang="zh-TW" altLang="en-US" sz="2400" b="1" dirty="0">
                <a:solidFill>
                  <a:srgbClr val="C00000"/>
                </a:solidFill>
                <a:latin typeface="+mn-ea"/>
              </a:rPr>
              <a:t>務必與鄰車保持適度間隔</a:t>
            </a:r>
            <a:r>
              <a:rPr lang="zh-TW" altLang="en-US" sz="2400" b="1" dirty="0">
                <a:latin typeface="+mn-ea"/>
              </a:rPr>
              <a:t>。</a:t>
            </a:r>
          </a:p>
        </p:txBody>
      </p:sp>
      <p:sp>
        <p:nvSpPr>
          <p:cNvPr id="7" name="矩形: 圓角 9">
            <a:extLst>
              <a:ext uri="{FF2B5EF4-FFF2-40B4-BE49-F238E27FC236}">
                <a16:creationId xmlns:a16="http://schemas.microsoft.com/office/drawing/2014/main" id="{846F748A-9CE3-2338-B62D-B2759F4D7EA4}"/>
              </a:ext>
            </a:extLst>
          </p:cNvPr>
          <p:cNvSpPr/>
          <p:nvPr/>
        </p:nvSpPr>
        <p:spPr>
          <a:xfrm>
            <a:off x="5150895" y="3381555"/>
            <a:ext cx="5655650" cy="132659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spcAft>
                <a:spcPts val="600"/>
              </a:spcAft>
            </a:pPr>
            <a:r>
              <a:rPr lang="zh-TW" altLang="en-US" sz="2400" b="1" dirty="0">
                <a:latin typeface="+mn-ea"/>
              </a:rPr>
              <a:t>騎機車載人時，較難維持平衡。</a:t>
            </a:r>
          </a:p>
          <a:p>
            <a:pPr>
              <a:spcAft>
                <a:spcPts val="600"/>
              </a:spcAft>
            </a:pPr>
            <a:r>
              <a:rPr lang="zh-TW" altLang="en-US" sz="2400" b="1" dirty="0">
                <a:latin typeface="+mn-ea"/>
              </a:rPr>
              <a:t>→</a:t>
            </a:r>
            <a:r>
              <a:rPr lang="zh-TW" altLang="en-US" sz="2400" b="1" dirty="0">
                <a:solidFill>
                  <a:srgbClr val="C00000"/>
                </a:solidFill>
                <a:latin typeface="+mn-ea"/>
              </a:rPr>
              <a:t>乘客不可側坐</a:t>
            </a:r>
            <a:r>
              <a:rPr lang="zh-TW" altLang="en-US" sz="2400" b="1" dirty="0">
                <a:latin typeface="+mn-ea"/>
              </a:rPr>
              <a:t>，</a:t>
            </a:r>
            <a:r>
              <a:rPr lang="zh-TW" altLang="en-US" sz="2400" b="1" dirty="0">
                <a:solidFill>
                  <a:srgbClr val="C00000"/>
                </a:solidFill>
                <a:latin typeface="+mn-ea"/>
              </a:rPr>
              <a:t>應正坐並緊抱駕駛</a:t>
            </a:r>
            <a:r>
              <a:rPr lang="zh-TW" altLang="en-US" sz="2400" b="1" dirty="0">
                <a:latin typeface="+mn-ea"/>
              </a:rPr>
              <a:t>。</a:t>
            </a:r>
          </a:p>
        </p:txBody>
      </p:sp>
      <p:sp>
        <p:nvSpPr>
          <p:cNvPr id="8" name="矩形: 圓角 10">
            <a:extLst>
              <a:ext uri="{FF2B5EF4-FFF2-40B4-BE49-F238E27FC236}">
                <a16:creationId xmlns:a16="http://schemas.microsoft.com/office/drawing/2014/main" id="{5FB2F519-C18C-DF3D-E12E-2CF4ACA89538}"/>
              </a:ext>
            </a:extLst>
          </p:cNvPr>
          <p:cNvSpPr/>
          <p:nvPr/>
        </p:nvSpPr>
        <p:spPr>
          <a:xfrm>
            <a:off x="5150895" y="4962390"/>
            <a:ext cx="5655650" cy="132659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spcAft>
                <a:spcPts val="600"/>
              </a:spcAft>
            </a:pPr>
            <a:r>
              <a:rPr lang="zh-TW" altLang="en-US" sz="2400" b="1" dirty="0">
                <a:latin typeface="+mn-ea"/>
              </a:rPr>
              <a:t>對路面品質敏感。</a:t>
            </a:r>
          </a:p>
          <a:p>
            <a:pPr marL="268288" indent="-268288">
              <a:spcAft>
                <a:spcPts val="600"/>
              </a:spcAft>
            </a:pPr>
            <a:r>
              <a:rPr lang="zh-TW" altLang="en-US" sz="2400" b="1" dirty="0">
                <a:latin typeface="+mn-ea"/>
              </a:rPr>
              <a:t>→</a:t>
            </a:r>
            <a:r>
              <a:rPr lang="zh-TW" altLang="en-US" sz="2400" b="1" dirty="0">
                <a:solidFill>
                  <a:srgbClr val="C00000"/>
                </a:solidFill>
                <a:latin typeface="+mn-ea"/>
              </a:rPr>
              <a:t>急煞易滑倒</a:t>
            </a:r>
            <a:r>
              <a:rPr lang="zh-TW" altLang="en-US" sz="2400" b="1" dirty="0">
                <a:latin typeface="+mn-ea"/>
              </a:rPr>
              <a:t>，</a:t>
            </a:r>
            <a:r>
              <a:rPr lang="zh-TW" altLang="en-US" sz="2400" b="1" dirty="0">
                <a:solidFill>
                  <a:srgbClr val="C00000"/>
                </a:solidFill>
                <a:latin typeface="+mn-ea"/>
              </a:rPr>
              <a:t>宜著適當服裝</a:t>
            </a:r>
            <a:r>
              <a:rPr lang="zh-TW" altLang="en-US" sz="2400" b="1" dirty="0">
                <a:latin typeface="+mn-ea"/>
              </a:rPr>
              <a:t>、</a:t>
            </a:r>
            <a:r>
              <a:rPr lang="zh-TW" altLang="en-US" sz="2400" b="1" dirty="0">
                <a:solidFill>
                  <a:srgbClr val="C00000"/>
                </a:solidFill>
                <a:latin typeface="+mn-ea"/>
              </a:rPr>
              <a:t>配件加以保護</a:t>
            </a:r>
            <a:r>
              <a:rPr lang="zh-TW" altLang="en-US" sz="2400" b="1" dirty="0">
                <a:latin typeface="+mn-ea"/>
              </a:rPr>
              <a:t>。</a:t>
            </a:r>
          </a:p>
        </p:txBody>
      </p:sp>
    </p:spTree>
    <p:extLst>
      <p:ext uri="{BB962C8B-B14F-4D97-AF65-F5344CB8AC3E}">
        <p14:creationId xmlns:p14="http://schemas.microsoft.com/office/powerpoint/2010/main" val="14818545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715530"/>
          </a:xfrm>
        </p:spPr>
        <p:txBody>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(3/11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pic>
        <p:nvPicPr>
          <p:cNvPr id="6" name="內容版面配置區 5"/>
          <p:cNvPicPr>
            <a:picLocks noGrp="1" noChangeAspect="1"/>
          </p:cNvPicPr>
          <p:nvPr>
            <p:ph idx="1"/>
          </p:nvPr>
        </p:nvPicPr>
        <p:blipFill>
          <a:blip r:embed="rId2"/>
          <a:stretch>
            <a:fillRect/>
          </a:stretch>
        </p:blipFill>
        <p:spPr>
          <a:xfrm>
            <a:off x="923637" y="2447637"/>
            <a:ext cx="4849090" cy="3943927"/>
          </a:xfrm>
          <a:prstGeom prst="rect">
            <a:avLst/>
          </a:prstGeom>
        </p:spPr>
      </p:pic>
      <p:sp>
        <p:nvSpPr>
          <p:cNvPr id="4" name="矩形 3"/>
          <p:cNvSpPr/>
          <p:nvPr/>
        </p:nvSpPr>
        <p:spPr>
          <a:xfrm>
            <a:off x="838200" y="1080656"/>
            <a:ext cx="6789725"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二</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兩輪特性，不容易保持</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平衡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2/2)</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 name="圖片 6"/>
          <p:cNvPicPr>
            <a:picLocks noChangeAspect="1"/>
          </p:cNvPicPr>
          <p:nvPr/>
        </p:nvPicPr>
        <p:blipFill>
          <a:blip r:embed="rId3"/>
          <a:stretch>
            <a:fillRect/>
          </a:stretch>
        </p:blipFill>
        <p:spPr>
          <a:xfrm>
            <a:off x="6336146" y="2521648"/>
            <a:ext cx="5017654" cy="3869916"/>
          </a:xfrm>
          <a:prstGeom prst="rect">
            <a:avLst/>
          </a:prstGeom>
        </p:spPr>
      </p:pic>
      <p:sp>
        <p:nvSpPr>
          <p:cNvPr id="3" name="矩形 2"/>
          <p:cNvSpPr/>
          <p:nvPr/>
        </p:nvSpPr>
        <p:spPr>
          <a:xfrm>
            <a:off x="923637" y="1715199"/>
            <a:ext cx="9208654" cy="523220"/>
          </a:xfrm>
          <a:prstGeom prst="rect">
            <a:avLst/>
          </a:prstGeom>
        </p:spPr>
        <p:txBody>
          <a:bodyPr wrap="square">
            <a:spAutoFit/>
          </a:bodyPr>
          <a:lstStyle/>
          <a:p>
            <a:pPr marL="285750" indent="-285750">
              <a:buFont typeface="Wingdings" panose="05000000000000000000" pitchFamily="2" charset="2"/>
              <a:buChar char="Ø"/>
            </a:pPr>
            <a:r>
              <a:rPr lang="zh-TW" altLang="en-US" sz="2800" b="1" dirty="0" smtClean="0">
                <a:latin typeface="微軟正黑體" panose="020B0604030504040204" pitchFamily="34" charset="-120"/>
                <a:ea typeface="微軟正黑體" panose="020B0604030504040204" pitchFamily="34" charset="-120"/>
              </a:rPr>
              <a:t> 行經</a:t>
            </a:r>
            <a:r>
              <a:rPr lang="zh-TW" altLang="en-US" sz="2800" b="1" dirty="0">
                <a:latin typeface="微軟正黑體" panose="020B0604030504040204" pitchFamily="34" charset="-120"/>
                <a:ea typeface="微軟正黑體" panose="020B0604030504040204" pitchFamily="34" charset="-120"/>
              </a:rPr>
              <a:t>危險路面時，應</a:t>
            </a:r>
            <a:r>
              <a:rPr lang="zh-TW" altLang="en-US" sz="2800" b="1" dirty="0">
                <a:solidFill>
                  <a:srgbClr val="C00000"/>
                </a:solidFill>
                <a:latin typeface="微軟正黑體" panose="020B0604030504040204" pitchFamily="34" charset="-120"/>
                <a:ea typeface="微軟正黑體" panose="020B0604030504040204" pitchFamily="34" charset="-120"/>
              </a:rPr>
              <a:t>放慢車速</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C00000"/>
                </a:solidFill>
                <a:latin typeface="微軟正黑體" panose="020B0604030504040204" pitchFamily="34" charset="-120"/>
                <a:ea typeface="微軟正黑體" panose="020B0604030504040204" pitchFamily="34" charset="-120"/>
              </a:rPr>
              <a:t>適當閃避</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C00000"/>
                </a:solidFill>
                <a:latin typeface="微軟正黑體" panose="020B0604030504040204" pitchFamily="34" charset="-120"/>
                <a:ea typeface="微軟正黑體" panose="020B0604030504040204" pitchFamily="34" charset="-120"/>
              </a:rPr>
              <a:t>不可急煞車</a:t>
            </a:r>
            <a:endParaRPr lang="zh-TW" altLang="en-US" sz="28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437403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199" y="365125"/>
            <a:ext cx="10515601" cy="648409"/>
          </a:xfrm>
        </p:spPr>
        <p:txBody>
          <a:bodyPr>
            <a:no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(4/11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sp>
        <p:nvSpPr>
          <p:cNvPr id="3" name="內容版面配置區 2"/>
          <p:cNvSpPr>
            <a:spLocks noGrp="1"/>
          </p:cNvSpPr>
          <p:nvPr>
            <p:ph idx="1"/>
          </p:nvPr>
        </p:nvSpPr>
        <p:spPr>
          <a:xfrm>
            <a:off x="930562" y="1610011"/>
            <a:ext cx="10762673" cy="5203455"/>
          </a:xfrm>
        </p:spPr>
        <p:txBody>
          <a:bodyPr>
            <a:normAutofit/>
          </a:bodyPr>
          <a:lstStyle/>
          <a:p>
            <a:pPr marL="360363" indent="-360363">
              <a:buFont typeface="Wingdings" panose="05000000000000000000" pitchFamily="2" charset="2"/>
              <a:buChar char="Ø"/>
            </a:pPr>
            <a:r>
              <a:rPr lang="zh-TW" altLang="en-US" sz="2600" dirty="0">
                <a:latin typeface="微軟正黑體" panose="020B0604030504040204" pitchFamily="34" charset="-120"/>
                <a:ea typeface="微軟正黑體" panose="020B0604030504040204" pitchFamily="34" charset="-120"/>
              </a:rPr>
              <a:t>胎紋之主要功用為</a:t>
            </a:r>
            <a:r>
              <a:rPr lang="zh-TW" altLang="en-US" sz="2600" b="1" dirty="0">
                <a:solidFill>
                  <a:srgbClr val="C00000"/>
                </a:solidFill>
                <a:latin typeface="微軟正黑體" panose="020B0604030504040204" pitchFamily="34" charset="-120"/>
                <a:ea typeface="微軟正黑體" panose="020B0604030504040204" pitchFamily="34" charset="-120"/>
              </a:rPr>
              <a:t>排除路面的積水</a:t>
            </a:r>
            <a:r>
              <a:rPr lang="zh-TW" altLang="en-US" sz="2600" dirty="0">
                <a:latin typeface="微軟正黑體" panose="020B0604030504040204" pitchFamily="34" charset="-120"/>
                <a:ea typeface="微軟正黑體" panose="020B0604030504040204" pitchFamily="34" charset="-120"/>
              </a:rPr>
              <a:t>，且大部分輪胎有安裝方向的限制，</a:t>
            </a:r>
            <a:r>
              <a:rPr lang="zh-TW" altLang="en-US" sz="2600" b="1" dirty="0">
                <a:solidFill>
                  <a:srgbClr val="3366FF"/>
                </a:solidFill>
                <a:latin typeface="微軟正黑體" panose="020B0604030504040204" pitchFamily="34" charset="-120"/>
                <a:ea typeface="微軟正黑體" panose="020B0604030504040204" pitchFamily="34" charset="-120"/>
              </a:rPr>
              <a:t>正確安裝</a:t>
            </a:r>
            <a:r>
              <a:rPr lang="zh-TW" altLang="en-US" sz="2600" dirty="0">
                <a:latin typeface="微軟正黑體" panose="020B0604030504040204" pitchFamily="34" charset="-120"/>
                <a:ea typeface="微軟正黑體" panose="020B0604030504040204" pitchFamily="34" charset="-120"/>
              </a:rPr>
              <a:t>才具有排水作用。</a:t>
            </a:r>
          </a:p>
          <a:p>
            <a:pPr marL="360363" indent="-360363">
              <a:buFont typeface="Wingdings" panose="05000000000000000000" pitchFamily="2" charset="2"/>
              <a:buChar char="Ø"/>
            </a:pPr>
            <a:r>
              <a:rPr lang="zh-TW" altLang="en-US" sz="2600" dirty="0">
                <a:latin typeface="微軟正黑體" panose="020B0604030504040204" pitchFamily="34" charset="-120"/>
                <a:ea typeface="微軟正黑體" panose="020B0604030504040204" pitchFamily="34" charset="-120"/>
              </a:rPr>
              <a:t>若</a:t>
            </a:r>
            <a:r>
              <a:rPr lang="zh-TW" altLang="en-US" sz="2600" b="1" dirty="0">
                <a:solidFill>
                  <a:srgbClr val="C00000"/>
                </a:solidFill>
                <a:latin typeface="微軟正黑體" panose="020B0604030504040204" pitchFamily="34" charset="-120"/>
                <a:ea typeface="微軟正黑體" panose="020B0604030504040204" pitchFamily="34" charset="-120"/>
              </a:rPr>
              <a:t>胎紋深度</a:t>
            </a:r>
            <a:r>
              <a:rPr lang="zh-TW" altLang="en-US" sz="2600" dirty="0">
                <a:latin typeface="微軟正黑體" panose="020B0604030504040204" pitchFamily="34" charset="-120"/>
                <a:ea typeface="微軟正黑體" panose="020B0604030504040204" pitchFamily="34" charset="-120"/>
              </a:rPr>
              <a:t>與</a:t>
            </a:r>
            <a:r>
              <a:rPr lang="zh-TW" altLang="en-US" sz="2600" b="1" dirty="0">
                <a:solidFill>
                  <a:srgbClr val="C00000"/>
                </a:solidFill>
                <a:latin typeface="微軟正黑體" panose="020B0604030504040204" pitchFamily="34" charset="-120"/>
                <a:ea typeface="微軟正黑體" panose="020B0604030504040204" pitchFamily="34" charset="-120"/>
              </a:rPr>
              <a:t>磨耗指示平臺齊平</a:t>
            </a:r>
            <a:r>
              <a:rPr lang="zh-TW" altLang="en-US" sz="2600" dirty="0">
                <a:latin typeface="微軟正黑體" panose="020B0604030504040204" pitchFamily="34" charset="-120"/>
                <a:ea typeface="微軟正黑體" panose="020B0604030504040204" pitchFamily="34" charset="-120"/>
              </a:rPr>
              <a:t>，表示輪胎</a:t>
            </a:r>
            <a:r>
              <a:rPr lang="zh-TW" altLang="en-US" sz="2600" b="1" dirty="0">
                <a:solidFill>
                  <a:srgbClr val="3366FF"/>
                </a:solidFill>
                <a:latin typeface="微軟正黑體" panose="020B0604030504040204" pitchFamily="34" charset="-120"/>
                <a:ea typeface="微軟正黑體" panose="020B0604030504040204" pitchFamily="34" charset="-120"/>
              </a:rPr>
              <a:t>排水性不足</a:t>
            </a:r>
            <a:r>
              <a:rPr lang="zh-TW" altLang="en-US" sz="2600" dirty="0">
                <a:latin typeface="微軟正黑體" panose="020B0604030504040204" pitchFamily="34" charset="-120"/>
                <a:ea typeface="微軟正黑體" panose="020B0604030504040204" pitchFamily="34" charset="-120"/>
              </a:rPr>
              <a:t>，雨天時易產生</a:t>
            </a:r>
            <a:r>
              <a:rPr lang="zh-TW" altLang="en-US" sz="2600" b="1" dirty="0">
                <a:solidFill>
                  <a:srgbClr val="C00000"/>
                </a:solidFill>
                <a:latin typeface="微軟正黑體" panose="020B0604030504040204" pitchFamily="34" charset="-120"/>
                <a:ea typeface="微軟正黑體" panose="020B0604030504040204" pitchFamily="34" charset="-120"/>
              </a:rPr>
              <a:t>水漂效應</a:t>
            </a:r>
            <a:r>
              <a:rPr lang="zh-TW" altLang="en-US" sz="2600" dirty="0">
                <a:latin typeface="微軟正黑體" panose="020B0604030504040204" pitchFamily="34" charset="-120"/>
                <a:ea typeface="微軟正黑體" panose="020B0604030504040204" pitchFamily="34" charset="-120"/>
              </a:rPr>
              <a:t>。</a:t>
            </a:r>
          </a:p>
          <a:p>
            <a:pPr marL="360363" indent="-360363">
              <a:buFont typeface="Wingdings" panose="05000000000000000000" pitchFamily="2" charset="2"/>
              <a:buChar char="Ø"/>
            </a:pPr>
            <a:r>
              <a:rPr lang="zh-TW" altLang="en-US" sz="2600" dirty="0">
                <a:latin typeface="微軟正黑體" panose="020B0604030504040204" pitchFamily="34" charset="-120"/>
                <a:ea typeface="微軟正黑體" panose="020B0604030504040204" pitchFamily="34" charset="-120"/>
              </a:rPr>
              <a:t>即使路面積水不深，只要</a:t>
            </a:r>
            <a:r>
              <a:rPr lang="zh-TW" altLang="en-US" sz="2600" b="1" dirty="0">
                <a:solidFill>
                  <a:srgbClr val="3366FF"/>
                </a:solidFill>
                <a:latin typeface="微軟正黑體" panose="020B0604030504040204" pitchFamily="34" charset="-120"/>
                <a:ea typeface="微軟正黑體" panose="020B0604030504040204" pitchFamily="34" charset="-120"/>
              </a:rPr>
              <a:t>車速達一定程度</a:t>
            </a:r>
            <a:r>
              <a:rPr lang="zh-TW" altLang="en-US" sz="2600" dirty="0">
                <a:latin typeface="微軟正黑體" panose="020B0604030504040204" pitchFamily="34" charset="-120"/>
                <a:ea typeface="微軟正黑體" panose="020B0604030504040204" pitchFamily="34" charset="-120"/>
              </a:rPr>
              <a:t>，輪胎來不及順著胎紋將水排開，</a:t>
            </a:r>
            <a:r>
              <a:rPr lang="zh-TW" altLang="en-US" sz="2600" b="1" dirty="0">
                <a:solidFill>
                  <a:srgbClr val="3366FF"/>
                </a:solidFill>
                <a:latin typeface="微軟正黑體" panose="020B0604030504040204" pitchFamily="34" charset="-120"/>
                <a:ea typeface="微軟正黑體" panose="020B0604030504040204" pitchFamily="34" charset="-120"/>
              </a:rPr>
              <a:t>仍會產生水漂現象</a:t>
            </a:r>
            <a:r>
              <a:rPr lang="zh-TW" altLang="en-US" sz="2600" dirty="0">
                <a:latin typeface="微軟正黑體" panose="020B0604030504040204" pitchFamily="34" charset="-120"/>
                <a:ea typeface="微軟正黑體" panose="020B0604030504040204" pitchFamily="34" charset="-120"/>
              </a:rPr>
              <a:t>。</a:t>
            </a:r>
          </a:p>
        </p:txBody>
      </p:sp>
      <p:sp>
        <p:nvSpPr>
          <p:cNvPr id="4" name="矩形 3"/>
          <p:cNvSpPr/>
          <p:nvPr/>
        </p:nvSpPr>
        <p:spPr>
          <a:xfrm>
            <a:off x="838199" y="979054"/>
            <a:ext cx="4842165"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三</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胎紋深度與水飄現象</a:t>
            </a:r>
          </a:p>
        </p:txBody>
      </p:sp>
      <p:pic>
        <p:nvPicPr>
          <p:cNvPr id="5" name="圖片 4"/>
          <p:cNvPicPr>
            <a:picLocks noChangeAspect="1"/>
          </p:cNvPicPr>
          <p:nvPr/>
        </p:nvPicPr>
        <p:blipFill>
          <a:blip r:embed="rId2"/>
          <a:stretch>
            <a:fillRect/>
          </a:stretch>
        </p:blipFill>
        <p:spPr>
          <a:xfrm>
            <a:off x="1333457" y="4078681"/>
            <a:ext cx="4697887" cy="2365453"/>
          </a:xfrm>
          <a:prstGeom prst="rect">
            <a:avLst/>
          </a:prstGeom>
        </p:spPr>
      </p:pic>
      <p:pic>
        <p:nvPicPr>
          <p:cNvPr id="6" name="圖片 5"/>
          <p:cNvPicPr>
            <a:picLocks noChangeAspect="1"/>
          </p:cNvPicPr>
          <p:nvPr/>
        </p:nvPicPr>
        <p:blipFill>
          <a:blip r:embed="rId3"/>
          <a:stretch>
            <a:fillRect/>
          </a:stretch>
        </p:blipFill>
        <p:spPr>
          <a:xfrm>
            <a:off x="6576291" y="4102576"/>
            <a:ext cx="4777509" cy="2353260"/>
          </a:xfrm>
          <a:prstGeom prst="rect">
            <a:avLst/>
          </a:prstGeom>
        </p:spPr>
      </p:pic>
      <p:sp>
        <p:nvSpPr>
          <p:cNvPr id="7" name="文字方塊 6">
            <a:extLst>
              <a:ext uri="{FF2B5EF4-FFF2-40B4-BE49-F238E27FC236}">
                <a16:creationId xmlns:a16="http://schemas.microsoft.com/office/drawing/2014/main" id="{E8909C73-FAC8-71CC-DDDA-C75FADEF0DB1}"/>
              </a:ext>
            </a:extLst>
          </p:cNvPr>
          <p:cNvSpPr txBox="1"/>
          <p:nvPr/>
        </p:nvSpPr>
        <p:spPr>
          <a:xfrm>
            <a:off x="1333458" y="6455836"/>
            <a:ext cx="1467068" cy="246221"/>
          </a:xfrm>
          <a:prstGeom prst="rect">
            <a:avLst/>
          </a:prstGeom>
          <a:noFill/>
        </p:spPr>
        <p:txBody>
          <a:bodyPr wrap="none" rtlCol="0">
            <a:spAutoFit/>
          </a:bodyPr>
          <a:lstStyle/>
          <a:p>
            <a:r>
              <a:rPr lang="zh-TW" altLang="en-US" sz="1000" dirty="0">
                <a:latin typeface="+mj-ea"/>
                <a:ea typeface="+mj-ea"/>
              </a:rPr>
              <a:t>圖片來源：屏東監理站</a:t>
            </a:r>
          </a:p>
        </p:txBody>
      </p:sp>
      <p:sp>
        <p:nvSpPr>
          <p:cNvPr id="8" name="文字方塊 7">
            <a:extLst>
              <a:ext uri="{FF2B5EF4-FFF2-40B4-BE49-F238E27FC236}">
                <a16:creationId xmlns:a16="http://schemas.microsoft.com/office/drawing/2014/main" id="{11AA567C-FB5F-6E53-D53F-FEFB731D4C79}"/>
              </a:ext>
            </a:extLst>
          </p:cNvPr>
          <p:cNvSpPr txBox="1"/>
          <p:nvPr/>
        </p:nvSpPr>
        <p:spPr>
          <a:xfrm>
            <a:off x="6870836" y="6444134"/>
            <a:ext cx="1467068" cy="246221"/>
          </a:xfrm>
          <a:prstGeom prst="rect">
            <a:avLst/>
          </a:prstGeom>
          <a:noFill/>
        </p:spPr>
        <p:txBody>
          <a:bodyPr wrap="none" rtlCol="0">
            <a:spAutoFit/>
          </a:bodyPr>
          <a:lstStyle/>
          <a:p>
            <a:r>
              <a:rPr lang="zh-TW" altLang="en-US" sz="1000" dirty="0">
                <a:latin typeface="+mj-ea"/>
                <a:ea typeface="+mj-ea"/>
              </a:rPr>
              <a:t>圖片來源：駕駛人手冊</a:t>
            </a:r>
          </a:p>
        </p:txBody>
      </p:sp>
    </p:spTree>
    <p:extLst>
      <p:ext uri="{BB962C8B-B14F-4D97-AF65-F5344CB8AC3E}">
        <p14:creationId xmlns:p14="http://schemas.microsoft.com/office/powerpoint/2010/main" val="19491603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641639"/>
          </a:xfrm>
        </p:spPr>
        <p:txBody>
          <a:bodyPr>
            <a:no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(5/11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pic>
        <p:nvPicPr>
          <p:cNvPr id="5" name="內容版面配置區 4"/>
          <p:cNvPicPr>
            <a:picLocks noGrp="1" noChangeAspect="1"/>
          </p:cNvPicPr>
          <p:nvPr>
            <p:ph idx="1"/>
          </p:nvPr>
        </p:nvPicPr>
        <p:blipFill>
          <a:blip r:embed="rId2"/>
          <a:stretch>
            <a:fillRect/>
          </a:stretch>
        </p:blipFill>
        <p:spPr>
          <a:xfrm>
            <a:off x="1179776" y="1648404"/>
            <a:ext cx="4759206" cy="1833706"/>
          </a:xfrm>
          <a:prstGeom prst="rect">
            <a:avLst/>
          </a:prstGeom>
        </p:spPr>
      </p:pic>
      <p:sp>
        <p:nvSpPr>
          <p:cNvPr id="4" name="矩形 3"/>
          <p:cNvSpPr/>
          <p:nvPr/>
        </p:nvSpPr>
        <p:spPr>
          <a:xfrm>
            <a:off x="838200" y="1006764"/>
            <a:ext cx="4659790"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四</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煞車的</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要領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1/2)</a:t>
            </a:r>
            <a:endParaRPr lang="zh-TW" altLang="en-US" sz="320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p:cNvPicPr>
            <a:picLocks noChangeAspect="1"/>
          </p:cNvPicPr>
          <p:nvPr/>
        </p:nvPicPr>
        <p:blipFill>
          <a:blip r:embed="rId3"/>
          <a:stretch>
            <a:fillRect/>
          </a:stretch>
        </p:blipFill>
        <p:spPr>
          <a:xfrm>
            <a:off x="6096000" y="1682678"/>
            <a:ext cx="4694574" cy="1799432"/>
          </a:xfrm>
          <a:prstGeom prst="rect">
            <a:avLst/>
          </a:prstGeom>
        </p:spPr>
      </p:pic>
      <p:pic>
        <p:nvPicPr>
          <p:cNvPr id="7" name="圖片 6"/>
          <p:cNvPicPr>
            <a:picLocks noChangeAspect="1"/>
          </p:cNvPicPr>
          <p:nvPr/>
        </p:nvPicPr>
        <p:blipFill>
          <a:blip r:embed="rId4"/>
          <a:stretch>
            <a:fillRect/>
          </a:stretch>
        </p:blipFill>
        <p:spPr>
          <a:xfrm>
            <a:off x="1179776" y="3491335"/>
            <a:ext cx="9709897" cy="3060457"/>
          </a:xfrm>
          <a:prstGeom prst="rect">
            <a:avLst/>
          </a:prstGeom>
        </p:spPr>
      </p:pic>
      <p:sp>
        <p:nvSpPr>
          <p:cNvPr id="8" name="文字方塊 7">
            <a:extLst>
              <a:ext uri="{FF2B5EF4-FFF2-40B4-BE49-F238E27FC236}">
                <a16:creationId xmlns:a16="http://schemas.microsoft.com/office/drawing/2014/main" id="{C6D12CF6-EFC9-F343-4AC6-D4AEC48A4A05}"/>
              </a:ext>
            </a:extLst>
          </p:cNvPr>
          <p:cNvSpPr txBox="1"/>
          <p:nvPr/>
        </p:nvSpPr>
        <p:spPr>
          <a:xfrm>
            <a:off x="1394477" y="6437906"/>
            <a:ext cx="1851789" cy="246221"/>
          </a:xfrm>
          <a:prstGeom prst="rect">
            <a:avLst/>
          </a:prstGeom>
          <a:noFill/>
        </p:spPr>
        <p:txBody>
          <a:bodyPr wrap="none" rtlCol="0">
            <a:spAutoFit/>
          </a:bodyPr>
          <a:lstStyle/>
          <a:p>
            <a:r>
              <a:rPr lang="zh-TW" altLang="en-US" sz="1000" dirty="0">
                <a:latin typeface="+mj-ea"/>
                <a:ea typeface="+mj-ea"/>
              </a:rPr>
              <a:t>資料來源：騎乘機車安全手冊</a:t>
            </a:r>
          </a:p>
        </p:txBody>
      </p:sp>
    </p:spTree>
    <p:extLst>
      <p:ext uri="{BB962C8B-B14F-4D97-AF65-F5344CB8AC3E}">
        <p14:creationId xmlns:p14="http://schemas.microsoft.com/office/powerpoint/2010/main" val="40651050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697057"/>
          </a:xfrm>
        </p:spPr>
        <p:txBody>
          <a:bodyPr>
            <a:norm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(6/11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sp>
        <p:nvSpPr>
          <p:cNvPr id="7" name="內容版面配置區 6"/>
          <p:cNvSpPr>
            <a:spLocks noGrp="1"/>
          </p:cNvSpPr>
          <p:nvPr>
            <p:ph idx="1"/>
          </p:nvPr>
        </p:nvSpPr>
        <p:spPr>
          <a:xfrm>
            <a:off x="939800" y="1563830"/>
            <a:ext cx="10642600" cy="5119829"/>
          </a:xfrm>
        </p:spPr>
        <p:txBody>
          <a:bodyPr/>
          <a:lstStyle/>
          <a:p>
            <a:pPr>
              <a:buFont typeface="Wingdings" panose="05000000000000000000" pitchFamily="2" charset="2"/>
              <a:buChar char="Ø"/>
            </a:pPr>
            <a:r>
              <a:rPr lang="zh-TW" altLang="en-US" b="1" dirty="0">
                <a:solidFill>
                  <a:srgbClr val="0521AD"/>
                </a:solidFill>
                <a:latin typeface="微軟正黑體" panose="020B0604030504040204" pitchFamily="34" charset="-120"/>
                <a:ea typeface="微軟正黑體" panose="020B0604030504040204" pitchFamily="34" charset="-120"/>
              </a:rPr>
              <a:t>煞車時的注意事項：</a:t>
            </a:r>
            <a:endParaRPr lang="en-US" altLang="zh-TW" b="1" dirty="0">
              <a:solidFill>
                <a:srgbClr val="0521AD"/>
              </a:solidFill>
              <a:latin typeface="微軟正黑體" panose="020B0604030504040204" pitchFamily="34" charset="-120"/>
              <a:ea typeface="微軟正黑體" panose="020B0604030504040204" pitchFamily="34" charset="-120"/>
            </a:endParaRPr>
          </a:p>
          <a:p>
            <a:pPr lvl="1">
              <a:buFont typeface="Wingdings" panose="05000000000000000000" pitchFamily="2" charset="2"/>
              <a:buChar char="ü"/>
            </a:pPr>
            <a:r>
              <a:rPr lang="zh-TW" altLang="en-US" b="1" dirty="0">
                <a:latin typeface="微軟正黑體" panose="020B0604030504040204" pitchFamily="34" charset="-120"/>
                <a:ea typeface="微軟正黑體" panose="020B0604030504040204" pitchFamily="34" charset="-120"/>
              </a:rPr>
              <a:t>一般情況下，</a:t>
            </a:r>
            <a:r>
              <a:rPr lang="zh-TW" altLang="en-US" b="1" dirty="0">
                <a:solidFill>
                  <a:srgbClr val="C00000"/>
                </a:solidFill>
                <a:latin typeface="微軟正黑體" panose="020B0604030504040204" pitchFamily="34" charset="-120"/>
                <a:ea typeface="微軟正黑體" panose="020B0604030504040204" pitchFamily="34" charset="-120"/>
              </a:rPr>
              <a:t>前輪的煞車效果</a:t>
            </a:r>
            <a:r>
              <a:rPr lang="zh-TW" altLang="en-US" b="1" dirty="0">
                <a:solidFill>
                  <a:srgbClr val="3366FF"/>
                </a:solidFill>
                <a:latin typeface="微軟正黑體" panose="020B0604030504040204" pitchFamily="34" charset="-120"/>
                <a:ea typeface="微軟正黑體" panose="020B0604030504040204" pitchFamily="34" charset="-120"/>
              </a:rPr>
              <a:t>優於</a:t>
            </a:r>
            <a:r>
              <a:rPr lang="zh-TW" altLang="en-US" b="1" dirty="0">
                <a:solidFill>
                  <a:srgbClr val="C00000"/>
                </a:solidFill>
                <a:latin typeface="微軟正黑體" panose="020B0604030504040204" pitchFamily="34" charset="-120"/>
                <a:ea typeface="微軟正黑體" panose="020B0604030504040204" pitchFamily="34" charset="-120"/>
              </a:rPr>
              <a:t>後輪</a:t>
            </a:r>
            <a:r>
              <a:rPr lang="zh-TW" altLang="en-US" b="1" dirty="0">
                <a:latin typeface="微軟正黑體" panose="020B0604030504040204" pitchFamily="34" charset="-120"/>
                <a:ea typeface="微軟正黑體" panose="020B0604030504040204" pitchFamily="34" charset="-120"/>
              </a:rPr>
              <a:t>。</a:t>
            </a:r>
            <a:endParaRPr lang="en-US" altLang="zh-TW" b="1" dirty="0">
              <a:latin typeface="微軟正黑體" panose="020B0604030504040204" pitchFamily="34" charset="-120"/>
              <a:ea typeface="微軟正黑體" panose="020B0604030504040204" pitchFamily="34" charset="-120"/>
            </a:endParaRPr>
          </a:p>
          <a:p>
            <a:pPr lvl="2"/>
            <a:r>
              <a:rPr lang="zh-TW" altLang="en-US" b="1" dirty="0">
                <a:latin typeface="微軟正黑體" panose="020B0604030504040204" pitchFamily="34" charset="-120"/>
                <a:ea typeface="微軟正黑體" panose="020B0604030504040204" pitchFamily="34" charset="-120"/>
              </a:rPr>
              <a:t>因煞車時重心移向前輪，前輪的荷重變大，其所能承受的煞車力也變大。</a:t>
            </a:r>
            <a:endParaRPr lang="en-US" altLang="zh-TW" b="1" dirty="0">
              <a:latin typeface="微軟正黑體" panose="020B0604030504040204" pitchFamily="34" charset="-120"/>
              <a:ea typeface="微軟正黑體" panose="020B0604030504040204" pitchFamily="34" charset="-120"/>
            </a:endParaRPr>
          </a:p>
          <a:p>
            <a:pPr lvl="1">
              <a:buFont typeface="Wingdings" panose="05000000000000000000" pitchFamily="2" charset="2"/>
              <a:buChar char="ü"/>
            </a:pPr>
            <a:r>
              <a:rPr lang="zh-TW" altLang="en-US" b="1" dirty="0">
                <a:latin typeface="微軟正黑體" panose="020B0604030504040204" pitchFamily="34" charset="-120"/>
                <a:ea typeface="微軟正黑體" panose="020B0604030504040204" pitchFamily="34" charset="-120"/>
              </a:rPr>
              <a:t>行車時應保持安全間距，</a:t>
            </a:r>
            <a:r>
              <a:rPr lang="zh-TW" altLang="en-US" b="1" dirty="0">
                <a:solidFill>
                  <a:srgbClr val="C00000"/>
                </a:solidFill>
                <a:latin typeface="微軟正黑體" panose="020B0604030504040204" pitchFamily="34" charset="-120"/>
                <a:ea typeface="微軟正黑體" panose="020B0604030504040204" pitchFamily="34" charset="-120"/>
              </a:rPr>
              <a:t>避免急煞導致車輪鎖死而打滑</a:t>
            </a:r>
            <a:r>
              <a:rPr lang="zh-TW" altLang="en-US" b="1" dirty="0">
                <a:latin typeface="微軟正黑體" panose="020B0604030504040204" pitchFamily="34" charset="-120"/>
                <a:ea typeface="微軟正黑體" panose="020B0604030504040204" pitchFamily="34" charset="-120"/>
              </a:rPr>
              <a:t>。</a:t>
            </a:r>
            <a:endParaRPr lang="en-US" altLang="zh-TW" b="1" dirty="0">
              <a:latin typeface="微軟正黑體" panose="020B0604030504040204" pitchFamily="34" charset="-120"/>
              <a:ea typeface="微軟正黑體" panose="020B0604030504040204" pitchFamily="34" charset="-120"/>
            </a:endParaRPr>
          </a:p>
          <a:p>
            <a:pPr lvl="1">
              <a:buFont typeface="Wingdings" panose="05000000000000000000" pitchFamily="2" charset="2"/>
              <a:buChar char="ü"/>
            </a:pPr>
            <a:r>
              <a:rPr lang="zh-TW" altLang="en-US" b="1" dirty="0">
                <a:solidFill>
                  <a:srgbClr val="3366FF"/>
                </a:solidFill>
                <a:latin typeface="微軟正黑體" panose="020B0604030504040204" pitchFamily="34" charset="-120"/>
                <a:ea typeface="微軟正黑體" panose="020B0604030504040204" pitchFamily="34" charset="-120"/>
              </a:rPr>
              <a:t>轉彎時煞車易失去平衡</a:t>
            </a:r>
            <a:r>
              <a:rPr lang="zh-TW" altLang="en-US" b="1" dirty="0">
                <a:latin typeface="微軟正黑體" panose="020B0604030504040204" pitchFamily="34" charset="-120"/>
                <a:ea typeface="微軟正黑體" panose="020B0604030504040204" pitchFamily="34" charset="-120"/>
              </a:rPr>
              <a:t>，應於</a:t>
            </a:r>
            <a:r>
              <a:rPr lang="zh-TW" altLang="en-US" b="1" dirty="0">
                <a:solidFill>
                  <a:srgbClr val="C00000"/>
                </a:solidFill>
                <a:latin typeface="微軟正黑體" panose="020B0604030504040204" pitchFamily="34" charset="-120"/>
                <a:ea typeface="微軟正黑體" panose="020B0604030504040204" pitchFamily="34" charset="-120"/>
              </a:rPr>
              <a:t>入彎前減至適當車速</a:t>
            </a:r>
            <a:r>
              <a:rPr lang="zh-TW" altLang="en-US" b="1" dirty="0">
                <a:latin typeface="微軟正黑體" panose="020B0604030504040204" pitchFamily="34" charset="-120"/>
                <a:ea typeface="微軟正黑體" panose="020B0604030504040204" pitchFamily="34" charset="-120"/>
              </a:rPr>
              <a:t>。</a:t>
            </a:r>
          </a:p>
          <a:p>
            <a:pPr lvl="1">
              <a:buFont typeface="Wingdings" panose="05000000000000000000" pitchFamily="2" charset="2"/>
              <a:buChar char="ü"/>
            </a:pPr>
            <a:r>
              <a:rPr lang="zh-TW" altLang="en-US" b="1" dirty="0">
                <a:latin typeface="微軟正黑體" panose="020B0604030504040204" pitchFamily="34" charset="-120"/>
                <a:ea typeface="微軟正黑體" panose="020B0604030504040204" pitchFamily="34" charset="-120"/>
              </a:rPr>
              <a:t>煞車過程中經過</a:t>
            </a:r>
            <a:r>
              <a:rPr lang="zh-TW" altLang="en-US" b="1" dirty="0">
                <a:solidFill>
                  <a:srgbClr val="3366FF"/>
                </a:solidFill>
                <a:latin typeface="微軟正黑體" panose="020B0604030504040204" pitchFamily="34" charset="-120"/>
                <a:ea typeface="微軟正黑體" panose="020B0604030504040204" pitchFamily="34" charset="-120"/>
              </a:rPr>
              <a:t>路面標線</a:t>
            </a:r>
            <a:r>
              <a:rPr lang="zh-TW" altLang="en-US" b="1" dirty="0">
                <a:latin typeface="微軟正黑體" panose="020B0604030504040204" pitchFamily="34" charset="-120"/>
                <a:ea typeface="微軟正黑體" panose="020B0604030504040204" pitchFamily="34" charset="-120"/>
              </a:rPr>
              <a:t>、</a:t>
            </a:r>
            <a:r>
              <a:rPr lang="zh-TW" altLang="en-US" b="1" dirty="0">
                <a:solidFill>
                  <a:srgbClr val="3366FF"/>
                </a:solidFill>
                <a:latin typeface="微軟正黑體" panose="020B0604030504040204" pitchFamily="34" charset="-120"/>
                <a:ea typeface="微軟正黑體" panose="020B0604030504040204" pitchFamily="34" charset="-120"/>
              </a:rPr>
              <a:t>人孔蓋</a:t>
            </a:r>
            <a:r>
              <a:rPr lang="zh-TW" altLang="en-US" b="1" dirty="0">
                <a:latin typeface="微軟正黑體" panose="020B0604030504040204" pitchFamily="34" charset="-120"/>
                <a:ea typeface="微軟正黑體" panose="020B0604030504040204" pitchFamily="34" charset="-120"/>
              </a:rPr>
              <a:t>等處，</a:t>
            </a:r>
            <a:r>
              <a:rPr lang="zh-TW" altLang="en-US" b="1" dirty="0">
                <a:solidFill>
                  <a:srgbClr val="C00000"/>
                </a:solidFill>
                <a:latin typeface="微軟正黑體" panose="020B0604030504040204" pitchFamily="34" charset="-120"/>
                <a:ea typeface="微軟正黑體" panose="020B0604030504040204" pitchFamily="34" charset="-120"/>
              </a:rPr>
              <a:t>容易打滑失控</a:t>
            </a:r>
            <a:r>
              <a:rPr lang="zh-TW" altLang="en-US" b="1" dirty="0">
                <a:latin typeface="微軟正黑體" panose="020B0604030504040204" pitchFamily="34" charset="-120"/>
                <a:ea typeface="微軟正黑體" panose="020B0604030504040204" pitchFamily="34" charset="-120"/>
              </a:rPr>
              <a:t>。</a:t>
            </a:r>
          </a:p>
          <a:p>
            <a:pPr lvl="1">
              <a:buFont typeface="Wingdings" panose="05000000000000000000" pitchFamily="2" charset="2"/>
              <a:buChar char="ü"/>
            </a:pPr>
            <a:r>
              <a:rPr lang="zh-TW" altLang="en-US" b="1" dirty="0">
                <a:latin typeface="微軟正黑體" panose="020B0604030504040204" pitchFamily="34" charset="-120"/>
                <a:ea typeface="微軟正黑體" panose="020B0604030504040204" pitchFamily="34" charset="-120"/>
              </a:rPr>
              <a:t>應於</a:t>
            </a:r>
            <a:r>
              <a:rPr lang="zh-TW" altLang="en-US" b="1" dirty="0">
                <a:solidFill>
                  <a:srgbClr val="C00000"/>
                </a:solidFill>
                <a:latin typeface="微軟正黑體" panose="020B0604030504040204" pitchFamily="34" charset="-120"/>
                <a:ea typeface="微軟正黑體" panose="020B0604030504040204" pitchFamily="34" charset="-120"/>
              </a:rPr>
              <a:t>行車前檢查煞車</a:t>
            </a:r>
            <a:r>
              <a:rPr lang="zh-TW" altLang="en-US" b="1" dirty="0">
                <a:latin typeface="微軟正黑體" panose="020B0604030504040204" pitchFamily="34" charset="-120"/>
                <a:ea typeface="微軟正黑體" panose="020B0604030504040204" pitchFamily="34" charset="-120"/>
              </a:rPr>
              <a:t>系統並定期保養，以確保行車安全。</a:t>
            </a:r>
          </a:p>
          <a:p>
            <a:pPr marL="0" indent="0">
              <a:buNone/>
            </a:pPr>
            <a:endParaRPr lang="zh-TW" altLang="en-US" dirty="0"/>
          </a:p>
        </p:txBody>
      </p:sp>
      <p:sp>
        <p:nvSpPr>
          <p:cNvPr id="8" name="矩形 7"/>
          <p:cNvSpPr/>
          <p:nvPr/>
        </p:nvSpPr>
        <p:spPr>
          <a:xfrm>
            <a:off x="838200" y="979055"/>
            <a:ext cx="4121727"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四</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煞車的</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要領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2/2)</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圖片 8"/>
          <p:cNvPicPr>
            <a:picLocks noChangeAspect="1"/>
          </p:cNvPicPr>
          <p:nvPr/>
        </p:nvPicPr>
        <p:blipFill>
          <a:blip r:embed="rId2"/>
          <a:stretch>
            <a:fillRect/>
          </a:stretch>
        </p:blipFill>
        <p:spPr>
          <a:xfrm>
            <a:off x="1422842" y="4464412"/>
            <a:ext cx="9540722" cy="2219247"/>
          </a:xfrm>
          <a:prstGeom prst="rect">
            <a:avLst/>
          </a:prstGeom>
        </p:spPr>
      </p:pic>
    </p:spTree>
    <p:extLst>
      <p:ext uri="{BB962C8B-B14F-4D97-AF65-F5344CB8AC3E}">
        <p14:creationId xmlns:p14="http://schemas.microsoft.com/office/powerpoint/2010/main" val="30413647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0436" y="365126"/>
            <a:ext cx="10633364" cy="586220"/>
          </a:xfrm>
        </p:spPr>
        <p:txBody>
          <a:bodyPr>
            <a:no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(7/11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sp>
        <p:nvSpPr>
          <p:cNvPr id="3" name="內容版面配置區 2"/>
          <p:cNvSpPr>
            <a:spLocks noGrp="1"/>
          </p:cNvSpPr>
          <p:nvPr>
            <p:ph idx="1"/>
          </p:nvPr>
        </p:nvSpPr>
        <p:spPr>
          <a:xfrm>
            <a:off x="720436" y="1536122"/>
            <a:ext cx="10633364" cy="5030934"/>
          </a:xfrm>
        </p:spPr>
        <p:txBody>
          <a:bodyPr/>
          <a:lstStyle/>
          <a:p>
            <a:pPr>
              <a:lnSpc>
                <a:spcPct val="100000"/>
              </a:lnSpc>
              <a:spcBef>
                <a:spcPts val="600"/>
              </a:spcBef>
              <a:buFont typeface="Wingdings" panose="05000000000000000000" pitchFamily="2" charset="2"/>
              <a:buChar char="Ø"/>
            </a:pPr>
            <a:r>
              <a:rPr lang="zh-TW" altLang="en-US" b="1" dirty="0">
                <a:latin typeface="微軟正黑體" panose="020B0604030504040204" pitchFamily="34" charset="-120"/>
                <a:ea typeface="微軟正黑體" panose="020B0604030504040204" pitchFamily="34" charset="-120"/>
              </a:rPr>
              <a:t>機車照後鏡</a:t>
            </a:r>
            <a:endParaRPr lang="en-US" altLang="zh-TW" b="1" dirty="0">
              <a:latin typeface="微軟正黑體" panose="020B0604030504040204" pitchFamily="34" charset="-120"/>
              <a:ea typeface="微軟正黑體" panose="020B0604030504040204" pitchFamily="34" charset="-120"/>
            </a:endParaRPr>
          </a:p>
          <a:p>
            <a:pPr lvl="1">
              <a:lnSpc>
                <a:spcPct val="100000"/>
              </a:lnSpc>
              <a:spcBef>
                <a:spcPts val="300"/>
              </a:spcBef>
              <a:buFont typeface="Wingdings" panose="05000000000000000000" pitchFamily="2" charset="2"/>
              <a:buChar char="ü"/>
            </a:pPr>
            <a:r>
              <a:rPr lang="zh-TW" altLang="en-US" b="1" dirty="0">
                <a:solidFill>
                  <a:srgbClr val="C00000"/>
                </a:solidFill>
                <a:latin typeface="微軟正黑體" panose="020B0604030504040204" pitchFamily="34" charset="-120"/>
                <a:ea typeface="微軟正黑體" panose="020B0604030504040204" pitchFamily="34" charset="-120"/>
              </a:rPr>
              <a:t>起駛前</a:t>
            </a:r>
            <a:r>
              <a:rPr lang="zh-TW" altLang="en-US" b="1" dirty="0">
                <a:latin typeface="微軟正黑體" panose="020B0604030504040204" pitchFamily="34" charset="-120"/>
                <a:ea typeface="微軟正黑體" panose="020B0604030504040204" pitchFamily="34" charset="-120"/>
              </a:rPr>
              <a:t>應先</a:t>
            </a:r>
            <a:r>
              <a:rPr lang="zh-TW" altLang="en-US" b="1" dirty="0">
                <a:solidFill>
                  <a:srgbClr val="C00000"/>
                </a:solidFill>
                <a:latin typeface="微軟正黑體" panose="020B0604030504040204" pitchFamily="34" charset="-120"/>
                <a:ea typeface="微軟正黑體" panose="020B0604030504040204" pitchFamily="34" charset="-120"/>
              </a:rPr>
              <a:t>調整好照後鏡角度</a:t>
            </a:r>
            <a:r>
              <a:rPr lang="zh-TW" altLang="en-US" b="1" dirty="0">
                <a:latin typeface="微軟正黑體" panose="020B0604030504040204" pitchFamily="34" charset="-120"/>
                <a:ea typeface="微軟正黑體" panose="020B0604030504040204" pitchFamily="34" charset="-120"/>
              </a:rPr>
              <a:t>，切勿在行進中調整。</a:t>
            </a:r>
            <a:endParaRPr lang="en-US" altLang="zh-TW" b="1" dirty="0">
              <a:latin typeface="微軟正黑體" panose="020B0604030504040204" pitchFamily="34" charset="-120"/>
              <a:ea typeface="微軟正黑體" panose="020B0604030504040204" pitchFamily="34" charset="-120"/>
            </a:endParaRPr>
          </a:p>
          <a:p>
            <a:pPr lvl="2">
              <a:lnSpc>
                <a:spcPct val="100000"/>
              </a:lnSpc>
              <a:spcBef>
                <a:spcPts val="300"/>
              </a:spcBef>
            </a:pPr>
            <a:r>
              <a:rPr lang="zh-TW" altLang="en-US" b="1" dirty="0">
                <a:solidFill>
                  <a:srgbClr val="3366FF"/>
                </a:solidFill>
                <a:latin typeface="微軟正黑體" panose="020B0604030504040204" pitchFamily="34" charset="-120"/>
                <a:ea typeface="微軟正黑體" panose="020B0604030504040204" pitchFamily="34" charset="-120"/>
              </a:rPr>
              <a:t>地面以上景物</a:t>
            </a:r>
            <a:r>
              <a:rPr lang="zh-TW" altLang="en-US" b="1" dirty="0">
                <a:latin typeface="微軟正黑體" panose="020B0604030504040204" pitchFamily="34" charset="-120"/>
                <a:ea typeface="微軟正黑體" panose="020B0604030504040204" pitchFamily="34" charset="-120"/>
              </a:rPr>
              <a:t>占鏡面</a:t>
            </a:r>
            <a:r>
              <a:rPr lang="en-US" altLang="zh-TW" b="1" dirty="0">
                <a:latin typeface="微軟正黑體" panose="020B0604030504040204" pitchFamily="34" charset="-120"/>
                <a:ea typeface="微軟正黑體" panose="020B0604030504040204" pitchFamily="34" charset="-120"/>
              </a:rPr>
              <a:t>1/2</a:t>
            </a:r>
            <a:r>
              <a:rPr lang="zh-TW" altLang="en-US" b="1" dirty="0">
                <a:latin typeface="微軟正黑體" panose="020B0604030504040204" pitchFamily="34" charset="-120"/>
                <a:ea typeface="微軟正黑體" panose="020B0604030504040204" pitchFamily="34" charset="-120"/>
              </a:rPr>
              <a:t>、</a:t>
            </a:r>
            <a:r>
              <a:rPr lang="zh-TW" altLang="en-US" b="1" dirty="0">
                <a:solidFill>
                  <a:srgbClr val="3366FF"/>
                </a:solidFill>
                <a:latin typeface="微軟正黑體" panose="020B0604030504040204" pitchFamily="34" charset="-120"/>
                <a:ea typeface="微軟正黑體" panose="020B0604030504040204" pitchFamily="34" charset="-120"/>
              </a:rPr>
              <a:t>騎士身體以外景物</a:t>
            </a:r>
            <a:r>
              <a:rPr lang="zh-TW" altLang="en-US" b="1" dirty="0">
                <a:latin typeface="微軟正黑體" panose="020B0604030504040204" pitchFamily="34" charset="-120"/>
                <a:ea typeface="微軟正黑體" panose="020B0604030504040204" pitchFamily="34" charset="-120"/>
              </a:rPr>
              <a:t>占鏡面</a:t>
            </a:r>
            <a:r>
              <a:rPr lang="en-US" altLang="zh-TW" b="1" dirty="0">
                <a:latin typeface="微軟正黑體" panose="020B0604030504040204" pitchFamily="34" charset="-120"/>
                <a:ea typeface="微軟正黑體" panose="020B0604030504040204" pitchFamily="34" charset="-120"/>
              </a:rPr>
              <a:t>2/3</a:t>
            </a:r>
            <a:r>
              <a:rPr lang="zh-TW" altLang="en-US" b="1" dirty="0">
                <a:latin typeface="微軟正黑體" panose="020B0604030504040204" pitchFamily="34" charset="-120"/>
                <a:ea typeface="微軟正黑體" panose="020B0604030504040204" pitchFamily="34" charset="-120"/>
              </a:rPr>
              <a:t>。</a:t>
            </a:r>
            <a:endParaRPr lang="en-US" altLang="zh-TW" b="1" dirty="0">
              <a:latin typeface="微軟正黑體" panose="020B0604030504040204" pitchFamily="34" charset="-120"/>
              <a:ea typeface="微軟正黑體" panose="020B0604030504040204" pitchFamily="34" charset="-120"/>
            </a:endParaRPr>
          </a:p>
          <a:p>
            <a:pPr lvl="1">
              <a:lnSpc>
                <a:spcPct val="100000"/>
              </a:lnSpc>
              <a:spcBef>
                <a:spcPts val="3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即使有照後鏡輔助，</a:t>
            </a:r>
            <a:r>
              <a:rPr lang="zh-TW" altLang="en-US" b="1" dirty="0">
                <a:solidFill>
                  <a:srgbClr val="C00000"/>
                </a:solidFill>
                <a:latin typeface="微軟正黑體" panose="020B0604030504040204" pitchFamily="34" charset="-120"/>
                <a:ea typeface="微軟正黑體" panose="020B0604030504040204" pitchFamily="34" charset="-120"/>
              </a:rPr>
              <a:t>仍存在視野死角</a:t>
            </a:r>
            <a:r>
              <a:rPr lang="zh-TW" altLang="en-US" dirty="0">
                <a:latin typeface="微軟正黑體" panose="020B0604030504040204" pitchFamily="34" charset="-120"/>
                <a:ea typeface="微軟正黑體" panose="020B0604030504040204" pitchFamily="34" charset="-120"/>
              </a:rPr>
              <a:t>，機車騎士應擺頭察看，或以不同角度察看照後鏡以消除視野死角。</a:t>
            </a:r>
            <a:endParaRPr lang="en-US" altLang="zh-TW" dirty="0">
              <a:latin typeface="微軟正黑體" panose="020B0604030504040204" pitchFamily="34" charset="-120"/>
              <a:ea typeface="微軟正黑體" panose="020B0604030504040204" pitchFamily="34" charset="-120"/>
            </a:endParaRPr>
          </a:p>
          <a:p>
            <a:pPr lvl="1">
              <a:lnSpc>
                <a:spcPct val="100000"/>
              </a:lnSpc>
              <a:spcBef>
                <a:spcPts val="3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應與前車保持適當距離，</a:t>
            </a:r>
            <a:r>
              <a:rPr lang="zh-TW" altLang="en-US" b="1" dirty="0">
                <a:solidFill>
                  <a:srgbClr val="3366FF"/>
                </a:solidFill>
                <a:latin typeface="微軟正黑體" panose="020B0604030504040204" pitchFamily="34" charset="-120"/>
                <a:ea typeface="微軟正黑體" panose="020B0604030504040204" pitchFamily="34" charset="-120"/>
              </a:rPr>
              <a:t>注意前車動態</a:t>
            </a:r>
            <a:r>
              <a:rPr lang="zh-TW" altLang="en-US" dirty="0">
                <a:latin typeface="微軟正黑體" panose="020B0604030504040204" pitchFamily="34" charset="-120"/>
                <a:ea typeface="微軟正黑體" panose="020B0604030504040204" pitchFamily="34" charset="-120"/>
              </a:rPr>
              <a:t>，並</a:t>
            </a:r>
            <a:r>
              <a:rPr lang="zh-TW" altLang="en-US" b="1" dirty="0">
                <a:solidFill>
                  <a:srgbClr val="3366FF"/>
                </a:solidFill>
                <a:latin typeface="微軟正黑體" panose="020B0604030504040204" pitchFamily="34" charset="-120"/>
                <a:ea typeface="微軟正黑體" panose="020B0604030504040204" pitchFamily="34" charset="-120"/>
              </a:rPr>
              <a:t>適時查看照後鏡</a:t>
            </a:r>
            <a:r>
              <a:rPr lang="zh-TW" altLang="en-US" dirty="0">
                <a:latin typeface="微軟正黑體" panose="020B0604030504040204" pitchFamily="34" charset="-120"/>
                <a:ea typeface="微軟正黑體" panose="020B0604030504040204" pitchFamily="34" charset="-120"/>
              </a:rPr>
              <a:t>。</a:t>
            </a:r>
            <a:endParaRPr lang="en-US" altLang="zh-TW" dirty="0">
              <a:solidFill>
                <a:srgbClr val="00B050"/>
              </a:solidFill>
              <a:latin typeface="微軟正黑體" panose="020B0604030504040204" pitchFamily="34" charset="-120"/>
              <a:ea typeface="微軟正黑體" panose="020B0604030504040204" pitchFamily="34" charset="-120"/>
            </a:endParaRPr>
          </a:p>
        </p:txBody>
      </p:sp>
      <p:sp>
        <p:nvSpPr>
          <p:cNvPr id="4" name="矩形 3"/>
          <p:cNvSpPr/>
          <p:nvPr/>
        </p:nvSpPr>
        <p:spPr>
          <a:xfrm>
            <a:off x="720436" y="951346"/>
            <a:ext cx="7961746"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五</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機車騎士的視野範圍及視野死角</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(1/5)</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p:cNvPicPr>
            <a:picLocks noChangeAspect="1"/>
          </p:cNvPicPr>
          <p:nvPr/>
        </p:nvPicPr>
        <p:blipFill>
          <a:blip r:embed="rId2"/>
          <a:stretch>
            <a:fillRect/>
          </a:stretch>
        </p:blipFill>
        <p:spPr>
          <a:xfrm>
            <a:off x="1324502" y="4008336"/>
            <a:ext cx="4712616" cy="2651328"/>
          </a:xfrm>
          <a:prstGeom prst="rect">
            <a:avLst/>
          </a:prstGeom>
        </p:spPr>
      </p:pic>
      <p:pic>
        <p:nvPicPr>
          <p:cNvPr id="6" name="圖片 5"/>
          <p:cNvPicPr>
            <a:picLocks noChangeAspect="1"/>
          </p:cNvPicPr>
          <p:nvPr/>
        </p:nvPicPr>
        <p:blipFill>
          <a:blip r:embed="rId3"/>
          <a:stretch>
            <a:fillRect/>
          </a:stretch>
        </p:blipFill>
        <p:spPr>
          <a:xfrm>
            <a:off x="6465454" y="4051589"/>
            <a:ext cx="4627419" cy="2515467"/>
          </a:xfrm>
          <a:prstGeom prst="rect">
            <a:avLst/>
          </a:prstGeom>
        </p:spPr>
      </p:pic>
    </p:spTree>
    <p:extLst>
      <p:ext uri="{BB962C8B-B14F-4D97-AF65-F5344CB8AC3E}">
        <p14:creationId xmlns:p14="http://schemas.microsoft.com/office/powerpoint/2010/main" val="32600532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0436" y="365126"/>
            <a:ext cx="10633364" cy="586220"/>
          </a:xfrm>
        </p:spPr>
        <p:txBody>
          <a:bodyPr>
            <a:no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(8/11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sp>
        <p:nvSpPr>
          <p:cNvPr id="3" name="內容版面配置區 2"/>
          <p:cNvSpPr>
            <a:spLocks noGrp="1"/>
          </p:cNvSpPr>
          <p:nvPr>
            <p:ph idx="1"/>
          </p:nvPr>
        </p:nvSpPr>
        <p:spPr>
          <a:xfrm>
            <a:off x="714338" y="1596156"/>
            <a:ext cx="10633364" cy="5030934"/>
          </a:xfrm>
        </p:spPr>
        <p:txBody>
          <a:bodyPr/>
          <a:lstStyle/>
          <a:p>
            <a:pPr marL="360363" indent="-360363">
              <a:lnSpc>
                <a:spcPct val="100000"/>
              </a:lnSpc>
              <a:spcBef>
                <a:spcPts val="600"/>
              </a:spcBef>
              <a:buFont typeface="Wingdings" panose="05000000000000000000" pitchFamily="2" charset="2"/>
              <a:buChar char="Ø"/>
            </a:pPr>
            <a:r>
              <a:rPr lang="zh-TW" altLang="en-US" b="1" dirty="0">
                <a:latin typeface="微軟正黑體" panose="020B0604030504040204" pitchFamily="34" charset="-120"/>
                <a:ea typeface="微軟正黑體" panose="020B0604030504040204" pitchFamily="34" charset="-120"/>
              </a:rPr>
              <a:t>機車因體積小，</a:t>
            </a:r>
            <a:r>
              <a:rPr lang="zh-TW" altLang="en-US" b="1" dirty="0">
                <a:solidFill>
                  <a:srgbClr val="3366FF"/>
                </a:solidFill>
                <a:latin typeface="微軟正黑體" panose="020B0604030504040204" pitchFamily="34" charset="-120"/>
                <a:ea typeface="微軟正黑體" panose="020B0604030504040204" pitchFamily="34" charset="-120"/>
              </a:rPr>
              <a:t>容易落入他車視野死角</a:t>
            </a:r>
            <a:r>
              <a:rPr lang="zh-TW" altLang="en-US" b="1" dirty="0">
                <a:latin typeface="微軟正黑體" panose="020B0604030504040204" pitchFamily="34" charset="-120"/>
                <a:ea typeface="微軟正黑體" panose="020B0604030504040204" pitchFamily="34" charset="-120"/>
              </a:rPr>
              <a:t>，也可能</a:t>
            </a:r>
            <a:r>
              <a:rPr lang="zh-TW" altLang="en-US" b="1" dirty="0">
                <a:solidFill>
                  <a:srgbClr val="3366FF"/>
                </a:solidFill>
                <a:latin typeface="微軟正黑體" panose="020B0604030504040204" pitchFamily="34" charset="-120"/>
                <a:ea typeface="微軟正黑體" panose="020B0604030504040204" pitchFamily="34" charset="-120"/>
              </a:rPr>
              <a:t>被被其他車輛阻擋視線</a:t>
            </a:r>
            <a:r>
              <a:rPr lang="zh-TW" altLang="en-US" b="1" dirty="0">
                <a:latin typeface="微軟正黑體" panose="020B0604030504040204" pitchFamily="34" charset="-120"/>
                <a:ea typeface="微軟正黑體" panose="020B0604030504040204" pitchFamily="34" charset="-120"/>
              </a:rPr>
              <a:t>，機車騎士須小心留意。</a:t>
            </a:r>
            <a:endParaRPr lang="en-US" altLang="zh-TW" b="1" dirty="0">
              <a:latin typeface="微軟正黑體" panose="020B0604030504040204" pitchFamily="34" charset="-120"/>
              <a:ea typeface="微軟正黑體" panose="020B0604030504040204" pitchFamily="34" charset="-120"/>
            </a:endParaRPr>
          </a:p>
          <a:p>
            <a:pPr marL="0" indent="0">
              <a:lnSpc>
                <a:spcPct val="100000"/>
              </a:lnSpc>
              <a:spcBef>
                <a:spcPts val="600"/>
              </a:spcBef>
              <a:buNone/>
            </a:pPr>
            <a:endParaRPr lang="en-US" altLang="zh-TW" dirty="0">
              <a:solidFill>
                <a:srgbClr val="00B050"/>
              </a:solidFill>
              <a:latin typeface="微軟正黑體" panose="020B0604030504040204" pitchFamily="34" charset="-120"/>
              <a:ea typeface="微軟正黑體" panose="020B0604030504040204" pitchFamily="34" charset="-120"/>
            </a:endParaRPr>
          </a:p>
        </p:txBody>
      </p:sp>
      <p:sp>
        <p:nvSpPr>
          <p:cNvPr id="4" name="矩形 3"/>
          <p:cNvSpPr/>
          <p:nvPr/>
        </p:nvSpPr>
        <p:spPr>
          <a:xfrm>
            <a:off x="720436" y="951346"/>
            <a:ext cx="7961746"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五</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機車騎士的視野範圍及視野死角</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(2/5</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圖片 8"/>
          <p:cNvPicPr>
            <a:picLocks noChangeAspect="1"/>
          </p:cNvPicPr>
          <p:nvPr/>
        </p:nvPicPr>
        <p:blipFill>
          <a:blip r:embed="rId2"/>
          <a:stretch>
            <a:fillRect/>
          </a:stretch>
        </p:blipFill>
        <p:spPr>
          <a:xfrm>
            <a:off x="6520873" y="2624569"/>
            <a:ext cx="4701309" cy="3629890"/>
          </a:xfrm>
          <a:prstGeom prst="rect">
            <a:avLst/>
          </a:prstGeom>
        </p:spPr>
      </p:pic>
      <p:pic>
        <p:nvPicPr>
          <p:cNvPr id="10" name="圖片 9"/>
          <p:cNvPicPr>
            <a:picLocks noChangeAspect="1"/>
          </p:cNvPicPr>
          <p:nvPr/>
        </p:nvPicPr>
        <p:blipFill>
          <a:blip r:embed="rId3"/>
          <a:stretch>
            <a:fillRect/>
          </a:stretch>
        </p:blipFill>
        <p:spPr>
          <a:xfrm>
            <a:off x="1117600" y="2604655"/>
            <a:ext cx="4830618" cy="3906981"/>
          </a:xfrm>
          <a:prstGeom prst="rect">
            <a:avLst/>
          </a:prstGeom>
        </p:spPr>
      </p:pic>
    </p:spTree>
    <p:extLst>
      <p:ext uri="{BB962C8B-B14F-4D97-AF65-F5344CB8AC3E}">
        <p14:creationId xmlns:p14="http://schemas.microsoft.com/office/powerpoint/2010/main" val="39911410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0435" y="330634"/>
            <a:ext cx="10633364" cy="586220"/>
          </a:xfrm>
        </p:spPr>
        <p:txBody>
          <a:bodyPr>
            <a:no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(9/11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sp>
        <p:nvSpPr>
          <p:cNvPr id="3" name="內容版面配置區 2"/>
          <p:cNvSpPr>
            <a:spLocks noGrp="1"/>
          </p:cNvSpPr>
          <p:nvPr>
            <p:ph idx="1"/>
          </p:nvPr>
        </p:nvSpPr>
        <p:spPr>
          <a:xfrm>
            <a:off x="720435" y="1671782"/>
            <a:ext cx="10778837" cy="4895274"/>
          </a:xfrm>
        </p:spPr>
        <p:txBody>
          <a:bodyPr/>
          <a:lstStyle/>
          <a:p>
            <a:pPr marL="268288" indent="-268288">
              <a:lnSpc>
                <a:spcPct val="100000"/>
              </a:lnSpc>
              <a:spcBef>
                <a:spcPts val="600"/>
              </a:spcBef>
              <a:buFont typeface="Wingdings" panose="05000000000000000000" pitchFamily="2" charset="2"/>
              <a:buChar char="Ø"/>
            </a:pPr>
            <a:r>
              <a:rPr lang="zh-TW" altLang="en-US" b="1" dirty="0">
                <a:solidFill>
                  <a:srgbClr val="3366FF"/>
                </a:solidFill>
                <a:latin typeface="微軟正黑體" panose="020B0604030504040204" pitchFamily="34" charset="-120"/>
                <a:ea typeface="微軟正黑體" panose="020B0604030504040204" pitchFamily="34" charset="-120"/>
              </a:rPr>
              <a:t>大型車</a:t>
            </a:r>
            <a:r>
              <a:rPr lang="zh-TW" altLang="en-US" b="1" dirty="0">
                <a:latin typeface="微軟正黑體" panose="020B0604030504040204" pitchFamily="34" charset="-120"/>
                <a:ea typeface="微軟正黑體" panose="020B0604030504040204" pitchFamily="34" charset="-120"/>
              </a:rPr>
              <a:t>具有比小型車還大的</a:t>
            </a:r>
            <a:r>
              <a:rPr lang="zh-TW" altLang="en-US" b="1" dirty="0">
                <a:solidFill>
                  <a:srgbClr val="3366FF"/>
                </a:solidFill>
                <a:latin typeface="微軟正黑體" panose="020B0604030504040204" pitchFamily="34" charset="-120"/>
                <a:ea typeface="微軟正黑體" panose="020B0604030504040204" pitchFamily="34" charset="-120"/>
              </a:rPr>
              <a:t>視野死角</a:t>
            </a:r>
            <a:r>
              <a:rPr lang="zh-TW" altLang="en-US" b="1" dirty="0">
                <a:latin typeface="微軟正黑體" panose="020B0604030504040204" pitchFamily="34" charset="-120"/>
                <a:ea typeface="微軟正黑體" panose="020B0604030504040204" pitchFamily="34" charset="-120"/>
              </a:rPr>
              <a:t>，機車騎士行駛於道路上應</a:t>
            </a:r>
            <a:r>
              <a:rPr lang="zh-TW" altLang="en-US" b="1" dirty="0">
                <a:solidFill>
                  <a:srgbClr val="C00000"/>
                </a:solidFill>
                <a:latin typeface="微軟正黑體" panose="020B0604030504040204" pitchFamily="34" charset="-120"/>
                <a:ea typeface="微軟正黑體" panose="020B0604030504040204" pitchFamily="34" charset="-120"/>
              </a:rPr>
              <a:t>盡量遠離大型車</a:t>
            </a:r>
            <a:r>
              <a:rPr lang="zh-TW" altLang="en-US" b="1" dirty="0">
                <a:latin typeface="微軟正黑體" panose="020B0604030504040204" pitchFamily="34" charset="-120"/>
                <a:ea typeface="微軟正黑體" panose="020B0604030504040204" pitchFamily="34" charset="-120"/>
              </a:rPr>
              <a:t>。</a:t>
            </a:r>
            <a:endParaRPr lang="en-US" altLang="zh-TW" b="1" dirty="0">
              <a:latin typeface="微軟正黑體" panose="020B0604030504040204" pitchFamily="34" charset="-120"/>
              <a:ea typeface="微軟正黑體" panose="020B0604030504040204" pitchFamily="34" charset="-120"/>
            </a:endParaRPr>
          </a:p>
          <a:p>
            <a:pPr marL="0" indent="0">
              <a:lnSpc>
                <a:spcPct val="100000"/>
              </a:lnSpc>
              <a:spcBef>
                <a:spcPts val="600"/>
              </a:spcBef>
              <a:buNone/>
            </a:pPr>
            <a:endParaRPr lang="en-US" altLang="zh-TW" dirty="0">
              <a:solidFill>
                <a:srgbClr val="00B050"/>
              </a:solidFill>
              <a:latin typeface="微軟正黑體" panose="020B0604030504040204" pitchFamily="34" charset="-120"/>
              <a:ea typeface="微軟正黑體" panose="020B0604030504040204" pitchFamily="34" charset="-120"/>
            </a:endParaRPr>
          </a:p>
        </p:txBody>
      </p:sp>
      <p:sp>
        <p:nvSpPr>
          <p:cNvPr id="4" name="矩形 3"/>
          <p:cNvSpPr/>
          <p:nvPr/>
        </p:nvSpPr>
        <p:spPr>
          <a:xfrm>
            <a:off x="720435" y="1019176"/>
            <a:ext cx="7961746"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五</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機車騎士的視野範圍及視野死角</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(3/5</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p:cNvPicPr>
            <a:picLocks noChangeAspect="1"/>
          </p:cNvPicPr>
          <p:nvPr/>
        </p:nvPicPr>
        <p:blipFill>
          <a:blip r:embed="rId2"/>
          <a:stretch>
            <a:fillRect/>
          </a:stretch>
        </p:blipFill>
        <p:spPr>
          <a:xfrm>
            <a:off x="895927" y="2595418"/>
            <a:ext cx="10667999" cy="3731491"/>
          </a:xfrm>
          <a:prstGeom prst="rect">
            <a:avLst/>
          </a:prstGeom>
        </p:spPr>
      </p:pic>
      <p:sp>
        <p:nvSpPr>
          <p:cNvPr id="6" name="文字方塊 5">
            <a:extLst>
              <a:ext uri="{FF2B5EF4-FFF2-40B4-BE49-F238E27FC236}">
                <a16:creationId xmlns:a16="http://schemas.microsoft.com/office/drawing/2014/main" id="{8423A554-F06F-5AE6-3DAF-DFCCE16ABE3A}"/>
              </a:ext>
            </a:extLst>
          </p:cNvPr>
          <p:cNvSpPr txBox="1"/>
          <p:nvPr/>
        </p:nvSpPr>
        <p:spPr>
          <a:xfrm>
            <a:off x="895926" y="6271631"/>
            <a:ext cx="2521529" cy="276999"/>
          </a:xfrm>
          <a:prstGeom prst="rect">
            <a:avLst/>
          </a:prstGeom>
          <a:noFill/>
        </p:spPr>
        <p:txBody>
          <a:bodyPr wrap="square" rtlCol="0">
            <a:spAutoFit/>
          </a:bodyPr>
          <a:lstStyle/>
          <a:p>
            <a:r>
              <a:rPr lang="zh-TW" altLang="en-US" sz="1200" dirty="0">
                <a:latin typeface="+mj-ea"/>
                <a:ea typeface="+mj-ea"/>
              </a:rPr>
              <a:t>圖片來源：機車危險感知教育平台</a:t>
            </a:r>
          </a:p>
        </p:txBody>
      </p:sp>
    </p:spTree>
    <p:extLst>
      <p:ext uri="{BB962C8B-B14F-4D97-AF65-F5344CB8AC3E}">
        <p14:creationId xmlns:p14="http://schemas.microsoft.com/office/powerpoint/2010/main" val="611568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AB26B-794C-16C0-CBFD-2F5F334CE0EB}"/>
            </a:ext>
          </a:extLst>
        </p:cNvPr>
        <p:cNvGrpSpPr/>
        <p:nvPr/>
      </p:nvGrpSpPr>
      <p:grpSpPr>
        <a:xfrm>
          <a:off x="0" y="0"/>
          <a:ext cx="0" cy="0"/>
          <a:chOff x="0" y="0"/>
          <a:chExt cx="0" cy="0"/>
        </a:xfrm>
      </p:grpSpPr>
      <p:graphicFrame>
        <p:nvGraphicFramePr>
          <p:cNvPr id="5" name="圖表 4">
            <a:extLst>
              <a:ext uri="{FF2B5EF4-FFF2-40B4-BE49-F238E27FC236}">
                <a16:creationId xmlns:a16="http://schemas.microsoft.com/office/drawing/2014/main" id="{55F10901-A16F-85D1-B791-E00898ACF3CF}"/>
              </a:ext>
            </a:extLst>
          </p:cNvPr>
          <p:cNvGraphicFramePr>
            <a:graphicFrameLocks/>
          </p:cNvGraphicFramePr>
          <p:nvPr>
            <p:extLst>
              <p:ext uri="{D42A27DB-BD31-4B8C-83A1-F6EECF244321}">
                <p14:modId xmlns:p14="http://schemas.microsoft.com/office/powerpoint/2010/main" val="2975794398"/>
              </p:ext>
            </p:extLst>
          </p:nvPr>
        </p:nvGraphicFramePr>
        <p:xfrm>
          <a:off x="628073" y="1265382"/>
          <a:ext cx="10612582" cy="5173869"/>
        </p:xfrm>
        <a:graphic>
          <a:graphicData uri="http://schemas.openxmlformats.org/drawingml/2006/chart">
            <c:chart xmlns:c="http://schemas.openxmlformats.org/drawingml/2006/chart" xmlns:r="http://schemas.openxmlformats.org/officeDocument/2006/relationships" r:id="rId2"/>
          </a:graphicData>
        </a:graphic>
      </p:graphicFrame>
      <p:sp>
        <p:nvSpPr>
          <p:cNvPr id="2" name="投影片編號版面配置區 1">
            <a:extLst>
              <a:ext uri="{FF2B5EF4-FFF2-40B4-BE49-F238E27FC236}">
                <a16:creationId xmlns:a16="http://schemas.microsoft.com/office/drawing/2014/main" id="{5C9A76EB-29A5-0854-9B70-943E7ECDE18A}"/>
              </a:ext>
            </a:extLst>
          </p:cNvPr>
          <p:cNvSpPr>
            <a:spLocks noGrp="1"/>
          </p:cNvSpPr>
          <p:nvPr>
            <p:ph type="sldNum" sz="quarter" idx="4294967295"/>
          </p:nvPr>
        </p:nvSpPr>
        <p:spPr>
          <a:xfrm>
            <a:off x="8481265" y="6439251"/>
            <a:ext cx="2133600" cy="365125"/>
          </a:xfrm>
          <a:prstGeom prst="rect">
            <a:avLst/>
          </a:prstGeom>
        </p:spPr>
        <p:txBody>
          <a:bodyPr/>
          <a:lstStyle/>
          <a:p>
            <a:fld id="{B6BE55D3-46AE-45D7-AAE0-DE09EB3BA24F}" type="slidenum">
              <a:rPr lang="en-US" altLang="zh-TW" smtClean="0"/>
              <a:pPr/>
              <a:t>4</a:t>
            </a:fld>
            <a:endParaRPr lang="en-US" altLang="zh-TW" dirty="0"/>
          </a:p>
        </p:txBody>
      </p:sp>
      <p:sp>
        <p:nvSpPr>
          <p:cNvPr id="4" name="標題 3">
            <a:extLst>
              <a:ext uri="{FF2B5EF4-FFF2-40B4-BE49-F238E27FC236}">
                <a16:creationId xmlns:a16="http://schemas.microsoft.com/office/drawing/2014/main" id="{141CCE43-FCFF-5F76-21D9-EFFC4992FF59}"/>
              </a:ext>
            </a:extLst>
          </p:cNvPr>
          <p:cNvSpPr>
            <a:spLocks noGrp="1"/>
          </p:cNvSpPr>
          <p:nvPr>
            <p:ph type="title"/>
          </p:nvPr>
        </p:nvSpPr>
        <p:spPr>
          <a:xfrm>
            <a:off x="628073" y="345503"/>
            <a:ext cx="9582727" cy="638536"/>
          </a:xfrm>
        </p:spPr>
        <p:txBody>
          <a:bodyPr>
            <a:noAutofit/>
          </a:bodyPr>
          <a:lstStyle/>
          <a:p>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壹、認識我國的道路交通事故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(3/6)</a:t>
            </a:r>
            <a:endParaRPr lang="en-US" altLang="zh-TW"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085820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0436" y="365126"/>
            <a:ext cx="10633364" cy="586220"/>
          </a:xfrm>
        </p:spPr>
        <p:txBody>
          <a:bodyPr>
            <a:no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10/11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sp>
        <p:nvSpPr>
          <p:cNvPr id="3" name="內容版面配置區 2"/>
          <p:cNvSpPr>
            <a:spLocks noGrp="1"/>
          </p:cNvSpPr>
          <p:nvPr>
            <p:ph idx="1"/>
          </p:nvPr>
        </p:nvSpPr>
        <p:spPr>
          <a:xfrm>
            <a:off x="720435" y="1536122"/>
            <a:ext cx="10982037" cy="5030934"/>
          </a:xfrm>
        </p:spPr>
        <p:txBody>
          <a:bodyPr/>
          <a:lstStyle/>
          <a:p>
            <a:pPr marL="360363" indent="-360363">
              <a:lnSpc>
                <a:spcPct val="100000"/>
              </a:lnSpc>
              <a:spcBef>
                <a:spcPts val="600"/>
              </a:spcBef>
              <a:buFont typeface="Wingdings" panose="05000000000000000000" pitchFamily="2" charset="2"/>
              <a:buChar char="Ø"/>
            </a:pPr>
            <a:r>
              <a:rPr lang="zh-TW" altLang="en-US" b="1" dirty="0">
                <a:latin typeface="微軟正黑體" panose="020B0604030504040204" pitchFamily="34" charset="-120"/>
                <a:ea typeface="微軟正黑體" panose="020B0604030504040204" pitchFamily="34" charset="-120"/>
              </a:rPr>
              <a:t>機車行駛於大型車旁，除了不容易被看到外，還有哪些危險</a:t>
            </a:r>
            <a:r>
              <a:rPr lang="zh-TW" altLang="en-US" b="1" dirty="0" smtClean="0">
                <a:latin typeface="微軟正黑體" panose="020B0604030504040204" pitchFamily="34" charset="-120"/>
                <a:ea typeface="微軟正黑體" panose="020B0604030504040204" pitchFamily="34" charset="-120"/>
              </a:rPr>
              <a:t>？</a:t>
            </a:r>
            <a:endParaRPr lang="en-US" altLang="zh-TW" b="1" dirty="0">
              <a:solidFill>
                <a:srgbClr val="00B050"/>
              </a:solidFill>
              <a:latin typeface="微軟正黑體" panose="020B0604030504040204" pitchFamily="34" charset="-120"/>
              <a:ea typeface="微軟正黑體" panose="020B0604030504040204" pitchFamily="34" charset="-120"/>
            </a:endParaRPr>
          </a:p>
        </p:txBody>
      </p:sp>
      <p:sp>
        <p:nvSpPr>
          <p:cNvPr id="4" name="矩形 3"/>
          <p:cNvSpPr/>
          <p:nvPr/>
        </p:nvSpPr>
        <p:spPr>
          <a:xfrm>
            <a:off x="720436" y="951346"/>
            <a:ext cx="7961746"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五</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機車騎士的視野範圍及視野死角</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(4/5</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p:cNvPicPr>
            <a:picLocks noChangeAspect="1"/>
          </p:cNvPicPr>
          <p:nvPr/>
        </p:nvPicPr>
        <p:blipFill>
          <a:blip r:embed="rId2"/>
          <a:stretch>
            <a:fillRect/>
          </a:stretch>
        </p:blipFill>
        <p:spPr>
          <a:xfrm>
            <a:off x="822036" y="2120897"/>
            <a:ext cx="10531763" cy="4446159"/>
          </a:xfrm>
          <a:prstGeom prst="rect">
            <a:avLst/>
          </a:prstGeom>
        </p:spPr>
      </p:pic>
    </p:spTree>
    <p:extLst>
      <p:ext uri="{BB962C8B-B14F-4D97-AF65-F5344CB8AC3E}">
        <p14:creationId xmlns:p14="http://schemas.microsoft.com/office/powerpoint/2010/main" val="13936547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0436" y="365126"/>
            <a:ext cx="10633364" cy="586220"/>
          </a:xfrm>
        </p:spPr>
        <p:txBody>
          <a:bodyPr>
            <a:no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機車運行特性與防衛</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11/11</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pic>
        <p:nvPicPr>
          <p:cNvPr id="5" name="內容版面配置區 4"/>
          <p:cNvPicPr>
            <a:picLocks noGrp="1" noChangeAspect="1"/>
          </p:cNvPicPr>
          <p:nvPr>
            <p:ph idx="1"/>
          </p:nvPr>
        </p:nvPicPr>
        <p:blipFill>
          <a:blip r:embed="rId2"/>
          <a:stretch>
            <a:fillRect/>
          </a:stretch>
        </p:blipFill>
        <p:spPr>
          <a:xfrm>
            <a:off x="808181" y="1536121"/>
            <a:ext cx="10755746" cy="5086352"/>
          </a:xfrm>
          <a:prstGeom prst="rect">
            <a:avLst/>
          </a:prstGeom>
        </p:spPr>
      </p:pic>
      <p:sp>
        <p:nvSpPr>
          <p:cNvPr id="4" name="矩形 3"/>
          <p:cNvSpPr/>
          <p:nvPr/>
        </p:nvSpPr>
        <p:spPr>
          <a:xfrm>
            <a:off x="720436" y="951346"/>
            <a:ext cx="7961746"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五</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機車騎士的視野範圍及視野死角</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(5/5</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4492265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5782" y="365126"/>
            <a:ext cx="10698018" cy="687820"/>
          </a:xfrm>
        </p:spPr>
        <p:txBody>
          <a:bodyPr>
            <a:no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(1/14)</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內容版面配置區 4"/>
          <p:cNvPicPr>
            <a:picLocks noGrp="1" noChangeAspect="1"/>
          </p:cNvPicPr>
          <p:nvPr>
            <p:ph idx="1"/>
          </p:nvPr>
        </p:nvPicPr>
        <p:blipFill>
          <a:blip r:embed="rId2"/>
          <a:stretch>
            <a:fillRect/>
          </a:stretch>
        </p:blipFill>
        <p:spPr>
          <a:xfrm>
            <a:off x="655782" y="1637722"/>
            <a:ext cx="10889673" cy="4993988"/>
          </a:xfrm>
          <a:prstGeom prst="rect">
            <a:avLst/>
          </a:prstGeom>
        </p:spPr>
      </p:pic>
      <p:sp>
        <p:nvSpPr>
          <p:cNvPr id="4" name="矩形 3"/>
          <p:cNvSpPr/>
          <p:nvPr/>
        </p:nvSpPr>
        <p:spPr>
          <a:xfrm>
            <a:off x="840508" y="1052946"/>
            <a:ext cx="6687127" cy="584775"/>
          </a:xfrm>
          <a:prstGeom prst="rect">
            <a:avLst/>
          </a:prstGeom>
        </p:spPr>
        <p:txBody>
          <a:bodyPr wrap="square">
            <a:spAutoFit/>
          </a:bodyPr>
          <a:lstStyle/>
          <a:p>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一</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機車交通事故之主要肇事原因</a:t>
            </a:r>
          </a:p>
        </p:txBody>
      </p:sp>
    </p:spTree>
    <p:extLst>
      <p:ext uri="{BB962C8B-B14F-4D97-AF65-F5344CB8AC3E}">
        <p14:creationId xmlns:p14="http://schemas.microsoft.com/office/powerpoint/2010/main" val="20557983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67357AD1-0E39-9B06-9358-FAAE2D3AA3DF}"/>
              </a:ext>
            </a:extLst>
          </p:cNvPr>
          <p:cNvSpPr>
            <a:spLocks noGrp="1"/>
          </p:cNvSpPr>
          <p:nvPr>
            <p:ph type="sldNum" sz="quarter" idx="4294967295"/>
          </p:nvPr>
        </p:nvSpPr>
        <p:spPr/>
        <p:txBody>
          <a:bodyPr/>
          <a:lstStyle/>
          <a:p>
            <a:fld id="{B6BE55D3-46AE-45D7-AAE0-DE09EB3BA24F}" type="slidenum">
              <a:rPr lang="en-US" altLang="zh-TW" smtClean="0"/>
              <a:pPr/>
              <a:t>43</a:t>
            </a:fld>
            <a:endParaRPr lang="en-US" altLang="zh-TW" dirty="0"/>
          </a:p>
        </p:txBody>
      </p:sp>
      <p:sp>
        <p:nvSpPr>
          <p:cNvPr id="4" name="標題 3">
            <a:extLst>
              <a:ext uri="{FF2B5EF4-FFF2-40B4-BE49-F238E27FC236}">
                <a16:creationId xmlns:a16="http://schemas.microsoft.com/office/drawing/2014/main" id="{A0F0EC9A-F6B6-0283-3E97-859094C562A4}"/>
              </a:ext>
            </a:extLst>
          </p:cNvPr>
          <p:cNvSpPr>
            <a:spLocks noGrp="1"/>
          </p:cNvSpPr>
          <p:nvPr>
            <p:ph type="title"/>
          </p:nvPr>
        </p:nvSpPr>
        <p:spPr>
          <a:xfrm>
            <a:off x="803564" y="541236"/>
            <a:ext cx="11055927" cy="638536"/>
          </a:xfrm>
        </p:spPr>
        <p:txBody>
          <a:bodyPr>
            <a:noAutofit/>
          </a:bodyPr>
          <a:lstStyle/>
          <a:p>
            <a:pPr>
              <a:spcBef>
                <a:spcPts val="450"/>
              </a:spcBef>
            </a:pPr>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(2/14)</a:t>
            </a:r>
            <a:endParaRPr lang="en-US" altLang="zh-TW" b="1" dirty="0">
              <a:latin typeface="微軟正黑體" panose="020B0604030504040204" pitchFamily="34" charset="-120"/>
            </a:endParaRPr>
          </a:p>
        </p:txBody>
      </p:sp>
      <p:graphicFrame>
        <p:nvGraphicFramePr>
          <p:cNvPr id="5" name="表格 4">
            <a:extLst>
              <a:ext uri="{FF2B5EF4-FFF2-40B4-BE49-F238E27FC236}">
                <a16:creationId xmlns:a16="http://schemas.microsoft.com/office/drawing/2014/main" id="{77988A51-CA7A-E934-7F73-45A428AB8C9A}"/>
              </a:ext>
            </a:extLst>
          </p:cNvPr>
          <p:cNvGraphicFramePr>
            <a:graphicFrameLocks noGrp="1"/>
          </p:cNvGraphicFramePr>
          <p:nvPr>
            <p:extLst>
              <p:ext uri="{D42A27DB-BD31-4B8C-83A1-F6EECF244321}">
                <p14:modId xmlns:p14="http://schemas.microsoft.com/office/powerpoint/2010/main" val="336570571"/>
              </p:ext>
            </p:extLst>
          </p:nvPr>
        </p:nvGraphicFramePr>
        <p:xfrm>
          <a:off x="1062770" y="1856509"/>
          <a:ext cx="10464212" cy="4682403"/>
        </p:xfrm>
        <a:graphic>
          <a:graphicData uri="http://schemas.openxmlformats.org/drawingml/2006/table">
            <a:tbl>
              <a:tblPr firstRow="1" bandRow="1">
                <a:tableStyleId>{5940675A-B579-460E-94D1-54222C63F5DA}</a:tableStyleId>
              </a:tblPr>
              <a:tblGrid>
                <a:gridCol w="5566108">
                  <a:extLst>
                    <a:ext uri="{9D8B030D-6E8A-4147-A177-3AD203B41FA5}">
                      <a16:colId xmlns:a16="http://schemas.microsoft.com/office/drawing/2014/main" val="2052683802"/>
                    </a:ext>
                  </a:extLst>
                </a:gridCol>
                <a:gridCol w="4898104">
                  <a:extLst>
                    <a:ext uri="{9D8B030D-6E8A-4147-A177-3AD203B41FA5}">
                      <a16:colId xmlns:a16="http://schemas.microsoft.com/office/drawing/2014/main" val="1694055195"/>
                    </a:ext>
                  </a:extLst>
                </a:gridCol>
              </a:tblGrid>
              <a:tr h="409906">
                <a:tc>
                  <a:txBody>
                    <a:bodyPr/>
                    <a:lstStyle/>
                    <a:p>
                      <a:pPr algn="ctr">
                        <a:lnSpc>
                          <a:spcPct val="100000"/>
                        </a:lnSpc>
                        <a:spcBef>
                          <a:spcPts val="600"/>
                        </a:spcBef>
                        <a:spcAft>
                          <a:spcPts val="0"/>
                        </a:spcAft>
                      </a:pPr>
                      <a:r>
                        <a:rPr lang="zh-TW" altLang="en-US" sz="2000" b="1" dirty="0">
                          <a:solidFill>
                            <a:schemeClr val="tx1"/>
                          </a:solidFill>
                          <a:latin typeface="微軟正黑體" panose="020B0604030504040204" pitchFamily="34" charset="-120"/>
                          <a:ea typeface="微軟正黑體" panose="020B0604030504040204" pitchFamily="34" charset="-120"/>
                        </a:rPr>
                        <a:t>機車路口左轉之交通事故型態</a:t>
                      </a:r>
                    </a:p>
                  </a:txBody>
                  <a:tcPr anchor="ctr">
                    <a:solidFill>
                      <a:schemeClr val="accent4">
                        <a:lumMod val="40000"/>
                        <a:lumOff val="60000"/>
                      </a:schemeClr>
                    </a:solidFill>
                  </a:tcPr>
                </a:tc>
                <a:tc>
                  <a:txBody>
                    <a:bodyPr/>
                    <a:lstStyle/>
                    <a:p>
                      <a:pPr algn="ctr">
                        <a:lnSpc>
                          <a:spcPct val="100000"/>
                        </a:lnSpc>
                        <a:spcBef>
                          <a:spcPts val="600"/>
                        </a:spcBef>
                        <a:spcAft>
                          <a:spcPts val="0"/>
                        </a:spcAft>
                      </a:pPr>
                      <a:r>
                        <a:rPr lang="zh-TW" altLang="en-US" sz="2000" b="1" dirty="0">
                          <a:solidFill>
                            <a:schemeClr val="tx1"/>
                          </a:solidFill>
                          <a:latin typeface="微軟正黑體" panose="020B0604030504040204" pitchFamily="34" charset="-120"/>
                          <a:ea typeface="微軟正黑體" panose="020B0604030504040204" pitchFamily="34" charset="-120"/>
                        </a:rPr>
                        <a:t>事故肇因與預防對策</a:t>
                      </a:r>
                    </a:p>
                  </a:txBody>
                  <a:tcPr anchor="ctr">
                    <a:solidFill>
                      <a:schemeClr val="accent6">
                        <a:lumMod val="40000"/>
                        <a:lumOff val="60000"/>
                      </a:schemeClr>
                    </a:solidFill>
                  </a:tcPr>
                </a:tc>
                <a:extLst>
                  <a:ext uri="{0D108BD9-81ED-4DB2-BD59-A6C34878D82A}">
                    <a16:rowId xmlns:a16="http://schemas.microsoft.com/office/drawing/2014/main" val="937144369"/>
                  </a:ext>
                </a:extLst>
              </a:tr>
              <a:tr h="4272497">
                <a:tc>
                  <a:txBody>
                    <a:bodyPr/>
                    <a:lstStyle/>
                    <a:p>
                      <a:pPr marL="268288" indent="-268288" algn="l">
                        <a:lnSpc>
                          <a:spcPct val="100000"/>
                        </a:lnSpc>
                        <a:spcBef>
                          <a:spcPts val="0"/>
                        </a:spcBef>
                        <a:spcAft>
                          <a:spcPts val="900"/>
                        </a:spcAft>
                        <a:buFont typeface="+mj-lt"/>
                        <a:buAutoNum type="arabicPeriod"/>
                      </a:pPr>
                      <a:r>
                        <a:rPr lang="zh-TW" altLang="en-US" sz="2000" b="1" dirty="0">
                          <a:solidFill>
                            <a:schemeClr val="tx1"/>
                          </a:solidFill>
                          <a:latin typeface="微軟正黑體" panose="020B0604030504040204" pitchFamily="34" charset="-120"/>
                          <a:ea typeface="微軟正黑體" panose="020B0604030504040204" pitchFamily="34" charset="-120"/>
                        </a:rPr>
                        <a:t>普通重型機車</a:t>
                      </a:r>
                      <a:r>
                        <a:rPr lang="zh-TW" altLang="en-US" sz="2000" b="1" dirty="0">
                          <a:solidFill>
                            <a:srgbClr val="C00000"/>
                          </a:solidFill>
                          <a:latin typeface="微軟正黑體" panose="020B0604030504040204" pitchFamily="34" charset="-120"/>
                          <a:ea typeface="微軟正黑體" panose="020B0604030504040204" pitchFamily="34" charset="-120"/>
                        </a:rPr>
                        <a:t>未依規定採用「兩段式」左轉，或由外側車道逕行左轉</a:t>
                      </a:r>
                      <a:r>
                        <a:rPr lang="zh-TW" altLang="en-US" sz="2000" b="1" dirty="0">
                          <a:solidFill>
                            <a:schemeClr val="tx1"/>
                          </a:solidFill>
                          <a:latin typeface="微軟正黑體" panose="020B0604030504040204" pitchFamily="34" charset="-120"/>
                          <a:ea typeface="微軟正黑體" panose="020B0604030504040204" pitchFamily="34" charset="-120"/>
                        </a:rPr>
                        <a:t>，遭同向內側車道之直行車輛側撞。</a:t>
                      </a:r>
                    </a:p>
                    <a:p>
                      <a:pPr marL="268288" marR="0" indent="-268288" algn="l" defTabSz="914400" rtl="0" eaLnBrk="1" fontAlgn="auto" latinLnBrk="0" hangingPunct="1">
                        <a:lnSpc>
                          <a:spcPct val="100000"/>
                        </a:lnSpc>
                        <a:spcBef>
                          <a:spcPts val="0"/>
                        </a:spcBef>
                        <a:spcAft>
                          <a:spcPts val="900"/>
                        </a:spcAft>
                        <a:buClrTx/>
                        <a:buSzTx/>
                        <a:buFont typeface="+mj-lt"/>
                        <a:buAutoNum type="arabicPeriod" startAt="2"/>
                        <a:tabLst/>
                        <a:defRPr/>
                      </a:pPr>
                      <a:r>
                        <a:rPr lang="zh-TW" altLang="en-US" sz="2000" b="1" dirty="0">
                          <a:solidFill>
                            <a:schemeClr val="tx1"/>
                          </a:solidFill>
                          <a:latin typeface="微軟正黑體" panose="020B0604030504040204" pitchFamily="34" charset="-120"/>
                          <a:ea typeface="微軟正黑體" panose="020B0604030504040204" pitchFamily="34" charset="-120"/>
                        </a:rPr>
                        <a:t>直接左轉之機車</a:t>
                      </a:r>
                      <a:r>
                        <a:rPr lang="zh-TW" altLang="en-US" sz="2000" b="1" dirty="0">
                          <a:solidFill>
                            <a:srgbClr val="C00000"/>
                          </a:solidFill>
                          <a:latin typeface="微軟正黑體" panose="020B0604030504040204" pitchFamily="34" charset="-120"/>
                          <a:ea typeface="微軟正黑體" panose="020B0604030504040204" pitchFamily="34" charset="-120"/>
                        </a:rPr>
                        <a:t>未讓對向直行車輛先行</a:t>
                      </a:r>
                      <a:r>
                        <a:rPr lang="zh-TW" altLang="en-US" sz="2000" b="1" dirty="0">
                          <a:solidFill>
                            <a:schemeClr val="tx1"/>
                          </a:solidFill>
                          <a:latin typeface="微軟正黑體" panose="020B0604030504040204" pitchFamily="34" charset="-120"/>
                          <a:ea typeface="微軟正黑體" panose="020B0604030504040204" pitchFamily="34" charset="-120"/>
                        </a:rPr>
                        <a:t>，遭對向直行車輛側撞。</a:t>
                      </a:r>
                    </a:p>
                    <a:p>
                      <a:pPr marL="268288" marR="0" indent="-268288" algn="l" defTabSz="914400" rtl="0" eaLnBrk="1" fontAlgn="auto" latinLnBrk="0" hangingPunct="1">
                        <a:lnSpc>
                          <a:spcPct val="100000"/>
                        </a:lnSpc>
                        <a:spcBef>
                          <a:spcPts val="0"/>
                        </a:spcBef>
                        <a:spcAft>
                          <a:spcPts val="900"/>
                        </a:spcAft>
                        <a:buClrTx/>
                        <a:buSzTx/>
                        <a:buFont typeface="+mj-lt"/>
                        <a:buAutoNum type="arabicPeriod" startAt="3"/>
                        <a:tabLst/>
                        <a:defRPr/>
                      </a:pPr>
                      <a:r>
                        <a:rPr lang="zh-TW" altLang="en-US" sz="2000" b="1" dirty="0">
                          <a:solidFill>
                            <a:srgbClr val="C00000"/>
                          </a:solidFill>
                          <a:latin typeface="微軟正黑體" panose="020B0604030504040204" pitchFamily="34" charset="-120"/>
                          <a:ea typeface="微軟正黑體" panose="020B0604030504040204" pitchFamily="34" charset="-120"/>
                        </a:rPr>
                        <a:t>紅燈已亮起仍強行左轉之機車</a:t>
                      </a:r>
                      <a:r>
                        <a:rPr lang="zh-TW" altLang="en-US" sz="2000" b="1" dirty="0">
                          <a:solidFill>
                            <a:schemeClr val="tx1"/>
                          </a:solidFill>
                          <a:latin typeface="微軟正黑體" panose="020B0604030504040204" pitchFamily="34" charset="-120"/>
                          <a:ea typeface="微軟正黑體" panose="020B0604030504040204" pitchFamily="34" charset="-120"/>
                        </a:rPr>
                        <a:t>，</a:t>
                      </a:r>
                      <a:r>
                        <a:rPr lang="zh-TW" altLang="en-US" sz="2000" b="1" dirty="0">
                          <a:solidFill>
                            <a:srgbClr val="BD0310"/>
                          </a:solidFill>
                          <a:latin typeface="微軟正黑體" panose="020B0604030504040204" pitchFamily="34" charset="-120"/>
                          <a:ea typeface="微軟正黑體" panose="020B0604030504040204" pitchFamily="34" charset="-120"/>
                        </a:rPr>
                        <a:t>遭橫向綠燈啟動後立即起步</a:t>
                      </a:r>
                      <a:r>
                        <a:rPr lang="zh-TW" altLang="en-US" sz="2000" b="1" dirty="0">
                          <a:solidFill>
                            <a:schemeClr val="tx1"/>
                          </a:solidFill>
                          <a:latin typeface="微軟正黑體" panose="020B0604030504040204" pitchFamily="34" charset="-120"/>
                          <a:ea typeface="微軟正黑體" panose="020B0604030504040204" pitchFamily="34" charset="-120"/>
                        </a:rPr>
                        <a:t>之車輛撞擊。</a:t>
                      </a:r>
                    </a:p>
                    <a:p>
                      <a:pPr marL="268288" indent="-268288" algn="l">
                        <a:lnSpc>
                          <a:spcPct val="100000"/>
                        </a:lnSpc>
                        <a:spcBef>
                          <a:spcPts val="0"/>
                        </a:spcBef>
                        <a:spcAft>
                          <a:spcPts val="900"/>
                        </a:spcAft>
                        <a:buFont typeface="+mj-lt"/>
                        <a:buAutoNum type="arabicPeriod" startAt="4"/>
                      </a:pPr>
                      <a:r>
                        <a:rPr lang="zh-TW" altLang="en-US" sz="2000" b="1" dirty="0">
                          <a:solidFill>
                            <a:schemeClr val="tx1"/>
                          </a:solidFill>
                          <a:latin typeface="微軟正黑體" panose="020B0604030504040204" pitchFamily="34" charset="-120"/>
                          <a:ea typeface="微軟正黑體" panose="020B0604030504040204" pitchFamily="34" charset="-120"/>
                        </a:rPr>
                        <a:t>機車左轉後，</a:t>
                      </a:r>
                      <a:r>
                        <a:rPr lang="zh-TW" altLang="en-US" sz="2000" b="1" dirty="0">
                          <a:solidFill>
                            <a:srgbClr val="C00000"/>
                          </a:solidFill>
                          <a:latin typeface="微軟正黑體" panose="020B0604030504040204" pitchFamily="34" charset="-120"/>
                          <a:ea typeface="微軟正黑體" panose="020B0604030504040204" pitchFamily="34" charset="-120"/>
                        </a:rPr>
                        <a:t>未禮讓對向穿越人行道之行人</a:t>
                      </a:r>
                      <a:r>
                        <a:rPr lang="zh-TW" altLang="en-US" sz="2000" b="1" dirty="0">
                          <a:solidFill>
                            <a:schemeClr val="tx1"/>
                          </a:solidFill>
                          <a:latin typeface="微軟正黑體" panose="020B0604030504040204" pitchFamily="34" charset="-120"/>
                          <a:ea typeface="微軟正黑體" panose="020B0604030504040204" pitchFamily="34" charset="-120"/>
                        </a:rPr>
                        <a:t>而肇事。</a:t>
                      </a:r>
                    </a:p>
                    <a:p>
                      <a:pPr marL="268288" indent="-268288" algn="l">
                        <a:lnSpc>
                          <a:spcPct val="100000"/>
                        </a:lnSpc>
                        <a:spcBef>
                          <a:spcPts val="0"/>
                        </a:spcBef>
                        <a:spcAft>
                          <a:spcPts val="900"/>
                        </a:spcAft>
                        <a:buFont typeface="+mj-lt"/>
                        <a:buAutoNum type="arabicPeriod" startAt="5"/>
                      </a:pPr>
                      <a:r>
                        <a:rPr lang="zh-TW" altLang="en-US" sz="2000" b="1" dirty="0">
                          <a:solidFill>
                            <a:schemeClr val="tx1"/>
                          </a:solidFill>
                          <a:latin typeface="微軟正黑體" panose="020B0604030504040204" pitchFamily="34" charset="-120"/>
                          <a:ea typeface="微軟正黑體" panose="020B0604030504040204" pitchFamily="34" charset="-120"/>
                        </a:rPr>
                        <a:t>機車合法左轉時，</a:t>
                      </a:r>
                      <a:r>
                        <a:rPr lang="zh-TW" altLang="en-US" sz="2000" b="1" dirty="0">
                          <a:solidFill>
                            <a:srgbClr val="C00000"/>
                          </a:solidFill>
                          <a:latin typeface="微軟正黑體" panose="020B0604030504040204" pitchFamily="34" charset="-120"/>
                          <a:ea typeface="微軟正黑體" panose="020B0604030504040204" pitchFamily="34" charset="-120"/>
                        </a:rPr>
                        <a:t>遭遇其他違規車輛或行人</a:t>
                      </a:r>
                      <a:r>
                        <a:rPr lang="zh-TW" altLang="en-US" sz="2000" b="1" dirty="0">
                          <a:solidFill>
                            <a:schemeClr val="tx1"/>
                          </a:solidFill>
                          <a:latin typeface="微軟正黑體" panose="020B0604030504040204" pitchFamily="34" charset="-120"/>
                          <a:ea typeface="微軟正黑體" panose="020B0604030504040204" pitchFamily="34" charset="-120"/>
                        </a:rPr>
                        <a:t>撞擊而肇事。</a:t>
                      </a:r>
                    </a:p>
                  </a:txBody>
                  <a:tcPr/>
                </a:tc>
                <a:tc>
                  <a:txBody>
                    <a:bodyPr/>
                    <a:lstStyle/>
                    <a:p>
                      <a:pPr marL="358775" indent="-358775" algn="l">
                        <a:lnSpc>
                          <a:spcPct val="100000"/>
                        </a:lnSpc>
                        <a:spcBef>
                          <a:spcPts val="600"/>
                        </a:spcBef>
                        <a:spcAft>
                          <a:spcPts val="0"/>
                        </a:spcAft>
                        <a:buFont typeface="+mj-lt"/>
                        <a:buAutoNum type="arabicPeriod"/>
                      </a:pPr>
                      <a:r>
                        <a:rPr lang="zh-TW" altLang="en-US" sz="2000" b="1"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rPr>
                        <a:t>肇事原因分析</a:t>
                      </a:r>
                      <a:endParaRPr lang="en-US" altLang="zh-TW" sz="2000" b="1"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a:lnSpc>
                          <a:spcPct val="100000"/>
                        </a:lnSpc>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左轉未依號誌管制行車</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720725" lvl="1" indent="-334963" algn="l">
                        <a:lnSpc>
                          <a:spcPct val="100000"/>
                        </a:lnSpc>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左轉未依規定讓車</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720725" lvl="1" indent="-334963" algn="l">
                        <a:lnSpc>
                          <a:spcPct val="100000"/>
                        </a:lnSpc>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未注意合法人車之通行</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358775" indent="-358775" algn="l" defTabSz="771544" rtl="0" eaLnBrk="1" latinLnBrk="0" hangingPunct="1">
                        <a:lnSpc>
                          <a:spcPct val="100000"/>
                        </a:lnSpc>
                        <a:spcBef>
                          <a:spcPts val="600"/>
                        </a:spcBef>
                        <a:spcAft>
                          <a:spcPts val="0"/>
                        </a:spcAft>
                        <a:buFont typeface="+mj-lt"/>
                        <a:buAutoNum type="arabicPeriod"/>
                      </a:pPr>
                      <a:r>
                        <a:rPr lang="zh-TW" altLang="en-US" sz="2000" b="1" kern="1200"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rPr>
                        <a:t>預防對策</a:t>
                      </a:r>
                      <a:endParaRPr lang="en-US" altLang="zh-TW" sz="2000" b="1" kern="1200"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lnSpc>
                          <a:spcPct val="100000"/>
                        </a:lnSpc>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遵守交通規則是最佳對策</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lnSpc>
                          <a:spcPct val="100000"/>
                        </a:lnSpc>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行經交岔路口，減速慢行</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lnSpc>
                          <a:spcPct val="100000"/>
                        </a:lnSpc>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做好「你我彼此看清楚」</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lnSpc>
                          <a:spcPct val="100000"/>
                        </a:lnSpc>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無法確認路權時禮讓為先</a:t>
                      </a:r>
                    </a:p>
                    <a:p>
                      <a:pPr marL="0" indent="0" algn="l">
                        <a:lnSpc>
                          <a:spcPct val="100000"/>
                        </a:lnSpc>
                        <a:spcBef>
                          <a:spcPts val="600"/>
                        </a:spcBef>
                        <a:spcAft>
                          <a:spcPts val="0"/>
                        </a:spcAft>
                      </a:pPr>
                      <a:r>
                        <a:rPr lang="zh-TW" altLang="en-US" sz="2000" b="1" dirty="0">
                          <a:solidFill>
                            <a:srgbClr val="C00000"/>
                          </a:solidFill>
                          <a:latin typeface="微軟正黑體" panose="020B0604030504040204" pitchFamily="34" charset="-120"/>
                          <a:ea typeface="微軟正黑體" panose="020B0604030504040204" pitchFamily="34" charset="-120"/>
                        </a:rPr>
                        <a:t>防衛叮嚀：</a:t>
                      </a:r>
                      <a:r>
                        <a:rPr lang="zh-TW" altLang="en-US" sz="2000" b="1" dirty="0">
                          <a:solidFill>
                            <a:srgbClr val="3366FF"/>
                          </a:solidFill>
                          <a:latin typeface="微軟正黑體" panose="020B0604030504040204" pitchFamily="34" charset="-120"/>
                          <a:ea typeface="微軟正黑體" panose="020B0604030504040204" pitchFamily="34" charset="-120"/>
                        </a:rPr>
                        <a:t>即使合法行車，仍應注意週遭可能出現之違規車輛與行人。</a:t>
                      </a:r>
                    </a:p>
                  </a:txBody>
                  <a:tcPr/>
                </a:tc>
                <a:extLst>
                  <a:ext uri="{0D108BD9-81ED-4DB2-BD59-A6C34878D82A}">
                    <a16:rowId xmlns:a16="http://schemas.microsoft.com/office/drawing/2014/main" val="4054306989"/>
                  </a:ext>
                </a:extLst>
              </a:tr>
            </a:tbl>
          </a:graphicData>
        </a:graphic>
      </p:graphicFrame>
      <p:sp>
        <p:nvSpPr>
          <p:cNvPr id="3" name="矩形 2"/>
          <p:cNvSpPr/>
          <p:nvPr/>
        </p:nvSpPr>
        <p:spPr>
          <a:xfrm>
            <a:off x="924224" y="1186526"/>
            <a:ext cx="10094757"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二</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a:t>
            </a:r>
            <a:r>
              <a:rPr lang="zh-TW" altLang="en-US" sz="3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路口左轉</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交通事故之肇因與預防對策</a:t>
            </a:r>
          </a:p>
        </p:txBody>
      </p:sp>
    </p:spTree>
    <p:extLst>
      <p:ext uri="{BB962C8B-B14F-4D97-AF65-F5344CB8AC3E}">
        <p14:creationId xmlns:p14="http://schemas.microsoft.com/office/powerpoint/2010/main" val="6775211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67357AD1-0E39-9B06-9358-FAAE2D3AA3DF}"/>
              </a:ext>
            </a:extLst>
          </p:cNvPr>
          <p:cNvSpPr>
            <a:spLocks noGrp="1"/>
          </p:cNvSpPr>
          <p:nvPr>
            <p:ph type="sldNum" sz="quarter" idx="4294967295"/>
          </p:nvPr>
        </p:nvSpPr>
        <p:spPr/>
        <p:txBody>
          <a:bodyPr/>
          <a:lstStyle/>
          <a:p>
            <a:fld id="{B6BE55D3-46AE-45D7-AAE0-DE09EB3BA24F}" type="slidenum">
              <a:rPr lang="en-US" altLang="zh-TW" smtClean="0"/>
              <a:pPr/>
              <a:t>44</a:t>
            </a:fld>
            <a:endParaRPr lang="en-US" altLang="zh-TW" dirty="0"/>
          </a:p>
        </p:txBody>
      </p:sp>
      <p:sp>
        <p:nvSpPr>
          <p:cNvPr id="4" name="標題 3">
            <a:extLst>
              <a:ext uri="{FF2B5EF4-FFF2-40B4-BE49-F238E27FC236}">
                <a16:creationId xmlns:a16="http://schemas.microsoft.com/office/drawing/2014/main" id="{A0F0EC9A-F6B6-0283-3E97-859094C562A4}"/>
              </a:ext>
            </a:extLst>
          </p:cNvPr>
          <p:cNvSpPr>
            <a:spLocks noGrp="1"/>
          </p:cNvSpPr>
          <p:nvPr>
            <p:ph type="title"/>
          </p:nvPr>
        </p:nvSpPr>
        <p:spPr>
          <a:xfrm>
            <a:off x="785091" y="279777"/>
            <a:ext cx="10686473" cy="638536"/>
          </a:xfrm>
        </p:spPr>
        <p:txBody>
          <a:bodyPr>
            <a:noAutofit/>
          </a:bodyPr>
          <a:lstStyle/>
          <a:p>
            <a:pPr>
              <a:spcBef>
                <a:spcPts val="450"/>
              </a:spcBef>
            </a:pPr>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(3/14)</a:t>
            </a:r>
            <a:endParaRPr lang="en-US" altLang="zh-TW" b="1" dirty="0">
              <a:latin typeface="微軟正黑體" panose="020B0604030504040204" pitchFamily="34" charset="-120"/>
            </a:endParaRPr>
          </a:p>
        </p:txBody>
      </p:sp>
      <p:graphicFrame>
        <p:nvGraphicFramePr>
          <p:cNvPr id="5" name="表格 4">
            <a:extLst>
              <a:ext uri="{FF2B5EF4-FFF2-40B4-BE49-F238E27FC236}">
                <a16:creationId xmlns:a16="http://schemas.microsoft.com/office/drawing/2014/main" id="{77988A51-CA7A-E934-7F73-45A428AB8C9A}"/>
              </a:ext>
            </a:extLst>
          </p:cNvPr>
          <p:cNvGraphicFramePr>
            <a:graphicFrameLocks noGrp="1"/>
          </p:cNvGraphicFramePr>
          <p:nvPr>
            <p:extLst>
              <p:ext uri="{D42A27DB-BD31-4B8C-83A1-F6EECF244321}">
                <p14:modId xmlns:p14="http://schemas.microsoft.com/office/powerpoint/2010/main" val="3954492338"/>
              </p:ext>
            </p:extLst>
          </p:nvPr>
        </p:nvGraphicFramePr>
        <p:xfrm>
          <a:off x="935951" y="1707832"/>
          <a:ext cx="10482721" cy="4831080"/>
        </p:xfrm>
        <a:graphic>
          <a:graphicData uri="http://schemas.openxmlformats.org/drawingml/2006/table">
            <a:tbl>
              <a:tblPr firstRow="1" bandRow="1">
                <a:tableStyleId>{5940675A-B579-460E-94D1-54222C63F5DA}</a:tableStyleId>
              </a:tblPr>
              <a:tblGrid>
                <a:gridCol w="5530778">
                  <a:extLst>
                    <a:ext uri="{9D8B030D-6E8A-4147-A177-3AD203B41FA5}">
                      <a16:colId xmlns:a16="http://schemas.microsoft.com/office/drawing/2014/main" val="2052683802"/>
                    </a:ext>
                  </a:extLst>
                </a:gridCol>
                <a:gridCol w="4951943">
                  <a:extLst>
                    <a:ext uri="{9D8B030D-6E8A-4147-A177-3AD203B41FA5}">
                      <a16:colId xmlns:a16="http://schemas.microsoft.com/office/drawing/2014/main" val="1694055195"/>
                    </a:ext>
                  </a:extLst>
                </a:gridCol>
              </a:tblGrid>
              <a:tr h="297180">
                <a:tc>
                  <a:txBody>
                    <a:bodyPr/>
                    <a:lstStyle/>
                    <a:p>
                      <a:pPr algn="ctr">
                        <a:spcBef>
                          <a:spcPts val="600"/>
                        </a:spcBef>
                        <a:spcAft>
                          <a:spcPts val="0"/>
                        </a:spcAft>
                      </a:pPr>
                      <a:r>
                        <a:rPr lang="zh-TW" altLang="en-US" sz="2000" b="1" dirty="0">
                          <a:solidFill>
                            <a:schemeClr val="tx1"/>
                          </a:solidFill>
                          <a:latin typeface="微軟正黑體" panose="020B0604030504040204" pitchFamily="34" charset="-120"/>
                          <a:ea typeface="微軟正黑體" panose="020B0604030504040204" pitchFamily="34" charset="-120"/>
                        </a:rPr>
                        <a:t>機車路口直行之交通事故型態</a:t>
                      </a:r>
                    </a:p>
                  </a:txBody>
                  <a:tcPr anchor="ctr">
                    <a:solidFill>
                      <a:schemeClr val="accent4">
                        <a:lumMod val="40000"/>
                        <a:lumOff val="60000"/>
                      </a:schemeClr>
                    </a:solidFill>
                  </a:tcPr>
                </a:tc>
                <a:tc>
                  <a:txBody>
                    <a:bodyPr/>
                    <a:lstStyle/>
                    <a:p>
                      <a:pPr algn="ctr">
                        <a:spcBef>
                          <a:spcPts val="600"/>
                        </a:spcBef>
                        <a:spcAft>
                          <a:spcPts val="0"/>
                        </a:spcAft>
                      </a:pPr>
                      <a:r>
                        <a:rPr lang="zh-TW" altLang="en-US" sz="2000" b="1" dirty="0">
                          <a:solidFill>
                            <a:schemeClr val="tx1"/>
                          </a:solidFill>
                          <a:latin typeface="微軟正黑體" panose="020B0604030504040204" pitchFamily="34" charset="-120"/>
                          <a:ea typeface="微軟正黑體" panose="020B0604030504040204" pitchFamily="34" charset="-120"/>
                        </a:rPr>
                        <a:t>事故肇因與預防對策</a:t>
                      </a:r>
                    </a:p>
                  </a:txBody>
                  <a:tcPr anchor="ctr">
                    <a:solidFill>
                      <a:schemeClr val="accent6">
                        <a:lumMod val="40000"/>
                        <a:lumOff val="60000"/>
                      </a:schemeClr>
                    </a:solidFill>
                  </a:tcPr>
                </a:tc>
                <a:extLst>
                  <a:ext uri="{0D108BD9-81ED-4DB2-BD59-A6C34878D82A}">
                    <a16:rowId xmlns:a16="http://schemas.microsoft.com/office/drawing/2014/main" val="937144369"/>
                  </a:ext>
                </a:extLst>
              </a:tr>
              <a:tr h="3097530">
                <a:tc>
                  <a:txBody>
                    <a:bodyPr/>
                    <a:lstStyle/>
                    <a:p>
                      <a:pPr marL="360363" indent="-360363" algn="l" defTabSz="771544" rtl="0" eaLnBrk="1" latinLnBrk="0" hangingPunct="1">
                        <a:lnSpc>
                          <a:spcPct val="100000"/>
                        </a:lnSpc>
                        <a:spcBef>
                          <a:spcPts val="0"/>
                        </a:spcBef>
                        <a:spcAft>
                          <a:spcPts val="60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闖紅燈</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或於</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綠燈啟動前提前起步</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，撞擊橫向仍在穿越路口之人車。</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360363" indent="-360363" algn="l" defTabSz="771544" rtl="0" eaLnBrk="1" latinLnBrk="0" hangingPunct="1">
                        <a:lnSpc>
                          <a:spcPct val="100000"/>
                        </a:lnSpc>
                        <a:spcBef>
                          <a:spcPts val="0"/>
                        </a:spcBef>
                        <a:spcAft>
                          <a:spcPts val="60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機車行經</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無號誌</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或</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閃光號誌路口</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，未減速慢行或停車再開，撞擊橫向穿越交岔路口之人車肇事。</a:t>
                      </a:r>
                      <a:r>
                        <a:rPr lang="en-US" altLang="zh-TW" sz="2000" b="1" kern="1200" dirty="0">
                          <a:solidFill>
                            <a:schemeClr val="tx1"/>
                          </a:solidFill>
                          <a:latin typeface="微軟正黑體" panose="020B0604030504040204" pitchFamily="34" charset="-120"/>
                          <a:ea typeface="微軟正黑體" panose="020B0604030504040204" pitchFamily="34" charset="-120"/>
                          <a:cs typeface="+mn-cs"/>
                        </a:rPr>
                        <a:t> </a:t>
                      </a:r>
                    </a:p>
                    <a:p>
                      <a:pPr marL="360363" indent="-360363" algn="l" defTabSz="771544" rtl="0" eaLnBrk="1" latinLnBrk="0" hangingPunct="1">
                        <a:lnSpc>
                          <a:spcPct val="100000"/>
                        </a:lnSpc>
                        <a:spcBef>
                          <a:spcPts val="0"/>
                        </a:spcBef>
                        <a:spcAft>
                          <a:spcPts val="60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機車直行穿越交岔路口時，</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遭對向搶先左轉之車輛撞擊而肇事</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360363" indent="-360363" algn="l" defTabSz="771544" rtl="0" eaLnBrk="1" latinLnBrk="0" hangingPunct="1">
                        <a:lnSpc>
                          <a:spcPct val="100000"/>
                        </a:lnSpc>
                        <a:spcBef>
                          <a:spcPts val="0"/>
                        </a:spcBef>
                        <a:spcAft>
                          <a:spcPts val="60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機車直行穿越交岔路口時，</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遭同向右轉之車輛撞擊而肇事</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360363" indent="-360363" algn="l" defTabSz="771544" rtl="0" eaLnBrk="1" latinLnBrk="0" hangingPunct="1">
                        <a:lnSpc>
                          <a:spcPct val="100000"/>
                        </a:lnSpc>
                        <a:spcBef>
                          <a:spcPts val="0"/>
                        </a:spcBef>
                        <a:spcAft>
                          <a:spcPts val="60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機車直行穿越交岔路口時，</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遭橫向違規車輛撞擊而肇事</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360363" marR="0" lvl="0" indent="-360363" algn="l" defTabSz="771544" rtl="0" eaLnBrk="1" fontAlgn="auto" latinLnBrk="0" hangingPunct="1">
                        <a:lnSpc>
                          <a:spcPct val="100000"/>
                        </a:lnSpc>
                        <a:spcBef>
                          <a:spcPts val="0"/>
                        </a:spcBef>
                        <a:spcAft>
                          <a:spcPts val="600"/>
                        </a:spcAft>
                        <a:buClrTx/>
                        <a:buSzTx/>
                        <a:buFont typeface="+mj-lt"/>
                        <a:buAutoNum type="arabicPeriod"/>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機車直行穿越交岔路口時，</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進入大型車右轉內輪差之範圍內，遭大型車撞擊</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a:t>
                      </a:r>
                    </a:p>
                  </a:txBody>
                  <a:tcPr/>
                </a:tc>
                <a:tc>
                  <a:txBody>
                    <a:bodyPr/>
                    <a:lstStyle/>
                    <a:p>
                      <a:pPr marL="358775" indent="-358775" algn="l">
                        <a:spcBef>
                          <a:spcPts val="600"/>
                        </a:spcBef>
                        <a:spcAft>
                          <a:spcPts val="0"/>
                        </a:spcAft>
                        <a:buFont typeface="+mj-lt"/>
                        <a:buAutoNum type="arabicPeriod"/>
                      </a:pPr>
                      <a:r>
                        <a:rPr lang="zh-TW" altLang="en-US" sz="2000" b="1"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rPr>
                        <a:t>肇事原因分析</a:t>
                      </a:r>
                      <a:endParaRPr lang="en-US" altLang="zh-TW" sz="2000" b="1"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穿越路口未依號誌管制行車</a:t>
                      </a:r>
                    </a:p>
                    <a:p>
                      <a:pPr marL="720725" lvl="1" indent="-334963" algn="l">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穿越無號誌或閃光路口未減速慢行</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360363" lvl="0" indent="-360363" algn="l">
                        <a:spcBef>
                          <a:spcPts val="600"/>
                        </a:spcBef>
                        <a:spcAft>
                          <a:spcPts val="0"/>
                        </a:spcAft>
                        <a:buFont typeface="+mj-lt"/>
                        <a:buAutoNum type="arabicPeriod"/>
                      </a:pPr>
                      <a:r>
                        <a:rPr lang="zh-TW" altLang="en-US" sz="2000" b="1" kern="1200"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rPr>
                        <a:t>預防對策</a:t>
                      </a:r>
                      <a:endParaRPr lang="en-US" altLang="zh-TW" sz="2000" b="1" kern="1200"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遵守交通規則是最佳對策</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行經交岔路口，減速慢行</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做好「你我彼此看清楚」</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6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無法確認路權時禮讓為先</a:t>
                      </a:r>
                    </a:p>
                    <a:p>
                      <a:pPr marL="0" indent="0" algn="l">
                        <a:spcBef>
                          <a:spcPts val="600"/>
                        </a:spcBef>
                        <a:spcAft>
                          <a:spcPts val="0"/>
                        </a:spcAft>
                      </a:pPr>
                      <a:endParaRPr lang="en-US" altLang="zh-TW" sz="2000" b="1" dirty="0" smtClean="0">
                        <a:solidFill>
                          <a:srgbClr val="C00000"/>
                        </a:solidFill>
                        <a:latin typeface="微軟正黑體" panose="020B0604030504040204" pitchFamily="34" charset="-120"/>
                        <a:ea typeface="微軟正黑體" panose="020B0604030504040204" pitchFamily="34" charset="-120"/>
                      </a:endParaRPr>
                    </a:p>
                    <a:p>
                      <a:pPr marL="1255713" indent="-1255713" algn="l">
                        <a:spcBef>
                          <a:spcPts val="600"/>
                        </a:spcBef>
                        <a:spcAft>
                          <a:spcPts val="0"/>
                        </a:spcAft>
                      </a:pPr>
                      <a:r>
                        <a:rPr lang="zh-TW" altLang="en-US" sz="2000" b="1" dirty="0" smtClean="0">
                          <a:solidFill>
                            <a:srgbClr val="C00000"/>
                          </a:solidFill>
                          <a:latin typeface="微軟正黑體" panose="020B0604030504040204" pitchFamily="34" charset="-120"/>
                          <a:ea typeface="微軟正黑體" panose="020B0604030504040204" pitchFamily="34" charset="-120"/>
                        </a:rPr>
                        <a:t>防衛</a:t>
                      </a:r>
                      <a:r>
                        <a:rPr lang="zh-TW" altLang="en-US" sz="2000" b="1" dirty="0">
                          <a:solidFill>
                            <a:srgbClr val="C00000"/>
                          </a:solidFill>
                          <a:latin typeface="微軟正黑體" panose="020B0604030504040204" pitchFamily="34" charset="-120"/>
                          <a:ea typeface="微軟正黑體" panose="020B0604030504040204" pitchFamily="34" charset="-120"/>
                        </a:rPr>
                        <a:t>叮嚀：</a:t>
                      </a:r>
                      <a:r>
                        <a:rPr lang="zh-TW" altLang="en-US" sz="2000" b="1" dirty="0">
                          <a:solidFill>
                            <a:srgbClr val="3366FF"/>
                          </a:solidFill>
                          <a:latin typeface="微軟正黑體" panose="020B0604030504040204" pitchFamily="34" charset="-120"/>
                          <a:ea typeface="微軟正黑體" panose="020B0604030504040204" pitchFamily="34" charset="-120"/>
                        </a:rPr>
                        <a:t>即使合法行車，仍應注意週遭可能出現之違規車輛與行人</a:t>
                      </a:r>
                    </a:p>
                  </a:txBody>
                  <a:tcPr/>
                </a:tc>
                <a:extLst>
                  <a:ext uri="{0D108BD9-81ED-4DB2-BD59-A6C34878D82A}">
                    <a16:rowId xmlns:a16="http://schemas.microsoft.com/office/drawing/2014/main" val="4054306989"/>
                  </a:ext>
                </a:extLst>
              </a:tr>
            </a:tbl>
          </a:graphicData>
        </a:graphic>
      </p:graphicFrame>
      <p:sp>
        <p:nvSpPr>
          <p:cNvPr id="3" name="矩形 2"/>
          <p:cNvSpPr/>
          <p:nvPr/>
        </p:nvSpPr>
        <p:spPr>
          <a:xfrm>
            <a:off x="785091" y="940494"/>
            <a:ext cx="9076267"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三</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a:t>
            </a:r>
            <a:r>
              <a:rPr lang="zh-TW" altLang="en-US" sz="3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路口直行</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交通事故之肇因與預防對策</a:t>
            </a:r>
          </a:p>
        </p:txBody>
      </p:sp>
    </p:spTree>
    <p:extLst>
      <p:ext uri="{BB962C8B-B14F-4D97-AF65-F5344CB8AC3E}">
        <p14:creationId xmlns:p14="http://schemas.microsoft.com/office/powerpoint/2010/main" val="20732018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67357AD1-0E39-9B06-9358-FAAE2D3AA3DF}"/>
              </a:ext>
            </a:extLst>
          </p:cNvPr>
          <p:cNvSpPr>
            <a:spLocks noGrp="1"/>
          </p:cNvSpPr>
          <p:nvPr>
            <p:ph type="sldNum" sz="quarter" idx="4294967295"/>
          </p:nvPr>
        </p:nvSpPr>
        <p:spPr/>
        <p:txBody>
          <a:bodyPr/>
          <a:lstStyle/>
          <a:p>
            <a:fld id="{B6BE55D3-46AE-45D7-AAE0-DE09EB3BA24F}" type="slidenum">
              <a:rPr lang="en-US" altLang="zh-TW" smtClean="0"/>
              <a:pPr/>
              <a:t>45</a:t>
            </a:fld>
            <a:endParaRPr lang="en-US" altLang="zh-TW" dirty="0"/>
          </a:p>
        </p:txBody>
      </p:sp>
      <p:sp>
        <p:nvSpPr>
          <p:cNvPr id="4" name="標題 3">
            <a:extLst>
              <a:ext uri="{FF2B5EF4-FFF2-40B4-BE49-F238E27FC236}">
                <a16:creationId xmlns:a16="http://schemas.microsoft.com/office/drawing/2014/main" id="{A0F0EC9A-F6B6-0283-3E97-859094C562A4}"/>
              </a:ext>
            </a:extLst>
          </p:cNvPr>
          <p:cNvSpPr>
            <a:spLocks noGrp="1"/>
          </p:cNvSpPr>
          <p:nvPr>
            <p:ph type="title"/>
          </p:nvPr>
        </p:nvSpPr>
        <p:spPr>
          <a:xfrm>
            <a:off x="720436" y="461658"/>
            <a:ext cx="10633364" cy="638536"/>
          </a:xfrm>
        </p:spPr>
        <p:txBody>
          <a:bodyPr>
            <a:noAutofit/>
          </a:bodyPr>
          <a:lstStyle/>
          <a:p>
            <a:pPr>
              <a:spcBef>
                <a:spcPts val="450"/>
              </a:spcBef>
            </a:pPr>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(4/14)</a:t>
            </a:r>
            <a:endParaRPr lang="en-US" altLang="zh-TW" b="1" dirty="0">
              <a:latin typeface="微軟正黑體" panose="020B0604030504040204" pitchFamily="34" charset="-120"/>
            </a:endParaRPr>
          </a:p>
        </p:txBody>
      </p:sp>
      <p:graphicFrame>
        <p:nvGraphicFramePr>
          <p:cNvPr id="5" name="表格 4">
            <a:extLst>
              <a:ext uri="{FF2B5EF4-FFF2-40B4-BE49-F238E27FC236}">
                <a16:creationId xmlns:a16="http://schemas.microsoft.com/office/drawing/2014/main" id="{77988A51-CA7A-E934-7F73-45A428AB8C9A}"/>
              </a:ext>
            </a:extLst>
          </p:cNvPr>
          <p:cNvGraphicFramePr>
            <a:graphicFrameLocks noGrp="1"/>
          </p:cNvGraphicFramePr>
          <p:nvPr>
            <p:extLst>
              <p:ext uri="{D42A27DB-BD31-4B8C-83A1-F6EECF244321}">
                <p14:modId xmlns:p14="http://schemas.microsoft.com/office/powerpoint/2010/main" val="1992968665"/>
              </p:ext>
            </p:extLst>
          </p:nvPr>
        </p:nvGraphicFramePr>
        <p:xfrm>
          <a:off x="803564" y="1830069"/>
          <a:ext cx="10550236" cy="4607675"/>
        </p:xfrm>
        <a:graphic>
          <a:graphicData uri="http://schemas.openxmlformats.org/drawingml/2006/table">
            <a:tbl>
              <a:tblPr firstRow="1" bandRow="1">
                <a:tableStyleId>{5940675A-B579-460E-94D1-54222C63F5DA}</a:tableStyleId>
              </a:tblPr>
              <a:tblGrid>
                <a:gridCol w="5072047">
                  <a:extLst>
                    <a:ext uri="{9D8B030D-6E8A-4147-A177-3AD203B41FA5}">
                      <a16:colId xmlns:a16="http://schemas.microsoft.com/office/drawing/2014/main" val="2052683802"/>
                    </a:ext>
                  </a:extLst>
                </a:gridCol>
                <a:gridCol w="5478189">
                  <a:extLst>
                    <a:ext uri="{9D8B030D-6E8A-4147-A177-3AD203B41FA5}">
                      <a16:colId xmlns:a16="http://schemas.microsoft.com/office/drawing/2014/main" val="1694055195"/>
                    </a:ext>
                  </a:extLst>
                </a:gridCol>
              </a:tblGrid>
              <a:tr h="403365">
                <a:tc>
                  <a:txBody>
                    <a:bodyPr/>
                    <a:lstStyle/>
                    <a:p>
                      <a:pPr algn="ctr">
                        <a:spcBef>
                          <a:spcPts val="600"/>
                        </a:spcBef>
                        <a:spcAft>
                          <a:spcPts val="0"/>
                        </a:spcAft>
                      </a:pPr>
                      <a:r>
                        <a:rPr lang="zh-TW" altLang="en-US" sz="2000" b="1" dirty="0">
                          <a:solidFill>
                            <a:schemeClr val="tx1"/>
                          </a:solidFill>
                          <a:latin typeface="微軟正黑體" panose="020B0604030504040204" pitchFamily="34" charset="-120"/>
                          <a:ea typeface="微軟正黑體" panose="020B0604030504040204" pitchFamily="34" charset="-120"/>
                        </a:rPr>
                        <a:t>機車路口右轉之交通事故型態</a:t>
                      </a:r>
                    </a:p>
                  </a:txBody>
                  <a:tcPr anchor="ctr">
                    <a:solidFill>
                      <a:schemeClr val="accent4">
                        <a:lumMod val="40000"/>
                        <a:lumOff val="60000"/>
                      </a:schemeClr>
                    </a:solidFill>
                  </a:tcPr>
                </a:tc>
                <a:tc>
                  <a:txBody>
                    <a:bodyPr/>
                    <a:lstStyle/>
                    <a:p>
                      <a:pPr algn="ctr">
                        <a:spcBef>
                          <a:spcPts val="600"/>
                        </a:spcBef>
                        <a:spcAft>
                          <a:spcPts val="0"/>
                        </a:spcAft>
                      </a:pPr>
                      <a:r>
                        <a:rPr lang="zh-TW" altLang="en-US" sz="2000" b="1" dirty="0">
                          <a:solidFill>
                            <a:schemeClr val="tx1"/>
                          </a:solidFill>
                          <a:latin typeface="微軟正黑體" panose="020B0604030504040204" pitchFamily="34" charset="-120"/>
                          <a:ea typeface="微軟正黑體" panose="020B0604030504040204" pitchFamily="34" charset="-120"/>
                        </a:rPr>
                        <a:t>事故肇因與預防對策</a:t>
                      </a:r>
                    </a:p>
                  </a:txBody>
                  <a:tcPr anchor="ctr">
                    <a:solidFill>
                      <a:schemeClr val="accent6">
                        <a:lumMod val="40000"/>
                        <a:lumOff val="60000"/>
                      </a:schemeClr>
                    </a:solidFill>
                  </a:tcPr>
                </a:tc>
                <a:extLst>
                  <a:ext uri="{0D108BD9-81ED-4DB2-BD59-A6C34878D82A}">
                    <a16:rowId xmlns:a16="http://schemas.microsoft.com/office/drawing/2014/main" val="937144369"/>
                  </a:ext>
                </a:extLst>
              </a:tr>
              <a:tr h="4204310">
                <a:tc>
                  <a:txBody>
                    <a:bodyPr/>
                    <a:lstStyle/>
                    <a:p>
                      <a:pPr marL="268288" indent="-268288" algn="l" defTabSz="771544" rtl="0" eaLnBrk="1" latinLnBrk="0" hangingPunct="1">
                        <a:spcBef>
                          <a:spcPts val="600"/>
                        </a:spcBef>
                        <a:spcAft>
                          <a:spcPts val="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機車於綠燈右轉時，</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未禮讓人行道上穿越路口之行人</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而撞擊肇事。</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268288" indent="-268288" algn="l" defTabSz="771544" rtl="0" eaLnBrk="1" latinLnBrk="0" hangingPunct="1">
                        <a:spcBef>
                          <a:spcPts val="600"/>
                        </a:spcBef>
                        <a:spcAft>
                          <a:spcPts val="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機車於綠燈右轉時，</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未禮讓對向左轉匯入同一車道之車輛</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而撞擊肇事。</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268288" indent="-268288" algn="l" defTabSz="771544" rtl="0" eaLnBrk="1" latinLnBrk="0" hangingPunct="1">
                        <a:spcBef>
                          <a:spcPts val="600"/>
                        </a:spcBef>
                        <a:spcAft>
                          <a:spcPts val="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機車於</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交岔路口違規紅燈右轉</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，撞擊橫向行進中之人車肇事。</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268288" indent="-268288" algn="l" defTabSz="771544" rtl="0" eaLnBrk="1" latinLnBrk="0" hangingPunct="1">
                        <a:spcBef>
                          <a:spcPts val="600"/>
                        </a:spcBef>
                        <a:spcAft>
                          <a:spcPts val="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機車於交岔路口上，</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由內側車道直接右轉</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，撞擊外車道之人車肇事。</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268288" indent="-268288" algn="l" defTabSz="771544" rtl="0" eaLnBrk="1" latinLnBrk="0" hangingPunct="1">
                        <a:spcBef>
                          <a:spcPts val="600"/>
                        </a:spcBef>
                        <a:spcAft>
                          <a:spcPts val="0"/>
                        </a:spcAft>
                        <a:buFont typeface="+mj-lt"/>
                        <a:buAutoNum type="arabicPeriod"/>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機車於交岔路口右轉時，</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遭同向內側車道直接右轉</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之車輛撞擊。</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268288" marR="0" lvl="0" indent="-268288" algn="l" defTabSz="771544" rtl="0" eaLnBrk="1" fontAlgn="auto" latinLnBrk="0" hangingPunct="1">
                        <a:lnSpc>
                          <a:spcPct val="100000"/>
                        </a:lnSpc>
                        <a:spcBef>
                          <a:spcPts val="600"/>
                        </a:spcBef>
                        <a:spcAft>
                          <a:spcPts val="0"/>
                        </a:spcAft>
                        <a:buClrTx/>
                        <a:buSzTx/>
                        <a:buFont typeface="+mj-lt"/>
                        <a:buAutoNum type="arabicPeriod"/>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機車於交岔路口右轉時，進入</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大型車右轉內輪差</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之範圍內，</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遭大型車撞擊</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txBody>
                  <a:tcPr anchor="ctr"/>
                </a:tc>
                <a:tc>
                  <a:txBody>
                    <a:bodyPr/>
                    <a:lstStyle/>
                    <a:p>
                      <a:pPr marL="358775" indent="-358775" algn="l">
                        <a:spcBef>
                          <a:spcPts val="300"/>
                        </a:spcBef>
                        <a:spcAft>
                          <a:spcPts val="0"/>
                        </a:spcAft>
                        <a:buFont typeface="+mj-lt"/>
                        <a:buAutoNum type="arabicPeriod"/>
                      </a:pPr>
                      <a:r>
                        <a:rPr lang="zh-TW" altLang="en-US" sz="2000" b="1"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rPr>
                        <a:t>肇事原因分析</a:t>
                      </a:r>
                      <a:endParaRPr lang="en-US" altLang="zh-TW" sz="2000" b="1"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右轉未依號誌管制行車、未依規定讓車</a:t>
                      </a:r>
                    </a:p>
                    <a:p>
                      <a:pPr marL="720725" lvl="1" indent="-334963" algn="l">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轉彎陷入內輪差之視野死角</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720725" lvl="1" indent="-334963" algn="l">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機車未於最外側之車道右轉</a:t>
                      </a:r>
                    </a:p>
                    <a:p>
                      <a:pPr marL="720725" lvl="1" indent="-334963" algn="l">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遭他車違反號誌管制而肇事</a:t>
                      </a:r>
                    </a:p>
                    <a:p>
                      <a:pPr marL="360363" lvl="0" indent="-360363" algn="l">
                        <a:spcBef>
                          <a:spcPts val="300"/>
                        </a:spcBef>
                        <a:spcAft>
                          <a:spcPts val="0"/>
                        </a:spcAft>
                        <a:buFont typeface="+mj-lt"/>
                        <a:buAutoNum type="arabicPeriod"/>
                      </a:pPr>
                      <a:r>
                        <a:rPr lang="zh-TW" altLang="en-US" sz="2000" b="1" kern="1200"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rPr>
                        <a:t>預防對策</a:t>
                      </a:r>
                      <a:endParaRPr lang="en-US" altLang="zh-TW" sz="2000" b="1" kern="1200"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遵守交通規則是最佳對策</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行經交岔路口，減速慢行</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做好「你我彼此看清楚」</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無法確認路權時禮讓為先</a:t>
                      </a:r>
                    </a:p>
                    <a:p>
                      <a:pPr marL="1255713" indent="-1255713" algn="l">
                        <a:spcBef>
                          <a:spcPts val="300"/>
                        </a:spcBef>
                        <a:spcAft>
                          <a:spcPts val="0"/>
                        </a:spcAft>
                      </a:pPr>
                      <a:r>
                        <a:rPr lang="zh-TW" altLang="en-US" sz="2000" b="1" dirty="0">
                          <a:solidFill>
                            <a:srgbClr val="C00000"/>
                          </a:solidFill>
                          <a:latin typeface="微軟正黑體" panose="020B0604030504040204" pitchFamily="34" charset="-120"/>
                          <a:ea typeface="微軟正黑體" panose="020B0604030504040204" pitchFamily="34" charset="-120"/>
                        </a:rPr>
                        <a:t>防衛叮嚀：</a:t>
                      </a:r>
                      <a:r>
                        <a:rPr lang="zh-TW" altLang="en-US" sz="2000" b="1" dirty="0">
                          <a:solidFill>
                            <a:srgbClr val="3366FF"/>
                          </a:solidFill>
                          <a:latin typeface="微軟正黑體" panose="020B0604030504040204" pitchFamily="34" charset="-120"/>
                          <a:ea typeface="微軟正黑體" panose="020B0604030504040204" pitchFamily="34" charset="-120"/>
                        </a:rPr>
                        <a:t>即使合法行車，仍應注意週遭可能出現之違規車輛與行人</a:t>
                      </a:r>
                    </a:p>
                  </a:txBody>
                  <a:tcPr/>
                </a:tc>
                <a:extLst>
                  <a:ext uri="{0D108BD9-81ED-4DB2-BD59-A6C34878D82A}">
                    <a16:rowId xmlns:a16="http://schemas.microsoft.com/office/drawing/2014/main" val="4054306989"/>
                  </a:ext>
                </a:extLst>
              </a:tr>
            </a:tbl>
          </a:graphicData>
        </a:graphic>
      </p:graphicFrame>
      <p:sp>
        <p:nvSpPr>
          <p:cNvPr id="3" name="矩形 2"/>
          <p:cNvSpPr/>
          <p:nvPr/>
        </p:nvSpPr>
        <p:spPr>
          <a:xfrm>
            <a:off x="803564" y="1109156"/>
            <a:ext cx="8913092"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四</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a:t>
            </a:r>
            <a:r>
              <a:rPr lang="zh-TW" altLang="en-US" sz="3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路口右轉</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交通事故之肇因與預防對策</a:t>
            </a:r>
          </a:p>
        </p:txBody>
      </p:sp>
    </p:spTree>
    <p:extLst>
      <p:ext uri="{BB962C8B-B14F-4D97-AF65-F5344CB8AC3E}">
        <p14:creationId xmlns:p14="http://schemas.microsoft.com/office/powerpoint/2010/main" val="28912148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67357AD1-0E39-9B06-9358-FAAE2D3AA3DF}"/>
              </a:ext>
            </a:extLst>
          </p:cNvPr>
          <p:cNvSpPr>
            <a:spLocks noGrp="1"/>
          </p:cNvSpPr>
          <p:nvPr>
            <p:ph type="sldNum" sz="quarter" idx="4294967295"/>
          </p:nvPr>
        </p:nvSpPr>
        <p:spPr/>
        <p:txBody>
          <a:bodyPr/>
          <a:lstStyle/>
          <a:p>
            <a:fld id="{B6BE55D3-46AE-45D7-AAE0-DE09EB3BA24F}" type="slidenum">
              <a:rPr lang="en-US" altLang="zh-TW" smtClean="0"/>
              <a:pPr/>
              <a:t>46</a:t>
            </a:fld>
            <a:endParaRPr lang="en-US" altLang="zh-TW" dirty="0"/>
          </a:p>
        </p:txBody>
      </p:sp>
      <p:sp>
        <p:nvSpPr>
          <p:cNvPr id="4" name="標題 3">
            <a:extLst>
              <a:ext uri="{FF2B5EF4-FFF2-40B4-BE49-F238E27FC236}">
                <a16:creationId xmlns:a16="http://schemas.microsoft.com/office/drawing/2014/main" id="{A0F0EC9A-F6B6-0283-3E97-859094C562A4}"/>
              </a:ext>
            </a:extLst>
          </p:cNvPr>
          <p:cNvSpPr>
            <a:spLocks noGrp="1"/>
          </p:cNvSpPr>
          <p:nvPr>
            <p:ph type="title"/>
          </p:nvPr>
        </p:nvSpPr>
        <p:spPr>
          <a:xfrm>
            <a:off x="868218" y="332349"/>
            <a:ext cx="10797309" cy="638536"/>
          </a:xfrm>
        </p:spPr>
        <p:txBody>
          <a:bodyPr>
            <a:noAutofit/>
          </a:bodyPr>
          <a:lstStyle/>
          <a:p>
            <a:pPr>
              <a:spcBef>
                <a:spcPts val="450"/>
              </a:spcBef>
            </a:pPr>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(5/14)</a:t>
            </a:r>
            <a:endParaRPr lang="en-US" altLang="zh-TW" b="1" dirty="0">
              <a:latin typeface="微軟正黑體" panose="020B0604030504040204" pitchFamily="34" charset="-120"/>
            </a:endParaRPr>
          </a:p>
        </p:txBody>
      </p:sp>
      <p:graphicFrame>
        <p:nvGraphicFramePr>
          <p:cNvPr id="5" name="表格 4">
            <a:extLst>
              <a:ext uri="{FF2B5EF4-FFF2-40B4-BE49-F238E27FC236}">
                <a16:creationId xmlns:a16="http://schemas.microsoft.com/office/drawing/2014/main" id="{77988A51-CA7A-E934-7F73-45A428AB8C9A}"/>
              </a:ext>
            </a:extLst>
          </p:cNvPr>
          <p:cNvGraphicFramePr>
            <a:graphicFrameLocks noGrp="1"/>
          </p:cNvGraphicFramePr>
          <p:nvPr>
            <p:extLst>
              <p:ext uri="{D42A27DB-BD31-4B8C-83A1-F6EECF244321}">
                <p14:modId xmlns:p14="http://schemas.microsoft.com/office/powerpoint/2010/main" val="1275237885"/>
              </p:ext>
            </p:extLst>
          </p:nvPr>
        </p:nvGraphicFramePr>
        <p:xfrm>
          <a:off x="1117600" y="1611715"/>
          <a:ext cx="10317018" cy="4794177"/>
        </p:xfrm>
        <a:graphic>
          <a:graphicData uri="http://schemas.openxmlformats.org/drawingml/2006/table">
            <a:tbl>
              <a:tblPr firstRow="1" bandRow="1">
                <a:tableStyleId>{5940675A-B579-460E-94D1-54222C63F5DA}</a:tableStyleId>
              </a:tblPr>
              <a:tblGrid>
                <a:gridCol w="5532582">
                  <a:extLst>
                    <a:ext uri="{9D8B030D-6E8A-4147-A177-3AD203B41FA5}">
                      <a16:colId xmlns:a16="http://schemas.microsoft.com/office/drawing/2014/main" val="2052683802"/>
                    </a:ext>
                  </a:extLst>
                </a:gridCol>
                <a:gridCol w="4784436">
                  <a:extLst>
                    <a:ext uri="{9D8B030D-6E8A-4147-A177-3AD203B41FA5}">
                      <a16:colId xmlns:a16="http://schemas.microsoft.com/office/drawing/2014/main" val="1694055195"/>
                    </a:ext>
                  </a:extLst>
                </a:gridCol>
              </a:tblGrid>
              <a:tr h="412744">
                <a:tc>
                  <a:txBody>
                    <a:bodyPr/>
                    <a:lstStyle/>
                    <a:p>
                      <a:pPr algn="ctr">
                        <a:spcBef>
                          <a:spcPts val="600"/>
                        </a:spcBef>
                        <a:spcAft>
                          <a:spcPts val="0"/>
                        </a:spcAft>
                      </a:pPr>
                      <a:r>
                        <a:rPr lang="zh-TW" altLang="en-US" sz="2000" b="1" dirty="0">
                          <a:solidFill>
                            <a:schemeClr val="tx1"/>
                          </a:solidFill>
                          <a:latin typeface="微軟正黑體" panose="020B0604030504040204" pitchFamily="34" charset="-120"/>
                          <a:ea typeface="微軟正黑體" panose="020B0604030504040204" pitchFamily="34" charset="-120"/>
                        </a:rPr>
                        <a:t>路段中機車之交通事故型態</a:t>
                      </a:r>
                    </a:p>
                  </a:txBody>
                  <a:tcPr anchor="ctr">
                    <a:solidFill>
                      <a:schemeClr val="accent4">
                        <a:lumMod val="40000"/>
                        <a:lumOff val="60000"/>
                      </a:schemeClr>
                    </a:solidFill>
                  </a:tcPr>
                </a:tc>
                <a:tc>
                  <a:txBody>
                    <a:bodyPr/>
                    <a:lstStyle/>
                    <a:p>
                      <a:pPr algn="ctr">
                        <a:spcBef>
                          <a:spcPts val="600"/>
                        </a:spcBef>
                        <a:spcAft>
                          <a:spcPts val="0"/>
                        </a:spcAft>
                      </a:pPr>
                      <a:r>
                        <a:rPr lang="zh-TW" altLang="en-US" sz="2000" b="1" dirty="0">
                          <a:solidFill>
                            <a:schemeClr val="tx1"/>
                          </a:solidFill>
                          <a:latin typeface="微軟正黑體" panose="020B0604030504040204" pitchFamily="34" charset="-120"/>
                          <a:ea typeface="微軟正黑體" panose="020B0604030504040204" pitchFamily="34" charset="-120"/>
                        </a:rPr>
                        <a:t>事故肇因與預防對策</a:t>
                      </a:r>
                    </a:p>
                  </a:txBody>
                  <a:tcPr anchor="ctr">
                    <a:solidFill>
                      <a:schemeClr val="accent6">
                        <a:lumMod val="40000"/>
                        <a:lumOff val="60000"/>
                      </a:schemeClr>
                    </a:solidFill>
                  </a:tcPr>
                </a:tc>
                <a:extLst>
                  <a:ext uri="{0D108BD9-81ED-4DB2-BD59-A6C34878D82A}">
                    <a16:rowId xmlns:a16="http://schemas.microsoft.com/office/drawing/2014/main" val="937144369"/>
                  </a:ext>
                </a:extLst>
              </a:tr>
              <a:tr h="4381433">
                <a:tc>
                  <a:txBody>
                    <a:bodyPr/>
                    <a:lstStyle/>
                    <a:p>
                      <a:pPr marL="268288" indent="-268288" algn="l" defTabSz="771544" rtl="0" eaLnBrk="1" latinLnBrk="0" hangingPunct="1">
                        <a:spcBef>
                          <a:spcPts val="0"/>
                        </a:spcBef>
                        <a:spcAft>
                          <a:spcPts val="600"/>
                        </a:spcAft>
                        <a:buFont typeface="+mj-lt"/>
                        <a:buAutoNum type="arabicPeriod"/>
                      </a:pP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撞擊路樹</a:t>
                      </a: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、電桿、橋墩，跌落圳溝等</a:t>
                      </a:r>
                    </a:p>
                    <a:p>
                      <a:pPr marL="268288" indent="-268288" algn="l" defTabSz="771544" rtl="0" eaLnBrk="1" latinLnBrk="0" hangingPunct="1">
                        <a:spcBef>
                          <a:spcPts val="0"/>
                        </a:spcBef>
                        <a:spcAft>
                          <a:spcPts val="600"/>
                        </a:spcAft>
                        <a:buFont typeface="+mj-lt"/>
                        <a:buAutoNum type="arabicPeriod"/>
                      </a:pP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超速、酒駕</a:t>
                      </a: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，於彎道滑入對向車道</a:t>
                      </a:r>
                    </a:p>
                    <a:p>
                      <a:pPr marL="268288" indent="-268288" algn="l" defTabSz="771544" rtl="0" eaLnBrk="1" latinLnBrk="0" hangingPunct="1">
                        <a:spcBef>
                          <a:spcPts val="0"/>
                        </a:spcBef>
                        <a:spcAft>
                          <a:spcPts val="600"/>
                        </a:spcAft>
                        <a:buFont typeface="+mj-lt"/>
                        <a:buAutoNum type="arabicPeriod"/>
                      </a:pP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倒車起步</a:t>
                      </a: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時，撞擊外車道行駛車輛</a:t>
                      </a:r>
                    </a:p>
                    <a:p>
                      <a:pPr marL="268288" indent="-268288" algn="l" defTabSz="771544" rtl="0" eaLnBrk="1" latinLnBrk="0" hangingPunct="1">
                        <a:spcBef>
                          <a:spcPts val="0"/>
                        </a:spcBef>
                        <a:spcAft>
                          <a:spcPts val="600"/>
                        </a:spcAft>
                        <a:buFont typeface="+mj-lt"/>
                        <a:buAutoNum type="arabicPeriod"/>
                      </a:pP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違規</a:t>
                      </a: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左轉或迴車</a:t>
                      </a: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，撞擊對向來車</a:t>
                      </a:r>
                    </a:p>
                    <a:p>
                      <a:pPr marL="268288" indent="-268288" algn="l" defTabSz="771544" rtl="0" eaLnBrk="1" latinLnBrk="0" hangingPunct="1">
                        <a:spcBef>
                          <a:spcPts val="0"/>
                        </a:spcBef>
                        <a:spcAft>
                          <a:spcPts val="600"/>
                        </a:spcAft>
                        <a:buFont typeface="+mj-lt"/>
                        <a:buAutoNum type="arabicPeriod"/>
                      </a:pP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跨越雙黃線超車、</a:t>
                      </a: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逆向行車</a:t>
                      </a:r>
                      <a:endParaRPr lang="zh-TW" altLang="en-US" sz="2100" b="1" kern="1200" dirty="0">
                        <a:solidFill>
                          <a:schemeClr val="tx1"/>
                        </a:solidFill>
                        <a:latin typeface="微軟正黑體" panose="020B0604030504040204" pitchFamily="34" charset="-120"/>
                        <a:ea typeface="微軟正黑體" panose="020B0604030504040204" pitchFamily="34" charset="-120"/>
                        <a:cs typeface="+mn-cs"/>
                      </a:endParaRPr>
                    </a:p>
                    <a:p>
                      <a:pPr marL="268288" indent="-268288" algn="l" defTabSz="771544" rtl="0" eaLnBrk="1" latinLnBrk="0" hangingPunct="1">
                        <a:spcBef>
                          <a:spcPts val="0"/>
                        </a:spcBef>
                        <a:spcAft>
                          <a:spcPts val="600"/>
                        </a:spcAft>
                        <a:buFont typeface="+mj-lt"/>
                        <a:buAutoNum type="arabicPeriod"/>
                      </a:pP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轉彎、變換車道不當</a:t>
                      </a:r>
                      <a:endParaRPr lang="zh-TW" altLang="en-US" sz="2100" b="1" kern="1200" dirty="0">
                        <a:solidFill>
                          <a:schemeClr val="tx1"/>
                        </a:solidFill>
                        <a:latin typeface="微軟正黑體" panose="020B0604030504040204" pitchFamily="34" charset="-120"/>
                        <a:ea typeface="微軟正黑體" panose="020B0604030504040204" pitchFamily="34" charset="-120"/>
                        <a:cs typeface="+mn-cs"/>
                      </a:endParaRPr>
                    </a:p>
                    <a:p>
                      <a:pPr marL="268288" indent="-268288" algn="l" defTabSz="771544" rtl="0" eaLnBrk="1" latinLnBrk="0" hangingPunct="1">
                        <a:spcBef>
                          <a:spcPts val="0"/>
                        </a:spcBef>
                        <a:spcAft>
                          <a:spcPts val="600"/>
                        </a:spcAft>
                        <a:buFont typeface="+mj-lt"/>
                        <a:buAutoNum type="arabicPeriod"/>
                      </a:pP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遇閃光號誌不減速、</a:t>
                      </a: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不遵守號誌管制</a:t>
                      </a:r>
                    </a:p>
                    <a:p>
                      <a:pPr marL="268288" indent="-268288" algn="l" defTabSz="771544" rtl="0" eaLnBrk="1" latinLnBrk="0" hangingPunct="1">
                        <a:spcBef>
                          <a:spcPts val="0"/>
                        </a:spcBef>
                        <a:spcAft>
                          <a:spcPts val="600"/>
                        </a:spcAft>
                        <a:buFont typeface="+mj-lt"/>
                        <a:buAutoNum type="arabicPeriod"/>
                      </a:pP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遭停放路邊車輛</a:t>
                      </a: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開啟車門撞擊</a:t>
                      </a:r>
                      <a:endParaRPr lang="zh-TW" altLang="en-US" sz="2100" b="1" kern="1200" dirty="0">
                        <a:solidFill>
                          <a:schemeClr val="tx1"/>
                        </a:solidFill>
                        <a:latin typeface="微軟正黑體" panose="020B0604030504040204" pitchFamily="34" charset="-120"/>
                        <a:ea typeface="微軟正黑體" panose="020B0604030504040204" pitchFamily="34" charset="-120"/>
                        <a:cs typeface="+mn-cs"/>
                      </a:endParaRPr>
                    </a:p>
                    <a:p>
                      <a:pPr marL="268288" indent="-268288" algn="l" defTabSz="771544" rtl="0" eaLnBrk="1" latinLnBrk="0" hangingPunct="1">
                        <a:spcBef>
                          <a:spcPts val="0"/>
                        </a:spcBef>
                        <a:spcAft>
                          <a:spcPts val="600"/>
                        </a:spcAft>
                        <a:buFont typeface="+mj-lt"/>
                        <a:buAutoNum type="arabicPeriod"/>
                      </a:pP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被路邊</a:t>
                      </a: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小巷道突然闖出</a:t>
                      </a: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之車輛撞擊</a:t>
                      </a:r>
                    </a:p>
                    <a:p>
                      <a:pPr marL="268288" indent="-268288" algn="l" defTabSz="771544" rtl="0" eaLnBrk="1" latinLnBrk="0" hangingPunct="1">
                        <a:spcBef>
                          <a:spcPts val="0"/>
                        </a:spcBef>
                        <a:spcAft>
                          <a:spcPts val="600"/>
                        </a:spcAft>
                        <a:buFont typeface="+mj-lt"/>
                        <a:buAutoNum type="arabicPeriod"/>
                      </a:pPr>
                      <a:r>
                        <a:rPr lang="zh-TW" altLang="en-US" sz="2100" b="1" kern="1200" dirty="0">
                          <a:solidFill>
                            <a:schemeClr val="tx1"/>
                          </a:solidFill>
                          <a:latin typeface="微軟正黑體" panose="020B0604030504040204" pitchFamily="34" charset="-120"/>
                          <a:ea typeface="微軟正黑體" panose="020B0604030504040204" pitchFamily="34" charset="-120"/>
                          <a:cs typeface="+mn-cs"/>
                        </a:rPr>
                        <a:t>違規停車佔用車道，</a:t>
                      </a:r>
                      <a:r>
                        <a:rPr lang="zh-TW" altLang="en-US" sz="2100" b="1" kern="1200" dirty="0">
                          <a:solidFill>
                            <a:srgbClr val="C00000"/>
                          </a:solidFill>
                          <a:latin typeface="微軟正黑體" panose="020B0604030504040204" pitchFamily="34" charset="-120"/>
                          <a:ea typeface="微軟正黑體" panose="020B0604030504040204" pitchFamily="34" charset="-120"/>
                          <a:cs typeface="+mn-cs"/>
                        </a:rPr>
                        <a:t>被逼換道擦</a:t>
                      </a:r>
                      <a:r>
                        <a:rPr lang="zh-TW" altLang="en-US" sz="2000" b="1" kern="1200" dirty="0">
                          <a:solidFill>
                            <a:srgbClr val="C00000"/>
                          </a:solidFill>
                          <a:latin typeface="微軟正黑體" panose="020B0604030504040204" pitchFamily="34" charset="-120"/>
                          <a:ea typeface="微軟正黑體" panose="020B0604030504040204" pitchFamily="34" charset="-120"/>
                          <a:cs typeface="+mn-cs"/>
                        </a:rPr>
                        <a:t>撞</a:t>
                      </a:r>
                      <a:endParaRPr lang="zh-TW" altLang="en-US" sz="2000" b="1" kern="1200" dirty="0">
                        <a:solidFill>
                          <a:schemeClr val="tx1"/>
                        </a:solidFill>
                        <a:latin typeface="微軟正黑體" panose="020B0604030504040204" pitchFamily="34" charset="-120"/>
                        <a:ea typeface="微軟正黑體" panose="020B0604030504040204" pitchFamily="34" charset="-120"/>
                        <a:cs typeface="+mn-cs"/>
                      </a:endParaRPr>
                    </a:p>
                  </a:txBody>
                  <a:tcPr/>
                </a:tc>
                <a:tc>
                  <a:txBody>
                    <a:bodyPr/>
                    <a:lstStyle/>
                    <a:p>
                      <a:pPr marL="358775" indent="-358775" algn="l">
                        <a:spcBef>
                          <a:spcPts val="600"/>
                        </a:spcBef>
                        <a:spcAft>
                          <a:spcPts val="0"/>
                        </a:spcAft>
                        <a:buFont typeface="+mj-lt"/>
                        <a:buAutoNum type="arabicPeriod"/>
                      </a:pPr>
                      <a:r>
                        <a:rPr lang="zh-TW" altLang="en-US" sz="2000" b="1"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rPr>
                        <a:t>肇事原因分析</a:t>
                      </a:r>
                      <a:endParaRPr lang="en-US" altLang="zh-TW" sz="2000" b="1"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未依號誌標誌管制行車</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720725" lvl="1" indent="-334963" algn="l">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不依行車規定讓車</a:t>
                      </a:r>
                    </a:p>
                    <a:p>
                      <a:pPr marL="720725" lvl="1" indent="-334963" algn="l">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超速、酒駕</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720725" lvl="1" indent="-334963" algn="l">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rPr>
                        <a:t>道路環境之安全威脅</a:t>
                      </a:r>
                    </a:p>
                    <a:p>
                      <a:pPr marL="360363" lvl="0" indent="-360363" algn="l">
                        <a:spcBef>
                          <a:spcPts val="600"/>
                        </a:spcBef>
                        <a:spcAft>
                          <a:spcPts val="0"/>
                        </a:spcAft>
                        <a:buFont typeface="+mj-lt"/>
                        <a:buAutoNum type="arabicPeriod"/>
                      </a:pPr>
                      <a:r>
                        <a:rPr lang="zh-TW" altLang="en-US" sz="2000" b="1" kern="1200"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rPr>
                        <a:t>預防對策</a:t>
                      </a:r>
                      <a:endParaRPr lang="en-US" altLang="zh-TW" sz="2000" b="1" kern="1200" dirty="0">
                        <a:solidFill>
                          <a:srgbClr val="3366F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遵守交通規則是最佳對策</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路側暗藏風險，減速慢行</a:t>
                      </a:r>
                    </a:p>
                    <a:p>
                      <a:pPr marL="720725" lvl="1" indent="-334963" algn="l" defTabSz="771544" rtl="0" eaLnBrk="1" latinLnBrk="0" hangingPunct="1">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做好「你我彼此看清楚」</a:t>
                      </a:r>
                      <a:endPar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20725" lvl="1" indent="-334963" algn="l" defTabSz="771544" rtl="0" eaLnBrk="1" latinLnBrk="0" hangingPunct="1">
                        <a:spcBef>
                          <a:spcPts val="300"/>
                        </a:spcBef>
                        <a:spcAft>
                          <a:spcPts val="0"/>
                        </a:spcAft>
                        <a:buFont typeface="+mj-lt"/>
                        <a:buAutoNum type="arabicParenR"/>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無法確認路權時禮讓為先</a:t>
                      </a:r>
                    </a:p>
                    <a:p>
                      <a:pPr marL="1255713" indent="-1255713" algn="l">
                        <a:spcBef>
                          <a:spcPts val="600"/>
                        </a:spcBef>
                        <a:spcAft>
                          <a:spcPts val="0"/>
                        </a:spcAft>
                      </a:pPr>
                      <a:r>
                        <a:rPr lang="zh-TW" altLang="en-US" sz="2000" b="1" dirty="0">
                          <a:solidFill>
                            <a:srgbClr val="C00000"/>
                          </a:solidFill>
                          <a:latin typeface="微軟正黑體" panose="020B0604030504040204" pitchFamily="34" charset="-120"/>
                          <a:ea typeface="微軟正黑體" panose="020B0604030504040204" pitchFamily="34" charset="-120"/>
                        </a:rPr>
                        <a:t>防衛叮嚀：</a:t>
                      </a:r>
                      <a:r>
                        <a:rPr lang="zh-TW" altLang="en-US" sz="2000" b="1" dirty="0">
                          <a:solidFill>
                            <a:srgbClr val="0000FF"/>
                          </a:solidFill>
                          <a:latin typeface="微軟正黑體" panose="020B0604030504040204" pitchFamily="34" charset="-120"/>
                          <a:ea typeface="微軟正黑體" panose="020B0604030504040204" pitchFamily="34" charset="-120"/>
                        </a:rPr>
                        <a:t>即使合法行車，仍應注意週遭可能出現之違規車輛與行人</a:t>
                      </a:r>
                    </a:p>
                  </a:txBody>
                  <a:tcPr/>
                </a:tc>
                <a:extLst>
                  <a:ext uri="{0D108BD9-81ED-4DB2-BD59-A6C34878D82A}">
                    <a16:rowId xmlns:a16="http://schemas.microsoft.com/office/drawing/2014/main" val="4054306989"/>
                  </a:ext>
                </a:extLst>
              </a:tr>
            </a:tbl>
          </a:graphicData>
        </a:graphic>
      </p:graphicFrame>
      <p:sp>
        <p:nvSpPr>
          <p:cNvPr id="3" name="矩形 2"/>
          <p:cNvSpPr/>
          <p:nvPr/>
        </p:nvSpPr>
        <p:spPr>
          <a:xfrm>
            <a:off x="868218" y="970885"/>
            <a:ext cx="8386618"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五</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a:t>
            </a:r>
            <a:r>
              <a:rPr lang="zh-TW" altLang="en-US" sz="32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路段中</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交通</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事故之肇因與預防對策</a:t>
            </a:r>
          </a:p>
        </p:txBody>
      </p:sp>
    </p:spTree>
    <p:extLst>
      <p:ext uri="{BB962C8B-B14F-4D97-AF65-F5344CB8AC3E}">
        <p14:creationId xmlns:p14="http://schemas.microsoft.com/office/powerpoint/2010/main" val="28903765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92A2AF52-F933-167F-DC90-FE1FE3929360}"/>
              </a:ext>
            </a:extLst>
          </p:cNvPr>
          <p:cNvSpPr>
            <a:spLocks noGrp="1"/>
          </p:cNvSpPr>
          <p:nvPr>
            <p:ph type="sldNum" sz="quarter" idx="4294967295"/>
          </p:nvPr>
        </p:nvSpPr>
        <p:spPr>
          <a:xfrm>
            <a:off x="8077200" y="6356351"/>
            <a:ext cx="2133600" cy="365125"/>
          </a:xfrm>
        </p:spPr>
        <p:txBody>
          <a:bodyPr/>
          <a:lstStyle/>
          <a:p>
            <a:fld id="{B6BE55D3-46AE-45D7-AAE0-DE09EB3BA24F}" type="slidenum">
              <a:rPr lang="en-US" altLang="zh-TW" smtClean="0"/>
              <a:pPr/>
              <a:t>47</a:t>
            </a:fld>
            <a:endParaRPr lang="en-US" altLang="zh-TW" dirty="0"/>
          </a:p>
        </p:txBody>
      </p:sp>
      <p:sp>
        <p:nvSpPr>
          <p:cNvPr id="3" name="內容版面配置區 2">
            <a:extLst>
              <a:ext uri="{FF2B5EF4-FFF2-40B4-BE49-F238E27FC236}">
                <a16:creationId xmlns:a16="http://schemas.microsoft.com/office/drawing/2014/main" id="{1342DA56-8128-5AE0-FA54-CE750DBF6D63}"/>
              </a:ext>
            </a:extLst>
          </p:cNvPr>
          <p:cNvSpPr>
            <a:spLocks noGrp="1"/>
          </p:cNvSpPr>
          <p:nvPr>
            <p:ph sz="quarter" idx="10"/>
          </p:nvPr>
        </p:nvSpPr>
        <p:spPr>
          <a:xfrm>
            <a:off x="803561" y="1985818"/>
            <a:ext cx="10603348" cy="4553095"/>
          </a:xfrm>
        </p:spPr>
        <p:txBody>
          <a:bodyPr/>
          <a:lstStyle/>
          <a:p>
            <a:pPr marL="457200" indent="-457200">
              <a:buFont typeface="Wingdings" panose="05000000000000000000" pitchFamily="2" charset="2"/>
              <a:buChar char="Ø"/>
            </a:pPr>
            <a:r>
              <a:rPr lang="zh-TW" altLang="en-US" sz="2800" b="1" dirty="0">
                <a:solidFill>
                  <a:srgbClr val="C00000"/>
                </a:solidFill>
                <a:latin typeface="微軟正黑體" panose="020B0604030504040204" pitchFamily="34" charset="-120"/>
                <a:ea typeface="微軟正黑體" panose="020B0604030504040204" pitchFamily="34" charset="-120"/>
              </a:rPr>
              <a:t>機車起駛</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ü"/>
            </a:pPr>
            <a:r>
              <a:rPr lang="zh-TW" altLang="en-US" sz="2200" dirty="0">
                <a:latin typeface="微軟正黑體" panose="020B0604030504040204" pitchFamily="34" charset="-120"/>
                <a:ea typeface="微軟正黑體" panose="020B0604030504040204" pitchFamily="34" charset="-120"/>
              </a:rPr>
              <a:t>機車</a:t>
            </a:r>
            <a:r>
              <a:rPr lang="zh-TW" altLang="en-US" sz="2200" b="1" dirty="0">
                <a:solidFill>
                  <a:srgbClr val="3366FF"/>
                </a:solidFill>
                <a:latin typeface="微軟正黑體" panose="020B0604030504040204" pitchFamily="34" charset="-120"/>
                <a:ea typeface="微軟正黑體" panose="020B0604030504040204" pitchFamily="34" charset="-120"/>
              </a:rPr>
              <a:t>從路邊起駛時</a:t>
            </a:r>
            <a:r>
              <a:rPr lang="zh-TW" altLang="en-US" sz="2200" dirty="0">
                <a:latin typeface="微軟正黑體" panose="020B0604030504040204" pitchFamily="34" charset="-120"/>
                <a:ea typeface="微軟正黑體" panose="020B0604030504040204" pitchFamily="34" charset="-120"/>
              </a:rPr>
              <a:t>，可能因車況不佳、路面不平、載人或載貨而平衡失調，</a:t>
            </a:r>
            <a:r>
              <a:rPr lang="zh-TW" altLang="en-US" sz="2200" b="1" dirty="0">
                <a:solidFill>
                  <a:srgbClr val="3366FF"/>
                </a:solidFill>
                <a:latin typeface="微軟正黑體" panose="020B0604030504040204" pitchFamily="34" charset="-120"/>
                <a:ea typeface="微軟正黑體" panose="020B0604030504040204" pitchFamily="34" charset="-120"/>
              </a:rPr>
              <a:t>易遭後方車輛追撞</a:t>
            </a:r>
            <a:r>
              <a:rPr lang="zh-TW" altLang="en-US" sz="2200" b="1" dirty="0">
                <a:latin typeface="微軟正黑體" panose="020B0604030504040204" pitchFamily="34" charset="-120"/>
                <a:ea typeface="微軟正黑體" panose="020B0604030504040204" pitchFamily="34" charset="-120"/>
              </a:rPr>
              <a:t>，</a:t>
            </a:r>
            <a:r>
              <a:rPr lang="zh-TW" altLang="en-US" sz="2200" b="1" dirty="0">
                <a:solidFill>
                  <a:srgbClr val="3366FF"/>
                </a:solidFill>
                <a:latin typeface="微軟正黑體" panose="020B0604030504040204" pitchFamily="34" charset="-120"/>
                <a:ea typeface="微軟正黑體" panose="020B0604030504040204" pitchFamily="34" charset="-120"/>
              </a:rPr>
              <a:t>宜特別留意左後方之來車</a:t>
            </a:r>
            <a:r>
              <a:rPr lang="zh-TW" altLang="en-US" sz="2200" b="1" dirty="0">
                <a:latin typeface="微軟正黑體" panose="020B0604030504040204" pitchFamily="34" charset="-120"/>
                <a:ea typeface="微軟正黑體" panose="020B0604030504040204" pitchFamily="34" charset="-120"/>
              </a:rPr>
              <a:t>。</a:t>
            </a:r>
            <a:endParaRPr lang="en-US" altLang="zh-TW" sz="2200" b="1" dirty="0">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ü"/>
            </a:pPr>
            <a:r>
              <a:rPr lang="zh-TW" altLang="en-US" sz="2200" b="1" dirty="0">
                <a:solidFill>
                  <a:srgbClr val="3366FF"/>
                </a:solidFill>
                <a:latin typeface="微軟正黑體" panose="020B0604030504040204" pitchFamily="34" charset="-120"/>
                <a:ea typeface="微軟正黑體" panose="020B0604030504040204" pitchFamily="34" charset="-120"/>
              </a:rPr>
              <a:t>看見他人騎機車準備起駛</a:t>
            </a:r>
            <a:r>
              <a:rPr lang="zh-TW" altLang="en-US" sz="2200" dirty="0">
                <a:latin typeface="微軟正黑體" panose="020B0604030504040204" pitchFamily="34" charset="-120"/>
                <a:ea typeface="微軟正黑體" panose="020B0604030504040204" pitchFamily="34" charset="-120"/>
              </a:rPr>
              <a:t>，應保持距離與間隔，並放慢車速。</a:t>
            </a:r>
            <a:endParaRPr lang="en-US" altLang="zh-TW" sz="2200" dirty="0">
              <a:latin typeface="微軟正黑體" panose="020B0604030504040204" pitchFamily="34" charset="-120"/>
              <a:ea typeface="微軟正黑體" panose="020B0604030504040204" pitchFamily="34" charset="-120"/>
            </a:endParaRPr>
          </a:p>
          <a:p>
            <a:pPr marL="457200" indent="-457200">
              <a:spcBef>
                <a:spcPts val="1200"/>
              </a:spcBef>
              <a:buFont typeface="Wingdings" panose="05000000000000000000" pitchFamily="2" charset="2"/>
              <a:buChar char="Ø"/>
            </a:pPr>
            <a:r>
              <a:rPr lang="zh-TW" altLang="en-US" sz="2800" b="1" dirty="0">
                <a:solidFill>
                  <a:srgbClr val="C00000"/>
                </a:solidFill>
                <a:latin typeface="微軟正黑體" panose="020B0604030504040204" pitchFamily="34" charset="-120"/>
                <a:ea typeface="微軟正黑體" panose="020B0604030504040204" pitchFamily="34" charset="-120"/>
              </a:rPr>
              <a:t>遇高齡者騎乘機車</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ü"/>
            </a:pPr>
            <a:r>
              <a:rPr lang="zh-TW" altLang="en-US" sz="2200" dirty="0">
                <a:latin typeface="微軟正黑體" panose="020B0604030504040204" pitchFamily="34" charset="-120"/>
                <a:ea typeface="微軟正黑體" panose="020B0604030504040204" pitchFamily="34" charset="-120"/>
              </a:rPr>
              <a:t>高齡機車騎士對車輛操控性較差、遇狀況反應較慢，</a:t>
            </a:r>
            <a:r>
              <a:rPr lang="zh-TW" altLang="en-US" sz="2200" b="1" dirty="0">
                <a:solidFill>
                  <a:srgbClr val="0000FF"/>
                </a:solidFill>
                <a:latin typeface="微軟正黑體" panose="020B0604030504040204" pitchFamily="34" charset="-120"/>
                <a:ea typeface="微軟正黑體" panose="020B0604030504040204" pitchFamily="34" charset="-120"/>
              </a:rPr>
              <a:t>且常忘記提前顯示方向燈警示其他用路</a:t>
            </a:r>
            <a:r>
              <a:rPr lang="zh-TW" altLang="en-US" sz="2200" b="1" dirty="0">
                <a:latin typeface="微軟正黑體" panose="020B0604030504040204" pitchFamily="34" charset="-120"/>
                <a:ea typeface="微軟正黑體" panose="020B0604030504040204" pitchFamily="34" charset="-120"/>
              </a:rPr>
              <a:t>人</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ü"/>
            </a:pPr>
            <a:r>
              <a:rPr lang="zh-TW" altLang="en-US" sz="2200" dirty="0">
                <a:latin typeface="微軟正黑體" panose="020B0604030504040204" pitchFamily="34" charset="-120"/>
                <a:ea typeface="微軟正黑體" panose="020B0604030504040204" pitchFamily="34" charset="-120"/>
              </a:rPr>
              <a:t>行車遇高齡機車騎士時，宜</a:t>
            </a:r>
            <a:r>
              <a:rPr lang="zh-TW" altLang="en-US" sz="2200" b="1" dirty="0">
                <a:solidFill>
                  <a:srgbClr val="3366FF"/>
                </a:solidFill>
                <a:latin typeface="微軟正黑體" panose="020B0604030504040204" pitchFamily="34" charset="-120"/>
                <a:ea typeface="微軟正黑體" panose="020B0604030504040204" pitchFamily="34" charset="-120"/>
              </a:rPr>
              <a:t>保持適當距離與間隔</a:t>
            </a:r>
            <a:r>
              <a:rPr lang="zh-TW" altLang="en-US" sz="2200" dirty="0">
                <a:latin typeface="微軟正黑體" panose="020B0604030504040204" pitchFamily="34" charset="-120"/>
                <a:ea typeface="微軟正黑體" panose="020B0604030504040204" pitchFamily="34" charset="-120"/>
              </a:rPr>
              <a:t>，或尋找適當時機</a:t>
            </a:r>
            <a:r>
              <a:rPr lang="zh-TW" altLang="en-US" sz="2200" b="1" dirty="0">
                <a:solidFill>
                  <a:srgbClr val="3366FF"/>
                </a:solidFill>
                <a:latin typeface="微軟正黑體" panose="020B0604030504040204" pitchFamily="34" charset="-120"/>
                <a:ea typeface="微軟正黑體" panose="020B0604030504040204" pitchFamily="34" charset="-120"/>
              </a:rPr>
              <a:t>超車遠離</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a:p>
            <a:pPr marL="457200" indent="-457200">
              <a:spcBef>
                <a:spcPts val="1200"/>
              </a:spcBef>
              <a:buFont typeface="Wingdings" panose="05000000000000000000" pitchFamily="2" charset="2"/>
              <a:buChar char="Ø"/>
            </a:pPr>
            <a:r>
              <a:rPr lang="zh-TW" altLang="en-US" sz="2800" b="1" dirty="0">
                <a:solidFill>
                  <a:srgbClr val="C00000"/>
                </a:solidFill>
                <a:latin typeface="微軟正黑體" panose="020B0604030504040204" pitchFamily="34" charset="-120"/>
                <a:ea typeface="微軟正黑體" panose="020B0604030504040204" pitchFamily="34" charset="-120"/>
              </a:rPr>
              <a:t>二段式左轉之現狀行為分析</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742950" lvl="1" indent="-285750">
              <a:buFont typeface="Wingdings" panose="05000000000000000000" pitchFamily="2" charset="2"/>
              <a:buChar char="ü"/>
            </a:pPr>
            <a:r>
              <a:rPr lang="zh-TW" altLang="en-US" sz="2200" dirty="0">
                <a:latin typeface="微軟正黑體" panose="020B0604030504040204" pitchFamily="34" charset="-120"/>
                <a:ea typeface="微軟正黑體" panose="020B0604030504040204" pitchFamily="34" charset="-120"/>
              </a:rPr>
              <a:t>部分機車騎士在</a:t>
            </a:r>
            <a:r>
              <a:rPr lang="zh-TW" altLang="en-US" sz="2200" b="1" dirty="0">
                <a:solidFill>
                  <a:srgbClr val="3366FF"/>
                </a:solidFill>
                <a:latin typeface="微軟正黑體" panose="020B0604030504040204" pitchFamily="34" charset="-120"/>
                <a:ea typeface="微軟正黑體" panose="020B0604030504040204" pitchFamily="34" charset="-120"/>
              </a:rPr>
              <a:t>準備進入待轉區時</a:t>
            </a:r>
            <a:r>
              <a:rPr lang="zh-TW" altLang="en-US" sz="2200" dirty="0">
                <a:latin typeface="微軟正黑體" panose="020B0604030504040204" pitchFamily="34" charset="-120"/>
                <a:ea typeface="微軟正黑體" panose="020B0604030504040204" pitchFamily="34" charset="-120"/>
              </a:rPr>
              <a:t>，會先</a:t>
            </a:r>
            <a:r>
              <a:rPr lang="zh-TW" altLang="en-US" sz="2200" b="1" dirty="0">
                <a:solidFill>
                  <a:srgbClr val="3366FF"/>
                </a:solidFill>
                <a:latin typeface="微軟正黑體" panose="020B0604030504040204" pitchFamily="34" charset="-120"/>
                <a:ea typeface="微軟正黑體" panose="020B0604030504040204" pitchFamily="34" charset="-120"/>
              </a:rPr>
              <a:t>顯示右側方向燈</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a:p>
            <a:pPr marL="742950" lvl="1" indent="-285750">
              <a:buFont typeface="Wingdings" panose="05000000000000000000" pitchFamily="2" charset="2"/>
              <a:buChar char="ü"/>
            </a:pPr>
            <a:r>
              <a:rPr lang="zh-TW" altLang="en-US" sz="2200" dirty="0">
                <a:latin typeface="微軟正黑體" panose="020B0604030504040204" pitchFamily="34" charset="-120"/>
                <a:ea typeface="微軟正黑體" panose="020B0604030504040204" pitchFamily="34" charset="-120"/>
              </a:rPr>
              <a:t>此時應特別</a:t>
            </a:r>
            <a:r>
              <a:rPr lang="zh-TW" altLang="en-US" sz="2200" b="1" dirty="0">
                <a:solidFill>
                  <a:srgbClr val="3366FF"/>
                </a:solidFill>
                <a:latin typeface="微軟正黑體" panose="020B0604030504040204" pitchFamily="34" charset="-120"/>
                <a:ea typeface="微軟正黑體" panose="020B0604030504040204" pitchFamily="34" charset="-120"/>
              </a:rPr>
              <a:t>注意其動向</a:t>
            </a:r>
            <a:r>
              <a:rPr lang="zh-TW" altLang="en-US" sz="2200" dirty="0">
                <a:latin typeface="微軟正黑體" panose="020B0604030504040204" pitchFamily="34" charset="-120"/>
                <a:ea typeface="微軟正黑體" panose="020B0604030504040204" pitchFamily="34" charset="-120"/>
              </a:rPr>
              <a:t>是</a:t>
            </a:r>
            <a:r>
              <a:rPr lang="zh-TW" altLang="en-US" sz="2200" b="1" dirty="0">
                <a:solidFill>
                  <a:srgbClr val="3366FF"/>
                </a:solidFill>
                <a:latin typeface="微軟正黑體" panose="020B0604030504040204" pitchFamily="34" charset="-120"/>
                <a:ea typeface="微軟正黑體" panose="020B0604030504040204" pitchFamily="34" charset="-120"/>
              </a:rPr>
              <a:t>欲進入待轉區</a:t>
            </a:r>
            <a:r>
              <a:rPr lang="zh-TW" altLang="en-US" sz="2200" dirty="0">
                <a:latin typeface="微軟正黑體" panose="020B0604030504040204" pitchFamily="34" charset="-120"/>
                <a:ea typeface="微軟正黑體" panose="020B0604030504040204" pitchFamily="34" charset="-120"/>
              </a:rPr>
              <a:t>，</a:t>
            </a:r>
            <a:r>
              <a:rPr lang="zh-TW" altLang="en-US" sz="2200" b="1" dirty="0">
                <a:solidFill>
                  <a:srgbClr val="3366FF"/>
                </a:solidFill>
                <a:latin typeface="微軟正黑體" panose="020B0604030504040204" pitchFamily="34" charset="-120"/>
                <a:ea typeface="微軟正黑體" panose="020B0604030504040204" pitchFamily="34" charset="-120"/>
              </a:rPr>
              <a:t>還是欲右轉</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a:p>
            <a:pPr lvl="2"/>
            <a:endParaRPr lang="zh-TW" altLang="en-US" dirty="0"/>
          </a:p>
        </p:txBody>
      </p:sp>
      <p:sp>
        <p:nvSpPr>
          <p:cNvPr id="8" name="標題 3">
            <a:extLst>
              <a:ext uri="{FF2B5EF4-FFF2-40B4-BE49-F238E27FC236}">
                <a16:creationId xmlns:a16="http://schemas.microsoft.com/office/drawing/2014/main" id="{05B88E37-6785-23F3-08CD-9517F1B70665}"/>
              </a:ext>
            </a:extLst>
          </p:cNvPr>
          <p:cNvSpPr>
            <a:spLocks noGrp="1"/>
          </p:cNvSpPr>
          <p:nvPr>
            <p:ph type="title"/>
          </p:nvPr>
        </p:nvSpPr>
        <p:spPr>
          <a:xfrm>
            <a:off x="738907" y="608627"/>
            <a:ext cx="10732657" cy="638536"/>
          </a:xfrm>
        </p:spPr>
        <p:txBody>
          <a:bodyPr>
            <a:no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(6/14)</a:t>
            </a:r>
            <a:endParaRPr lang="en-US" altLang="zh-TW" dirty="0"/>
          </a:p>
        </p:txBody>
      </p:sp>
      <p:sp>
        <p:nvSpPr>
          <p:cNvPr id="4" name="矩形 3"/>
          <p:cNvSpPr/>
          <p:nvPr/>
        </p:nvSpPr>
        <p:spPr>
          <a:xfrm>
            <a:off x="738907" y="1247163"/>
            <a:ext cx="9458038"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六</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機車騎士對其他用路人的防衛</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1/4)</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6497113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6D67BD1B-B36C-F01B-1BED-F3110517E9F4}"/>
              </a:ext>
            </a:extLst>
          </p:cNvPr>
          <p:cNvSpPr>
            <a:spLocks noGrp="1"/>
          </p:cNvSpPr>
          <p:nvPr>
            <p:ph type="title"/>
          </p:nvPr>
        </p:nvSpPr>
        <p:spPr>
          <a:xfrm>
            <a:off x="692727" y="365125"/>
            <a:ext cx="10843491" cy="612015"/>
          </a:xfrm>
        </p:spPr>
        <p:txBody>
          <a:bodyPr>
            <a:no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(7/14)</a:t>
            </a:r>
            <a:endParaRPr lang="en-US" altLang="zh-TW" dirty="0"/>
          </a:p>
        </p:txBody>
      </p:sp>
      <p:sp>
        <p:nvSpPr>
          <p:cNvPr id="3" name="內容版面配置區 2">
            <a:extLst>
              <a:ext uri="{FF2B5EF4-FFF2-40B4-BE49-F238E27FC236}">
                <a16:creationId xmlns:a16="http://schemas.microsoft.com/office/drawing/2014/main" id="{1342DA56-8128-5AE0-FA54-CE750DBF6D63}"/>
              </a:ext>
            </a:extLst>
          </p:cNvPr>
          <p:cNvSpPr>
            <a:spLocks noGrp="1"/>
          </p:cNvSpPr>
          <p:nvPr>
            <p:ph sz="half" idx="1"/>
          </p:nvPr>
        </p:nvSpPr>
        <p:spPr>
          <a:xfrm>
            <a:off x="792018" y="1742064"/>
            <a:ext cx="4195618" cy="4796848"/>
          </a:xfrm>
        </p:spPr>
        <p:txBody>
          <a:bodyPr/>
          <a:lstStyle/>
          <a:p>
            <a:pPr marL="457200" indent="-457200">
              <a:buFont typeface="Wingdings" panose="05000000000000000000" pitchFamily="2" charset="2"/>
              <a:buChar char="Ø"/>
            </a:pPr>
            <a:r>
              <a:rPr lang="zh-TW" altLang="en-US" sz="2800" b="1" dirty="0" smtClean="0">
                <a:solidFill>
                  <a:srgbClr val="C00000"/>
                </a:solidFill>
                <a:latin typeface="微軟正黑體" panose="020B0604030504040204" pitchFamily="34" charset="-120"/>
                <a:ea typeface="微軟正黑體" panose="020B0604030504040204" pitchFamily="34" charset="-120"/>
              </a:rPr>
              <a:t>路</a:t>
            </a:r>
            <a:r>
              <a:rPr lang="zh-TW" altLang="en-US" sz="2800" b="1" dirty="0">
                <a:solidFill>
                  <a:srgbClr val="C00000"/>
                </a:solidFill>
                <a:latin typeface="微軟正黑體" panose="020B0604030504040204" pitchFamily="34" charset="-120"/>
                <a:ea typeface="微軟正黑體" panose="020B0604030504040204" pitchFamily="34" charset="-120"/>
              </a:rPr>
              <a:t>邊汽車</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lvl="1">
              <a:buFont typeface="Wingdings" panose="05000000000000000000" pitchFamily="2" charset="2"/>
              <a:buChar char="ü"/>
            </a:pPr>
            <a:r>
              <a:rPr lang="zh-TW" altLang="en-US" b="1" dirty="0">
                <a:latin typeface="微軟正黑體" panose="020B0604030504040204" pitchFamily="34" charset="-120"/>
                <a:ea typeface="微軟正黑體" panose="020B0604030504040204" pitchFamily="34" charset="-120"/>
              </a:rPr>
              <a:t>若看見</a:t>
            </a:r>
            <a:r>
              <a:rPr lang="zh-TW" altLang="en-US" b="1" dirty="0">
                <a:solidFill>
                  <a:srgbClr val="3366FF"/>
                </a:solidFill>
                <a:latin typeface="微軟正黑體" panose="020B0604030504040204" pitchFamily="34" charset="-120"/>
                <a:ea typeface="微軟正黑體" panose="020B0604030504040204" pitchFamily="34" charset="-120"/>
              </a:rPr>
              <a:t>剛停好車</a:t>
            </a:r>
            <a:r>
              <a:rPr lang="zh-TW" altLang="en-US" b="1" dirty="0">
                <a:latin typeface="微軟正黑體" panose="020B0604030504040204" pitchFamily="34" charset="-120"/>
                <a:ea typeface="微軟正黑體" panose="020B0604030504040204" pitchFamily="34" charset="-120"/>
              </a:rPr>
              <a:t>，或</a:t>
            </a:r>
            <a:r>
              <a:rPr lang="zh-TW" altLang="en-US" b="1" dirty="0">
                <a:solidFill>
                  <a:srgbClr val="3366FF"/>
                </a:solidFill>
                <a:latin typeface="微軟正黑體" panose="020B0604030504040204" pitchFamily="34" charset="-120"/>
                <a:ea typeface="微軟正黑體" panose="020B0604030504040204" pitchFamily="34" charset="-120"/>
              </a:rPr>
              <a:t>路邊停車上有人</a:t>
            </a:r>
            <a:r>
              <a:rPr lang="zh-TW" altLang="en-US" b="1" dirty="0">
                <a:latin typeface="微軟正黑體" panose="020B0604030504040204" pitchFamily="34" charset="-120"/>
                <a:ea typeface="微軟正黑體" panose="020B0604030504040204" pitchFamily="34" charset="-120"/>
              </a:rPr>
              <a:t>及</a:t>
            </a:r>
            <a:r>
              <a:rPr lang="zh-TW" altLang="en-US" b="1" dirty="0">
                <a:solidFill>
                  <a:srgbClr val="3366FF"/>
                </a:solidFill>
                <a:latin typeface="微軟正黑體" panose="020B0604030504040204" pitchFamily="34" charset="-120"/>
                <a:ea typeface="微軟正黑體" panose="020B0604030504040204" pitchFamily="34" charset="-120"/>
              </a:rPr>
              <a:t>車尾燈亮著</a:t>
            </a:r>
            <a:r>
              <a:rPr lang="zh-TW" altLang="en-US" b="1" dirty="0">
                <a:latin typeface="微軟正黑體" panose="020B0604030504040204" pitchFamily="34" charset="-120"/>
                <a:ea typeface="微軟正黑體" panose="020B0604030504040204" pitchFamily="34" charset="-120"/>
              </a:rPr>
              <a:t>，應預期對方</a:t>
            </a:r>
            <a:r>
              <a:rPr lang="zh-TW" altLang="en-US" b="1" dirty="0">
                <a:solidFill>
                  <a:srgbClr val="C00000"/>
                </a:solidFill>
                <a:latin typeface="微軟正黑體" panose="020B0604030504040204" pitchFamily="34" charset="-120"/>
                <a:ea typeface="微軟正黑體" panose="020B0604030504040204" pitchFamily="34" charset="-120"/>
              </a:rPr>
              <a:t>可能隨時開啟車門</a:t>
            </a:r>
            <a:r>
              <a:rPr lang="zh-TW" altLang="en-US" b="1" dirty="0">
                <a:latin typeface="微軟正黑體" panose="020B0604030504040204" pitchFamily="34" charset="-120"/>
                <a:ea typeface="微軟正黑體" panose="020B0604030504040204" pitchFamily="34" charset="-120"/>
              </a:rPr>
              <a:t>，此時應與其</a:t>
            </a:r>
            <a:r>
              <a:rPr lang="zh-TW" altLang="en-US" b="1" dirty="0">
                <a:solidFill>
                  <a:srgbClr val="C00000"/>
                </a:solidFill>
                <a:latin typeface="微軟正黑體" panose="020B0604030504040204" pitchFamily="34" charset="-120"/>
                <a:ea typeface="微軟正黑體" panose="020B0604030504040204" pitchFamily="34" charset="-120"/>
              </a:rPr>
              <a:t>保持一個車門的安全間隔</a:t>
            </a:r>
            <a:r>
              <a:rPr lang="zh-TW" altLang="en-US" b="1" dirty="0">
                <a:latin typeface="微軟正黑體" panose="020B0604030504040204" pitchFamily="34" charset="-120"/>
                <a:ea typeface="微軟正黑體" panose="020B0604030504040204" pitchFamily="34" charset="-120"/>
              </a:rPr>
              <a:t>，避免發生開車門碰撞事故。</a:t>
            </a:r>
            <a:endParaRPr lang="en-US" altLang="zh-TW" b="1" dirty="0">
              <a:latin typeface="微軟正黑體" panose="020B0604030504040204" pitchFamily="34" charset="-120"/>
              <a:ea typeface="微軟正黑體" panose="020B0604030504040204" pitchFamily="34" charset="-120"/>
            </a:endParaRPr>
          </a:p>
          <a:p>
            <a:pPr lvl="1">
              <a:spcBef>
                <a:spcPts val="1200"/>
              </a:spcBef>
              <a:buFont typeface="Wingdings" panose="05000000000000000000" pitchFamily="2" charset="2"/>
              <a:buChar char="ü"/>
            </a:pPr>
            <a:r>
              <a:rPr lang="zh-TW" altLang="en-US" b="1" dirty="0">
                <a:solidFill>
                  <a:srgbClr val="C00000"/>
                </a:solidFill>
                <a:latin typeface="微軟正黑體" panose="020B0604030504040204" pitchFamily="34" charset="-120"/>
                <a:ea typeface="微軟正黑體" panose="020B0604030504040204" pitchFamily="34" charset="-120"/>
              </a:rPr>
              <a:t>遇前方違停車輛時</a:t>
            </a:r>
            <a:r>
              <a:rPr lang="zh-TW" altLang="en-US" b="1"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應</a:t>
            </a:r>
            <a:r>
              <a:rPr lang="zh-TW" altLang="en-US" b="1" dirty="0">
                <a:solidFill>
                  <a:srgbClr val="3366FF"/>
                </a:solidFill>
                <a:latin typeface="微軟正黑體" panose="020B0604030504040204" pitchFamily="34" charset="-120"/>
                <a:ea typeface="微軟正黑體" panose="020B0604030504040204" pitchFamily="34" charset="-120"/>
              </a:rPr>
              <a:t>注意後方車輛再</a:t>
            </a:r>
            <a:r>
              <a:rPr lang="zh-TW" altLang="en-US" b="1" dirty="0" smtClean="0">
                <a:solidFill>
                  <a:srgbClr val="3366FF"/>
                </a:solidFill>
                <a:latin typeface="微軟正黑體" panose="020B0604030504040204" pitchFamily="34" charset="-120"/>
                <a:ea typeface="微軟正黑體" panose="020B0604030504040204" pitchFamily="34" charset="-120"/>
              </a:rPr>
              <a:t>行閃避</a:t>
            </a:r>
            <a:r>
              <a:rPr lang="zh-TW" altLang="en-US" dirty="0">
                <a:latin typeface="微軟正黑體" panose="020B0604030504040204" pitchFamily="34" charset="-120"/>
                <a:ea typeface="微軟正黑體" panose="020B0604030504040204" pitchFamily="34" charset="-120"/>
              </a:rPr>
              <a:t>並</a:t>
            </a:r>
            <a:r>
              <a:rPr lang="zh-TW" altLang="en-US" b="1" dirty="0">
                <a:solidFill>
                  <a:srgbClr val="3366FF"/>
                </a:solidFill>
                <a:latin typeface="微軟正黑體" panose="020B0604030504040204" pitchFamily="34" charset="-120"/>
                <a:ea typeface="微軟正黑體" panose="020B0604030504040204" pitchFamily="34" charset="-120"/>
              </a:rPr>
              <a:t>注意</a:t>
            </a:r>
            <a:r>
              <a:rPr lang="zh-TW" altLang="en-US" b="1" dirty="0" smtClean="0">
                <a:solidFill>
                  <a:srgbClr val="3366FF"/>
                </a:solidFill>
                <a:latin typeface="微軟正黑體" panose="020B0604030504040204" pitchFamily="34" charset="-120"/>
                <a:ea typeface="微軟正黑體" panose="020B0604030504040204" pitchFamily="34" charset="-120"/>
              </a:rPr>
              <a:t>路障前方</a:t>
            </a:r>
            <a:r>
              <a:rPr lang="zh-TW" altLang="en-US" dirty="0">
                <a:latin typeface="微軟正黑體" panose="020B0604030504040204" pitchFamily="34" charset="-120"/>
                <a:ea typeface="微軟正黑體" panose="020B0604030504040204" pitchFamily="34" charset="-120"/>
              </a:rPr>
              <a:t>準備起駛</a:t>
            </a:r>
            <a:r>
              <a:rPr lang="zh-TW" altLang="en-US" dirty="0" smtClean="0">
                <a:latin typeface="微軟正黑體" panose="020B0604030504040204" pitchFamily="34" charset="-120"/>
                <a:ea typeface="微軟正黑體" panose="020B0604030504040204" pitchFamily="34" charset="-120"/>
              </a:rPr>
              <a:t>的汽機</a:t>
            </a:r>
            <a:r>
              <a:rPr lang="zh-TW" altLang="en-US" dirty="0">
                <a:latin typeface="微軟正黑體" panose="020B0604030504040204" pitchFamily="34" charset="-120"/>
                <a:ea typeface="微軟正黑體" panose="020B0604030504040204" pitchFamily="34" charset="-120"/>
              </a:rPr>
              <a:t>車，或</a:t>
            </a:r>
            <a:r>
              <a:rPr lang="zh-TW" altLang="en-US" dirty="0" smtClean="0">
                <a:latin typeface="微軟正黑體" panose="020B0604030504040204" pitchFamily="34" charset="-120"/>
                <a:ea typeface="微軟正黑體" panose="020B0604030504040204" pitchFamily="34" charset="-120"/>
              </a:rPr>
              <a:t>突然跑</a:t>
            </a:r>
            <a:r>
              <a:rPr lang="zh-TW" altLang="en-US" dirty="0">
                <a:latin typeface="微軟正黑體" panose="020B0604030504040204" pitchFamily="34" charset="-120"/>
                <a:ea typeface="微軟正黑體" panose="020B0604030504040204" pitchFamily="34" charset="-120"/>
              </a:rPr>
              <a:t>出來的行人。</a:t>
            </a:r>
          </a:p>
        </p:txBody>
      </p:sp>
      <p:pic>
        <p:nvPicPr>
          <p:cNvPr id="15" name="內容版面配置區 14"/>
          <p:cNvPicPr>
            <a:picLocks noGrp="1" noChangeAspect="1"/>
          </p:cNvPicPr>
          <p:nvPr>
            <p:ph sz="half" idx="2"/>
          </p:nvPr>
        </p:nvPicPr>
        <p:blipFill>
          <a:blip r:embed="rId2"/>
          <a:stretch>
            <a:fillRect/>
          </a:stretch>
        </p:blipFill>
        <p:spPr>
          <a:xfrm>
            <a:off x="5338618" y="1742064"/>
            <a:ext cx="5892800" cy="4547899"/>
          </a:xfrm>
          <a:prstGeom prst="rect">
            <a:avLst/>
          </a:prstGeom>
        </p:spPr>
      </p:pic>
      <p:sp>
        <p:nvSpPr>
          <p:cNvPr id="2" name="投影片編號版面配置區 1">
            <a:extLst>
              <a:ext uri="{FF2B5EF4-FFF2-40B4-BE49-F238E27FC236}">
                <a16:creationId xmlns:a16="http://schemas.microsoft.com/office/drawing/2014/main" id="{92A2AF52-F933-167F-DC90-FE1FE3929360}"/>
              </a:ext>
            </a:extLst>
          </p:cNvPr>
          <p:cNvSpPr>
            <a:spLocks noGrp="1"/>
          </p:cNvSpPr>
          <p:nvPr>
            <p:ph type="sldNum" sz="quarter" idx="12"/>
          </p:nvPr>
        </p:nvSpPr>
        <p:spPr/>
        <p:txBody>
          <a:bodyPr/>
          <a:lstStyle/>
          <a:p>
            <a:fld id="{B6BE55D3-46AE-45D7-AAE0-DE09EB3BA24F}" type="slidenum">
              <a:rPr lang="en-US" altLang="zh-TW" smtClean="0"/>
              <a:pPr/>
              <a:t>48</a:t>
            </a:fld>
            <a:endParaRPr lang="en-US" altLang="zh-TW" dirty="0"/>
          </a:p>
        </p:txBody>
      </p:sp>
      <p:sp>
        <p:nvSpPr>
          <p:cNvPr id="7" name="矩形 6"/>
          <p:cNvSpPr/>
          <p:nvPr/>
        </p:nvSpPr>
        <p:spPr>
          <a:xfrm>
            <a:off x="692727" y="977140"/>
            <a:ext cx="8015907"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六</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機車騎士對其他用路人的防衛駕駛</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(2/4)</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316849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92A2AF52-F933-167F-DC90-FE1FE3929360}"/>
              </a:ext>
            </a:extLst>
          </p:cNvPr>
          <p:cNvSpPr>
            <a:spLocks noGrp="1"/>
          </p:cNvSpPr>
          <p:nvPr>
            <p:ph type="sldNum" sz="quarter" idx="4294967295"/>
          </p:nvPr>
        </p:nvSpPr>
        <p:spPr/>
        <p:txBody>
          <a:bodyPr/>
          <a:lstStyle/>
          <a:p>
            <a:fld id="{B6BE55D3-46AE-45D7-AAE0-DE09EB3BA24F}" type="slidenum">
              <a:rPr lang="en-US" altLang="zh-TW" smtClean="0"/>
              <a:pPr/>
              <a:t>49</a:t>
            </a:fld>
            <a:endParaRPr lang="en-US" altLang="zh-TW" dirty="0"/>
          </a:p>
        </p:txBody>
      </p:sp>
      <p:sp>
        <p:nvSpPr>
          <p:cNvPr id="3" name="內容版面配置區 2">
            <a:extLst>
              <a:ext uri="{FF2B5EF4-FFF2-40B4-BE49-F238E27FC236}">
                <a16:creationId xmlns:a16="http://schemas.microsoft.com/office/drawing/2014/main" id="{1342DA56-8128-5AE0-FA54-CE750DBF6D63}"/>
              </a:ext>
            </a:extLst>
          </p:cNvPr>
          <p:cNvSpPr>
            <a:spLocks noGrp="1"/>
          </p:cNvSpPr>
          <p:nvPr>
            <p:ph sz="quarter" idx="10"/>
          </p:nvPr>
        </p:nvSpPr>
        <p:spPr>
          <a:xfrm>
            <a:off x="868215" y="1985818"/>
            <a:ext cx="10594111" cy="4183093"/>
          </a:xfrm>
        </p:spPr>
        <p:txBody>
          <a:bodyPr/>
          <a:lstStyle/>
          <a:p>
            <a:pPr marL="457200" indent="-457200">
              <a:buFont typeface="Wingdings" panose="05000000000000000000" pitchFamily="2" charset="2"/>
              <a:buChar char="Ø"/>
            </a:pPr>
            <a:r>
              <a:rPr lang="zh-TW" altLang="en-US" sz="2800" b="1" dirty="0">
                <a:solidFill>
                  <a:srgbClr val="C00000"/>
                </a:solidFill>
                <a:latin typeface="微軟正黑體" panose="020B0604030504040204" pitchFamily="34" charset="-120"/>
                <a:ea typeface="微軟正黑體" panose="020B0604030504040204" pitchFamily="34" charset="-120"/>
              </a:rPr>
              <a:t>公車</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ü"/>
            </a:pPr>
            <a:r>
              <a:rPr lang="zh-TW" altLang="en-US" sz="2400" dirty="0">
                <a:latin typeface="微軟正黑體" panose="020B0604030504040204" pitchFamily="34" charset="-120"/>
                <a:ea typeface="微軟正黑體" panose="020B0604030504040204" pitchFamily="34" charset="-120"/>
              </a:rPr>
              <a:t>公車</a:t>
            </a:r>
            <a:r>
              <a:rPr lang="zh-TW" altLang="en-US" sz="2400" b="1" dirty="0">
                <a:solidFill>
                  <a:srgbClr val="3366FF"/>
                </a:solidFill>
                <a:latin typeface="微軟正黑體" panose="020B0604030504040204" pitchFamily="34" charset="-120"/>
                <a:ea typeface="微軟正黑體" panose="020B0604030504040204" pitchFamily="34" charset="-120"/>
              </a:rPr>
              <a:t>可能隨時靠站</a:t>
            </a:r>
            <a:r>
              <a:rPr lang="zh-TW" altLang="en-US" sz="2400" b="1"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機車騎士應</a:t>
            </a:r>
            <a:r>
              <a:rPr lang="zh-TW" altLang="en-US" sz="2400" b="1" dirty="0">
                <a:solidFill>
                  <a:srgbClr val="3366FF"/>
                </a:solidFill>
                <a:latin typeface="微軟正黑體" panose="020B0604030504040204" pitchFamily="34" charset="-120"/>
                <a:ea typeface="微軟正黑體" panose="020B0604030504040204" pitchFamily="34" charset="-120"/>
              </a:rPr>
              <a:t>避免行駛在其右側</a:t>
            </a:r>
            <a:r>
              <a:rPr lang="zh-TW" altLang="en-US" sz="2400" b="1"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並與它</a:t>
            </a:r>
            <a:r>
              <a:rPr lang="zh-TW" altLang="en-US" sz="2400" b="1" dirty="0">
                <a:solidFill>
                  <a:srgbClr val="3366FF"/>
                </a:solidFill>
                <a:latin typeface="微軟正黑體" panose="020B0604030504040204" pitchFamily="34" charset="-120"/>
                <a:ea typeface="微軟正黑體" panose="020B0604030504040204" pitchFamily="34" charset="-120"/>
              </a:rPr>
              <a:t>保持足夠之前後安全距離</a:t>
            </a:r>
            <a:r>
              <a:rPr lang="zh-TW" altLang="en-US" sz="2400" b="1" dirty="0">
                <a:latin typeface="微軟正黑體" panose="020B0604030504040204" pitchFamily="34" charset="-120"/>
                <a:ea typeface="微軟正黑體" panose="020B0604030504040204" pitchFamily="34" charset="-120"/>
              </a:rPr>
              <a:t>。</a:t>
            </a:r>
            <a:endParaRPr lang="en-US" altLang="zh-TW" sz="2400" b="1" dirty="0">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ü"/>
            </a:pPr>
            <a:r>
              <a:rPr lang="zh-TW" altLang="en-US" sz="2400" b="1" dirty="0">
                <a:solidFill>
                  <a:srgbClr val="3366FF"/>
                </a:solidFill>
                <a:latin typeface="微軟正黑體" panose="020B0604030504040204" pitchFamily="34" charset="-120"/>
                <a:ea typeface="微軟正黑體" panose="020B0604030504040204" pitchFamily="34" charset="-120"/>
              </a:rPr>
              <a:t>遇停靠中的公車</a:t>
            </a:r>
            <a:r>
              <a:rPr lang="zh-TW" altLang="en-US" sz="2400" b="1"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應避免</a:t>
            </a:r>
            <a:r>
              <a:rPr lang="zh-TW" altLang="en-US" sz="2400" b="1" dirty="0">
                <a:solidFill>
                  <a:srgbClr val="3366FF"/>
                </a:solidFill>
                <a:latin typeface="微軟正黑體" panose="020B0604030504040204" pitchFamily="34" charset="-120"/>
                <a:ea typeface="微軟正黑體" panose="020B0604030504040204" pitchFamily="34" charset="-120"/>
              </a:rPr>
              <a:t>從其右側行駛而過</a:t>
            </a:r>
            <a:r>
              <a:rPr lang="zh-TW" altLang="en-US" sz="2400" b="1"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避免與</a:t>
            </a:r>
            <a:r>
              <a:rPr lang="zh-TW" altLang="en-US" sz="2400" b="1" dirty="0">
                <a:solidFill>
                  <a:srgbClr val="3366FF"/>
                </a:solidFill>
                <a:latin typeface="微軟正黑體" panose="020B0604030504040204" pitchFamily="34" charset="-120"/>
                <a:ea typeface="微軟正黑體" panose="020B0604030504040204" pitchFamily="34" charset="-120"/>
              </a:rPr>
              <a:t>上下車的乘客發生碰撞</a:t>
            </a:r>
            <a:r>
              <a:rPr lang="zh-TW" altLang="en-US" sz="2400" b="1" dirty="0">
                <a:latin typeface="微軟正黑體" panose="020B0604030504040204" pitchFamily="34" charset="-120"/>
                <a:ea typeface="微軟正黑體" panose="020B0604030504040204" pitchFamily="34" charset="-120"/>
              </a:rPr>
              <a:t>。</a:t>
            </a:r>
            <a:endParaRPr lang="en-US" altLang="zh-TW" sz="2400" b="1" dirty="0">
              <a:latin typeface="微軟正黑體" panose="020B0604030504040204" pitchFamily="34" charset="-120"/>
              <a:ea typeface="微軟正黑體" panose="020B0604030504040204" pitchFamily="34" charset="-120"/>
            </a:endParaRPr>
          </a:p>
          <a:p>
            <a:pPr marL="457200" indent="-457200">
              <a:spcBef>
                <a:spcPts val="1200"/>
              </a:spcBef>
              <a:buFont typeface="Wingdings" panose="05000000000000000000" pitchFamily="2" charset="2"/>
              <a:buChar char="Ø"/>
            </a:pPr>
            <a:r>
              <a:rPr lang="zh-TW" altLang="en-US" sz="2800" b="1" dirty="0">
                <a:solidFill>
                  <a:srgbClr val="C00000"/>
                </a:solidFill>
                <a:latin typeface="微軟正黑體" panose="020B0604030504040204" pitchFamily="34" charset="-120"/>
                <a:ea typeface="微軟正黑體" panose="020B0604030504040204" pitchFamily="34" charset="-120"/>
              </a:rPr>
              <a:t>計程車</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ü"/>
            </a:pPr>
            <a:r>
              <a:rPr lang="zh-TW" altLang="en-US" sz="2400" dirty="0">
                <a:latin typeface="微軟正黑體" panose="020B0604030504040204" pitchFamily="34" charset="-120"/>
                <a:ea typeface="微軟正黑體" panose="020B0604030504040204" pitchFamily="34" charset="-120"/>
              </a:rPr>
              <a:t>計程車可能為了載客而</a:t>
            </a:r>
            <a:r>
              <a:rPr lang="zh-TW" altLang="en-US" sz="2400" b="1" dirty="0">
                <a:solidFill>
                  <a:srgbClr val="3366FF"/>
                </a:solidFill>
                <a:latin typeface="微軟正黑體" panose="020B0604030504040204" pitchFamily="34" charset="-120"/>
                <a:ea typeface="微軟正黑體" panose="020B0604030504040204" pitchFamily="34" charset="-120"/>
              </a:rPr>
              <a:t>突然向右急靠</a:t>
            </a:r>
            <a:r>
              <a:rPr lang="zh-TW" altLang="en-US" sz="2400" dirty="0">
                <a:latin typeface="微軟正黑體" panose="020B0604030504040204" pitchFamily="34" charset="-120"/>
                <a:ea typeface="微軟正黑體" panose="020B0604030504040204" pitchFamily="34" charset="-120"/>
              </a:rPr>
              <a:t>或</a:t>
            </a:r>
            <a:r>
              <a:rPr lang="zh-TW" altLang="en-US" sz="2400" b="1" dirty="0">
                <a:solidFill>
                  <a:srgbClr val="3366FF"/>
                </a:solidFill>
                <a:latin typeface="微軟正黑體" panose="020B0604030504040204" pitchFamily="34" charset="-120"/>
                <a:ea typeface="微軟正黑體" panose="020B0604030504040204" pitchFamily="34" charset="-120"/>
              </a:rPr>
              <a:t>緊急煞車</a:t>
            </a:r>
            <a:r>
              <a:rPr lang="zh-TW" altLang="en-US" sz="2400" b="1" dirty="0">
                <a:latin typeface="微軟正黑體" panose="020B0604030504040204" pitchFamily="34" charset="-120"/>
                <a:ea typeface="微軟正黑體" panose="020B0604030504040204" pitchFamily="34" charset="-120"/>
              </a:rPr>
              <a:t>。</a:t>
            </a:r>
            <a:endParaRPr lang="en-US" altLang="zh-TW" sz="2400" b="1" dirty="0">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ü"/>
            </a:pPr>
            <a:r>
              <a:rPr lang="zh-TW" altLang="en-US" sz="2400" dirty="0">
                <a:latin typeface="微軟正黑體" panose="020B0604030504040204" pitchFamily="34" charset="-120"/>
                <a:ea typeface="微軟正黑體" panose="020B0604030504040204" pitchFamily="34" charset="-120"/>
              </a:rPr>
              <a:t>機車騎士應盡可能</a:t>
            </a:r>
            <a:r>
              <a:rPr lang="zh-TW" altLang="en-US" sz="2400" b="1" dirty="0">
                <a:solidFill>
                  <a:srgbClr val="3366FF"/>
                </a:solidFill>
                <a:latin typeface="微軟正黑體" panose="020B0604030504040204" pitchFamily="34" charset="-120"/>
                <a:ea typeface="微軟正黑體" panose="020B0604030504040204" pitchFamily="34" charset="-120"/>
              </a:rPr>
              <a:t>避免與其併行</a:t>
            </a:r>
            <a:r>
              <a:rPr lang="zh-TW" altLang="en-US" sz="2400" b="1" dirty="0">
                <a:latin typeface="微軟正黑體" panose="020B0604030504040204" pitchFamily="34" charset="-120"/>
                <a:ea typeface="微軟正黑體" panose="020B0604030504040204" pitchFamily="34" charset="-120"/>
              </a:rPr>
              <a:t>，</a:t>
            </a:r>
            <a:r>
              <a:rPr lang="zh-TW" altLang="en-US" sz="2400" b="1" dirty="0">
                <a:solidFill>
                  <a:srgbClr val="3366FF"/>
                </a:solidFill>
                <a:latin typeface="微軟正黑體" panose="020B0604030504040204" pitchFamily="34" charset="-120"/>
                <a:ea typeface="微軟正黑體" panose="020B0604030504040204" pitchFamily="34" charset="-120"/>
              </a:rPr>
              <a:t>保持前後安全距離</a:t>
            </a:r>
            <a:endParaRPr lang="en-US" altLang="zh-TW" sz="2400" b="1" dirty="0">
              <a:solidFill>
                <a:srgbClr val="3366FF"/>
              </a:solidFill>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ü"/>
            </a:pPr>
            <a:r>
              <a:rPr lang="zh-TW" altLang="en-US" sz="2400" dirty="0">
                <a:latin typeface="微軟正黑體" panose="020B0604030504040204" pitchFamily="34" charset="-120"/>
                <a:ea typeface="微軟正黑體" panose="020B0604030504040204" pitchFamily="34" charset="-120"/>
              </a:rPr>
              <a:t>計程車臨時停於路邊，機車騎士應注意突然</a:t>
            </a:r>
            <a:r>
              <a:rPr lang="zh-TW" altLang="en-US" sz="2400" b="1" dirty="0">
                <a:solidFill>
                  <a:srgbClr val="3366FF"/>
                </a:solidFill>
                <a:latin typeface="微軟正黑體" panose="020B0604030504040204" pitchFamily="34" charset="-120"/>
                <a:ea typeface="微軟正黑體" panose="020B0604030504040204" pitchFamily="34" charset="-120"/>
              </a:rPr>
              <a:t>開啟車門的乘客</a:t>
            </a:r>
            <a:r>
              <a:rPr lang="zh-TW" altLang="en-US" sz="2400" dirty="0">
                <a:latin typeface="微軟正黑體" panose="020B0604030504040204" pitchFamily="34" charset="-120"/>
                <a:ea typeface="微軟正黑體" panose="020B0604030504040204" pitchFamily="34" charset="-120"/>
              </a:rPr>
              <a:t>，避免從其左側及右側行駛而過。</a:t>
            </a:r>
            <a:endParaRPr lang="en-US" altLang="zh-TW" sz="2400" dirty="0">
              <a:latin typeface="微軟正黑體" panose="020B0604030504040204" pitchFamily="34" charset="-120"/>
              <a:ea typeface="微軟正黑體" panose="020B0604030504040204" pitchFamily="34" charset="-120"/>
            </a:endParaRPr>
          </a:p>
          <a:p>
            <a:pPr lvl="2"/>
            <a:endParaRPr lang="zh-TW" altLang="en-US" dirty="0"/>
          </a:p>
        </p:txBody>
      </p:sp>
      <p:sp>
        <p:nvSpPr>
          <p:cNvPr id="4" name="標題 3">
            <a:extLst>
              <a:ext uri="{FF2B5EF4-FFF2-40B4-BE49-F238E27FC236}">
                <a16:creationId xmlns:a16="http://schemas.microsoft.com/office/drawing/2014/main" id="{6D67BD1B-B36C-F01B-1BED-F3110517E9F4}"/>
              </a:ext>
            </a:extLst>
          </p:cNvPr>
          <p:cNvSpPr>
            <a:spLocks noGrp="1"/>
          </p:cNvSpPr>
          <p:nvPr>
            <p:ph type="title"/>
          </p:nvPr>
        </p:nvSpPr>
        <p:spPr>
          <a:xfrm>
            <a:off x="789706" y="513976"/>
            <a:ext cx="10603347" cy="638536"/>
          </a:xfrm>
        </p:spPr>
        <p:txBody>
          <a:bodyPr>
            <a:no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(8/14)</a:t>
            </a:r>
            <a:endParaRPr lang="en-US" altLang="zh-TW" b="1" dirty="0"/>
          </a:p>
        </p:txBody>
      </p:sp>
      <p:sp>
        <p:nvSpPr>
          <p:cNvPr id="5" name="矩形 4"/>
          <p:cNvSpPr/>
          <p:nvPr/>
        </p:nvSpPr>
        <p:spPr>
          <a:xfrm>
            <a:off x="789706" y="1220599"/>
            <a:ext cx="8475272"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六</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機車騎士對其他用路人的防衛</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3/4)</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999232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A0016-5951-CF81-7F57-D5D92F57F603}"/>
            </a:ext>
          </a:extLst>
        </p:cNvPr>
        <p:cNvGrpSpPr/>
        <p:nvPr/>
      </p:nvGrpSpPr>
      <p:grpSpPr>
        <a:xfrm>
          <a:off x="0" y="0"/>
          <a:ext cx="0" cy="0"/>
          <a:chOff x="0" y="0"/>
          <a:chExt cx="0" cy="0"/>
        </a:xfrm>
      </p:grpSpPr>
      <p:graphicFrame>
        <p:nvGraphicFramePr>
          <p:cNvPr id="3" name="圖表 2">
            <a:extLst>
              <a:ext uri="{FF2B5EF4-FFF2-40B4-BE49-F238E27FC236}">
                <a16:creationId xmlns:a16="http://schemas.microsoft.com/office/drawing/2014/main" id="{84B4C807-2454-1B72-FFB2-D0CFEB703BCA}"/>
              </a:ext>
            </a:extLst>
          </p:cNvPr>
          <p:cNvGraphicFramePr>
            <a:graphicFrameLocks/>
          </p:cNvGraphicFramePr>
          <p:nvPr>
            <p:extLst>
              <p:ext uri="{D42A27DB-BD31-4B8C-83A1-F6EECF244321}">
                <p14:modId xmlns:p14="http://schemas.microsoft.com/office/powerpoint/2010/main" val="3665831939"/>
              </p:ext>
            </p:extLst>
          </p:nvPr>
        </p:nvGraphicFramePr>
        <p:xfrm>
          <a:off x="701512" y="1045359"/>
          <a:ext cx="10652288" cy="5812641"/>
        </p:xfrm>
        <a:graphic>
          <a:graphicData uri="http://schemas.openxmlformats.org/drawingml/2006/chart">
            <c:chart xmlns:c="http://schemas.openxmlformats.org/drawingml/2006/chart" xmlns:r="http://schemas.openxmlformats.org/officeDocument/2006/relationships" r:id="rId2"/>
          </a:graphicData>
        </a:graphic>
      </p:graphicFrame>
      <p:sp>
        <p:nvSpPr>
          <p:cNvPr id="4" name="標題 3">
            <a:extLst>
              <a:ext uri="{FF2B5EF4-FFF2-40B4-BE49-F238E27FC236}">
                <a16:creationId xmlns:a16="http://schemas.microsoft.com/office/drawing/2014/main" id="{B731846C-E15A-3CE8-1A31-377B9C7E1CEA}"/>
              </a:ext>
            </a:extLst>
          </p:cNvPr>
          <p:cNvSpPr>
            <a:spLocks noGrp="1"/>
          </p:cNvSpPr>
          <p:nvPr>
            <p:ph type="title"/>
          </p:nvPr>
        </p:nvSpPr>
        <p:spPr>
          <a:xfrm>
            <a:off x="838200" y="354682"/>
            <a:ext cx="10515600" cy="690677"/>
          </a:xfrm>
        </p:spPr>
        <p:txBody>
          <a:bodyPr>
            <a:noAutofit/>
          </a:bodyPr>
          <a:lstStyle/>
          <a:p>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壹、認識我國的道路交通事故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(4/6)</a:t>
            </a:r>
            <a:endParaRPr lang="en-US" altLang="zh-TW" b="1" dirty="0">
              <a:solidFill>
                <a:srgbClr val="C00000"/>
              </a:solidFill>
              <a:latin typeface="微軟正黑體" panose="020B0604030504040204" pitchFamily="34" charset="-120"/>
              <a:ea typeface="微軟正黑體" panose="020B0604030504040204" pitchFamily="34" charset="-120"/>
            </a:endParaRPr>
          </a:p>
        </p:txBody>
      </p:sp>
      <p:sp>
        <p:nvSpPr>
          <p:cNvPr id="5" name="內容版面配置區 4"/>
          <p:cNvSpPr>
            <a:spLocks noGrp="1"/>
          </p:cNvSpPr>
          <p:nvPr>
            <p:ph idx="1"/>
          </p:nvPr>
        </p:nvSpPr>
        <p:spPr>
          <a:xfrm>
            <a:off x="838200" y="1366887"/>
            <a:ext cx="10515600" cy="4989464"/>
          </a:xfrm>
        </p:spPr>
        <p:txBody>
          <a:bodyPr>
            <a:normAutofit/>
          </a:bodyPr>
          <a:lstStyle/>
          <a:p>
            <a:pPr marL="0" indent="0" algn="ctr">
              <a:buNone/>
            </a:pPr>
            <a:r>
              <a:rPr lang="en-US" altLang="zh-TW" sz="2400" b="1" dirty="0">
                <a:latin typeface="微軟正黑體" panose="020B0604030504040204" pitchFamily="34" charset="-120"/>
                <a:ea typeface="微軟正黑體" panose="020B0604030504040204" pitchFamily="34" charset="-120"/>
              </a:rPr>
              <a:t>110</a:t>
            </a:r>
            <a:r>
              <a:rPr lang="zh-TW" altLang="en-US" sz="2400" b="1" dirty="0">
                <a:latin typeface="微軟正黑體" panose="020B0604030504040204" pitchFamily="34" charset="-120"/>
                <a:ea typeface="微軟正黑體" panose="020B0604030504040204" pitchFamily="34" charset="-120"/>
              </a:rPr>
              <a:t>至</a:t>
            </a:r>
            <a:r>
              <a:rPr lang="en-US" altLang="zh-TW" sz="2400" b="1" dirty="0">
                <a:latin typeface="微軟正黑體" panose="020B0604030504040204" pitchFamily="34" charset="-120"/>
                <a:ea typeface="微軟正黑體" panose="020B0604030504040204" pitchFamily="34" charset="-120"/>
              </a:rPr>
              <a:t>112</a:t>
            </a:r>
            <a:r>
              <a:rPr lang="zh-TW" altLang="en-US" sz="2400" b="1" dirty="0">
                <a:latin typeface="微軟正黑體" panose="020B0604030504040204" pitchFamily="34" charset="-120"/>
                <a:ea typeface="微軟正黑體" panose="020B0604030504040204" pitchFamily="34" charset="-120"/>
              </a:rPr>
              <a:t>年各縣市各年齡族群交通事故</a:t>
            </a:r>
            <a:r>
              <a:rPr lang="zh-TW" altLang="en-US" sz="2400" b="1" dirty="0">
                <a:solidFill>
                  <a:srgbClr val="C00000"/>
                </a:solidFill>
                <a:latin typeface="微軟正黑體" panose="020B0604030504040204" pitchFamily="34" charset="-120"/>
                <a:ea typeface="微軟正黑體" panose="020B0604030504040204" pitchFamily="34" charset="-120"/>
              </a:rPr>
              <a:t>死亡率</a:t>
            </a:r>
            <a:endParaRPr lang="zh-TW" altLang="en-US" sz="2400" dirty="0"/>
          </a:p>
        </p:txBody>
      </p:sp>
      <p:sp>
        <p:nvSpPr>
          <p:cNvPr id="2" name="投影片編號版面配置區 1">
            <a:extLst>
              <a:ext uri="{FF2B5EF4-FFF2-40B4-BE49-F238E27FC236}">
                <a16:creationId xmlns:a16="http://schemas.microsoft.com/office/drawing/2014/main" id="{A4B2541E-7268-36F1-5BA4-9CBEA4B1C85C}"/>
              </a:ext>
            </a:extLst>
          </p:cNvPr>
          <p:cNvSpPr>
            <a:spLocks noGrp="1"/>
          </p:cNvSpPr>
          <p:nvPr>
            <p:ph type="sldNum" sz="quarter" idx="12"/>
          </p:nvPr>
        </p:nvSpPr>
        <p:spPr>
          <a:prstGeom prst="rect">
            <a:avLst/>
          </a:prstGeom>
        </p:spPr>
        <p:txBody>
          <a:bodyPr/>
          <a:lstStyle/>
          <a:p>
            <a:fld id="{B6BE55D3-46AE-45D7-AAE0-DE09EB3BA24F}" type="slidenum">
              <a:rPr lang="en-US" altLang="zh-TW" smtClean="0"/>
              <a:pPr/>
              <a:t>5</a:t>
            </a:fld>
            <a:endParaRPr lang="en-US" altLang="zh-TW" dirty="0"/>
          </a:p>
        </p:txBody>
      </p:sp>
    </p:spTree>
    <p:extLst>
      <p:ext uri="{BB962C8B-B14F-4D97-AF65-F5344CB8AC3E}">
        <p14:creationId xmlns:p14="http://schemas.microsoft.com/office/powerpoint/2010/main" val="38102883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92A2AF52-F933-167F-DC90-FE1FE3929360}"/>
              </a:ext>
            </a:extLst>
          </p:cNvPr>
          <p:cNvSpPr>
            <a:spLocks noGrp="1"/>
          </p:cNvSpPr>
          <p:nvPr>
            <p:ph type="sldNum" sz="quarter" idx="4294967295"/>
          </p:nvPr>
        </p:nvSpPr>
        <p:spPr/>
        <p:txBody>
          <a:bodyPr/>
          <a:lstStyle/>
          <a:p>
            <a:fld id="{B6BE55D3-46AE-45D7-AAE0-DE09EB3BA24F}" type="slidenum">
              <a:rPr lang="en-US" altLang="zh-TW" smtClean="0"/>
              <a:pPr/>
              <a:t>50</a:t>
            </a:fld>
            <a:endParaRPr lang="en-US" altLang="zh-TW" dirty="0"/>
          </a:p>
        </p:txBody>
      </p:sp>
      <p:sp>
        <p:nvSpPr>
          <p:cNvPr id="3" name="內容版面配置區 2">
            <a:extLst>
              <a:ext uri="{FF2B5EF4-FFF2-40B4-BE49-F238E27FC236}">
                <a16:creationId xmlns:a16="http://schemas.microsoft.com/office/drawing/2014/main" id="{1342DA56-8128-5AE0-FA54-CE750DBF6D63}"/>
              </a:ext>
            </a:extLst>
          </p:cNvPr>
          <p:cNvSpPr>
            <a:spLocks noGrp="1"/>
          </p:cNvSpPr>
          <p:nvPr>
            <p:ph sz="quarter" idx="10"/>
          </p:nvPr>
        </p:nvSpPr>
        <p:spPr>
          <a:xfrm>
            <a:off x="693880" y="1792832"/>
            <a:ext cx="10916229" cy="4462109"/>
          </a:xfrm>
        </p:spPr>
        <p:txBody>
          <a:bodyPr/>
          <a:lstStyle/>
          <a:p>
            <a:pPr marL="457200" indent="-457200">
              <a:spcBef>
                <a:spcPts val="1200"/>
              </a:spcBef>
              <a:buFont typeface="Wingdings" panose="05000000000000000000" pitchFamily="2" charset="2"/>
              <a:buChar char="Ø"/>
            </a:pPr>
            <a:r>
              <a:rPr lang="zh-TW" altLang="en-US" sz="2800" b="1" dirty="0">
                <a:solidFill>
                  <a:srgbClr val="C00000"/>
                </a:solidFill>
                <a:latin typeface="微軟正黑體" panose="020B0604030504040204" pitchFamily="34" charset="-120"/>
                <a:ea typeface="微軟正黑體" panose="020B0604030504040204" pitchFamily="34" charset="-120"/>
              </a:rPr>
              <a:t>貨車</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800100" lvl="1" indent="-342900">
              <a:spcBef>
                <a:spcPts val="300"/>
              </a:spcBef>
              <a:buFont typeface="Wingdings" panose="05000000000000000000" pitchFamily="2" charset="2"/>
              <a:buChar char="ü"/>
            </a:pPr>
            <a:r>
              <a:rPr lang="zh-TW" altLang="en-US" sz="2200" dirty="0">
                <a:latin typeface="微軟正黑體" panose="020B0604030504040204" pitchFamily="34" charset="-120"/>
                <a:ea typeface="微軟正黑體" panose="020B0604030504040204" pitchFamily="34" charset="-120"/>
              </a:rPr>
              <a:t>貨車潛藏</a:t>
            </a:r>
            <a:r>
              <a:rPr lang="zh-TW" altLang="en-US" sz="2200" b="1" dirty="0">
                <a:solidFill>
                  <a:srgbClr val="3366FF"/>
                </a:solidFill>
                <a:latin typeface="微軟正黑體" panose="020B0604030504040204" pitchFamily="34" charset="-120"/>
                <a:ea typeface="微軟正黑體" panose="020B0604030504040204" pitchFamily="34" charset="-120"/>
              </a:rPr>
              <a:t>掉落物品之風險</a:t>
            </a:r>
            <a:r>
              <a:rPr lang="zh-TW" altLang="en-US" sz="2200" dirty="0">
                <a:latin typeface="微軟正黑體" panose="020B0604030504040204" pitchFamily="34" charset="-120"/>
                <a:ea typeface="微軟正黑體" panose="020B0604030504040204" pitchFamily="34" charset="-120"/>
              </a:rPr>
              <a:t>，應</a:t>
            </a:r>
            <a:r>
              <a:rPr lang="zh-TW" altLang="en-US" sz="2200" b="1" dirty="0">
                <a:solidFill>
                  <a:srgbClr val="3366FF"/>
                </a:solidFill>
                <a:latin typeface="微軟正黑體" panose="020B0604030504040204" pitchFamily="34" charset="-120"/>
                <a:ea typeface="微軟正黑體" panose="020B0604030504040204" pitchFamily="34" charset="-120"/>
              </a:rPr>
              <a:t>拉長與它的前後安全距離</a:t>
            </a:r>
            <a:r>
              <a:rPr lang="zh-TW" altLang="en-US" sz="2200" dirty="0">
                <a:latin typeface="微軟正黑體" panose="020B0604030504040204" pitchFamily="34" charset="-120"/>
                <a:ea typeface="微軟正黑體" panose="020B0604030504040204" pitchFamily="34" charset="-120"/>
              </a:rPr>
              <a:t>，或在</a:t>
            </a:r>
            <a:r>
              <a:rPr lang="zh-TW" altLang="en-US" sz="2200" b="1" dirty="0">
                <a:solidFill>
                  <a:srgbClr val="3366FF"/>
                </a:solidFill>
                <a:latin typeface="微軟正黑體" panose="020B0604030504040204" pitchFamily="34" charset="-120"/>
                <a:ea typeface="微軟正黑體" panose="020B0604030504040204" pitchFamily="34" charset="-120"/>
              </a:rPr>
              <a:t>適當時機超越</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a:p>
            <a:pPr marL="800100" lvl="1" indent="-342900">
              <a:spcBef>
                <a:spcPts val="300"/>
              </a:spcBef>
              <a:buFont typeface="Wingdings" panose="05000000000000000000" pitchFamily="2" charset="2"/>
              <a:buChar char="ü"/>
            </a:pPr>
            <a:r>
              <a:rPr lang="zh-TW" altLang="en-US" sz="2200" dirty="0">
                <a:latin typeface="微軟正黑體" panose="020B0604030504040204" pitchFamily="34" charset="-120"/>
                <a:ea typeface="微軟正黑體" panose="020B0604030504040204" pitchFamily="34" charset="-120"/>
              </a:rPr>
              <a:t>發現貨車</a:t>
            </a:r>
            <a:r>
              <a:rPr lang="zh-TW" altLang="en-US" sz="2200" b="1" dirty="0">
                <a:solidFill>
                  <a:srgbClr val="3366FF"/>
                </a:solidFill>
                <a:latin typeface="微軟正黑體" panose="020B0604030504040204" pitchFamily="34" charset="-120"/>
                <a:ea typeface="微軟正黑體" panose="020B0604030504040204" pitchFamily="34" charset="-120"/>
              </a:rPr>
              <a:t>綑綁貨物不夠牢靠時</a:t>
            </a:r>
            <a:r>
              <a:rPr lang="zh-TW" altLang="en-US" sz="2200" dirty="0">
                <a:latin typeface="微軟正黑體" panose="020B0604030504040204" pitchFamily="34" charset="-120"/>
                <a:ea typeface="微軟正黑體" panose="020B0604030504040204" pitchFamily="34" charset="-120"/>
              </a:rPr>
              <a:t>，貨物有隨時掉落之危險，應</a:t>
            </a:r>
            <a:r>
              <a:rPr lang="zh-TW" altLang="en-US" sz="2200" b="1" dirty="0">
                <a:solidFill>
                  <a:srgbClr val="3366FF"/>
                </a:solidFill>
                <a:latin typeface="微軟正黑體" panose="020B0604030504040204" pitchFamily="34" charset="-120"/>
                <a:ea typeface="微軟正黑體" panose="020B0604030504040204" pitchFamily="34" charset="-120"/>
              </a:rPr>
              <a:t>盡速變換車道</a:t>
            </a:r>
            <a:r>
              <a:rPr lang="zh-TW" altLang="en-US" sz="2200" dirty="0">
                <a:solidFill>
                  <a:srgbClr val="3366FF"/>
                </a:solidFill>
                <a:latin typeface="微軟正黑體" panose="020B0604030504040204" pitchFamily="34" charset="-120"/>
                <a:ea typeface="微軟正黑體" panose="020B0604030504040204" pitchFamily="34" charset="-120"/>
              </a:rPr>
              <a:t>並</a:t>
            </a:r>
            <a:r>
              <a:rPr lang="zh-TW" altLang="en-US" sz="2200" b="1" dirty="0">
                <a:solidFill>
                  <a:srgbClr val="3366FF"/>
                </a:solidFill>
                <a:latin typeface="微軟正黑體" panose="020B0604030504040204" pitchFamily="34" charset="-120"/>
                <a:ea typeface="微軟正黑體" panose="020B0604030504040204" pitchFamily="34" charset="-120"/>
              </a:rPr>
              <a:t>增加與該車的安全距離</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a:p>
            <a:pPr marL="800100" lvl="1" indent="-342900">
              <a:spcBef>
                <a:spcPts val="300"/>
              </a:spcBef>
              <a:buFont typeface="Wingdings" panose="05000000000000000000" pitchFamily="2" charset="2"/>
              <a:buChar char="ü"/>
            </a:pPr>
            <a:r>
              <a:rPr lang="zh-TW" altLang="en-US" sz="2200" dirty="0">
                <a:latin typeface="微軟正黑體" panose="020B0604030504040204" pitchFamily="34" charset="-120"/>
                <a:ea typeface="微軟正黑體" panose="020B0604030504040204" pitchFamily="34" charset="-120"/>
              </a:rPr>
              <a:t>貨車停車卸貨時，部分貨車會將升降尾門放下，放下時僅一平面，機車騎士</a:t>
            </a:r>
            <a:r>
              <a:rPr lang="zh-TW" altLang="en-US" sz="2200" b="1" dirty="0">
                <a:solidFill>
                  <a:srgbClr val="3366FF"/>
                </a:solidFill>
                <a:latin typeface="微軟正黑體" panose="020B0604030504040204" pitchFamily="34" charset="-120"/>
                <a:ea typeface="微軟正黑體" panose="020B0604030504040204" pitchFamily="34" charset="-120"/>
              </a:rPr>
              <a:t>不易發現該升降尾門的存在</a:t>
            </a:r>
            <a:r>
              <a:rPr lang="zh-TW" altLang="en-US" sz="2200" dirty="0">
                <a:latin typeface="微軟正黑體" panose="020B0604030504040204" pitchFamily="34" charset="-120"/>
                <a:ea typeface="微軟正黑體" panose="020B0604030504040204" pitchFamily="34" charset="-120"/>
              </a:rPr>
              <a:t>。若看見貨車於路邊臨停，應</a:t>
            </a:r>
            <a:r>
              <a:rPr lang="zh-TW" altLang="en-US" sz="2200" b="1" dirty="0">
                <a:solidFill>
                  <a:srgbClr val="3366FF"/>
                </a:solidFill>
                <a:latin typeface="微軟正黑體" panose="020B0604030504040204" pitchFamily="34" charset="-120"/>
                <a:ea typeface="微軟正黑體" panose="020B0604030504040204" pitchFamily="34" charset="-120"/>
              </a:rPr>
              <a:t>遠離該車車尾</a:t>
            </a:r>
            <a:r>
              <a:rPr lang="zh-TW" altLang="en-US" sz="2200" dirty="0">
                <a:latin typeface="微軟正黑體" panose="020B0604030504040204" pitchFamily="34" charset="-120"/>
                <a:ea typeface="微軟正黑體" panose="020B0604030504040204" pitchFamily="34" charset="-120"/>
              </a:rPr>
              <a:t>，於適當時機</a:t>
            </a:r>
            <a:r>
              <a:rPr lang="zh-TW" altLang="en-US" sz="2200" b="1" dirty="0">
                <a:solidFill>
                  <a:srgbClr val="3366FF"/>
                </a:solidFill>
                <a:latin typeface="微軟正黑體" panose="020B0604030504040204" pitchFamily="34" charset="-120"/>
                <a:ea typeface="微軟正黑體" panose="020B0604030504040204" pitchFamily="34" charset="-120"/>
              </a:rPr>
              <a:t>變換車道</a:t>
            </a:r>
            <a:r>
              <a:rPr lang="zh-TW" altLang="en-US" sz="2200" dirty="0">
                <a:latin typeface="微軟正黑體" panose="020B0604030504040204" pitchFamily="34" charset="-120"/>
                <a:ea typeface="微軟正黑體" panose="020B0604030504040204" pitchFamily="34" charset="-120"/>
              </a:rPr>
              <a:t>並與該車</a:t>
            </a:r>
            <a:r>
              <a:rPr lang="zh-TW" altLang="en-US" sz="2200" b="1" dirty="0">
                <a:solidFill>
                  <a:srgbClr val="3366FF"/>
                </a:solidFill>
                <a:latin typeface="微軟正黑體" panose="020B0604030504040204" pitchFamily="34" charset="-120"/>
                <a:ea typeface="微軟正黑體" panose="020B0604030504040204" pitchFamily="34" charset="-120"/>
              </a:rPr>
              <a:t>保持安全距離及間隔</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a:p>
            <a:pPr marL="457200" indent="-457200">
              <a:spcBef>
                <a:spcPts val="1200"/>
              </a:spcBef>
              <a:buFont typeface="Wingdings" panose="05000000000000000000" pitchFamily="2" charset="2"/>
              <a:buChar char="Ø"/>
            </a:pPr>
            <a:r>
              <a:rPr lang="zh-TW" altLang="en-US" sz="2800" b="1" dirty="0">
                <a:solidFill>
                  <a:srgbClr val="C00000"/>
                </a:solidFill>
                <a:latin typeface="微軟正黑體" panose="020B0604030504040204" pitchFamily="34" charset="-120"/>
                <a:ea typeface="微軟正黑體" panose="020B0604030504040204" pitchFamily="34" charset="-120"/>
              </a:rPr>
              <a:t>行人</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800100" lvl="1" indent="-342900">
              <a:spcBef>
                <a:spcPts val="300"/>
              </a:spcBef>
              <a:buFont typeface="Wingdings" panose="05000000000000000000" pitchFamily="2" charset="2"/>
              <a:buChar char="ü"/>
            </a:pPr>
            <a:r>
              <a:rPr lang="zh-TW" altLang="en-US" sz="2200" b="1" dirty="0">
                <a:latin typeface="微軟正黑體" panose="020B0604030504040204" pitchFamily="34" charset="-120"/>
                <a:ea typeface="微軟正黑體" panose="020B0604030504040204" pitchFamily="34" charset="-120"/>
              </a:rPr>
              <a:t>遇前方路邊有行人同向行走時</a:t>
            </a:r>
            <a:r>
              <a:rPr lang="zh-TW" altLang="en-US" sz="2200" dirty="0">
                <a:latin typeface="微軟正黑體" panose="020B0604030504040204" pitchFamily="34" charset="-120"/>
                <a:ea typeface="微軟正黑體" panose="020B0604030504040204" pitchFamily="34" charset="-120"/>
              </a:rPr>
              <a:t>，</a:t>
            </a:r>
            <a:r>
              <a:rPr lang="zh-TW" altLang="en-US" sz="2200" b="1" dirty="0">
                <a:latin typeface="微軟正黑體" panose="020B0604030504040204" pitchFamily="34" charset="-120"/>
                <a:ea typeface="微軟正黑體" panose="020B0604030504040204" pitchFamily="34" charset="-120"/>
              </a:rPr>
              <a:t>應放慢車速</a:t>
            </a:r>
            <a:r>
              <a:rPr lang="zh-TW" altLang="en-US" sz="2200" dirty="0">
                <a:latin typeface="微軟正黑體" panose="020B0604030504040204" pitchFamily="34" charset="-120"/>
                <a:ea typeface="微軟正黑體" panose="020B0604030504040204" pitchFamily="34" charset="-120"/>
              </a:rPr>
              <a:t>並注意其可能</a:t>
            </a:r>
            <a:r>
              <a:rPr lang="zh-TW" altLang="en-US" sz="2200" b="1" dirty="0">
                <a:solidFill>
                  <a:srgbClr val="3366FF"/>
                </a:solidFill>
                <a:latin typeface="微軟正黑體" panose="020B0604030504040204" pitchFamily="34" charset="-120"/>
                <a:ea typeface="微軟正黑體" panose="020B0604030504040204" pitchFamily="34" charset="-120"/>
              </a:rPr>
              <a:t>突然左偏</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a:p>
            <a:pPr marL="800100" lvl="1" indent="-342900">
              <a:spcBef>
                <a:spcPts val="300"/>
              </a:spcBef>
              <a:buFont typeface="Wingdings" panose="05000000000000000000" pitchFamily="2" charset="2"/>
              <a:buChar char="ü"/>
            </a:pPr>
            <a:r>
              <a:rPr lang="zh-TW" altLang="en-US" sz="2200" dirty="0">
                <a:latin typeface="微軟正黑體" panose="020B0604030504040204" pitchFamily="34" charset="-120"/>
                <a:ea typeface="微軟正黑體" panose="020B0604030504040204" pitchFamily="34" charset="-120"/>
              </a:rPr>
              <a:t>行經</a:t>
            </a:r>
            <a:r>
              <a:rPr lang="zh-TW" altLang="en-US" sz="2200" b="1" dirty="0">
                <a:latin typeface="微軟正黑體" panose="020B0604030504040204" pitchFamily="34" charset="-120"/>
                <a:ea typeface="微軟正黑體" panose="020B0604030504040204" pitchFamily="34" charset="-120"/>
              </a:rPr>
              <a:t>人車繁忙</a:t>
            </a:r>
            <a:r>
              <a:rPr lang="zh-TW" altLang="en-US" sz="2200" dirty="0">
                <a:latin typeface="微軟正黑體" panose="020B0604030504040204" pitchFamily="34" charset="-120"/>
                <a:ea typeface="微軟正黑體" panose="020B0604030504040204" pitchFamily="34" charset="-120"/>
              </a:rPr>
              <a:t>且</a:t>
            </a:r>
            <a:r>
              <a:rPr lang="zh-TW" altLang="en-US" sz="2200" b="1" dirty="0">
                <a:latin typeface="微軟正黑體" panose="020B0604030504040204" pitchFamily="34" charset="-120"/>
                <a:ea typeface="微軟正黑體" panose="020B0604030504040204" pitchFamily="34" charset="-120"/>
              </a:rPr>
              <a:t>路邊停滿車輛</a:t>
            </a:r>
            <a:r>
              <a:rPr lang="zh-TW" altLang="en-US" sz="2200" dirty="0">
                <a:latin typeface="微軟正黑體" panose="020B0604030504040204" pitchFamily="34" charset="-120"/>
                <a:ea typeface="微軟正黑體" panose="020B0604030504040204" pitchFamily="34" charset="-120"/>
              </a:rPr>
              <a:t>之街道時，</a:t>
            </a:r>
            <a:r>
              <a:rPr lang="zh-TW" altLang="en-US" sz="2200" b="1" dirty="0">
                <a:latin typeface="微軟正黑體" panose="020B0604030504040204" pitchFamily="34" charset="-120"/>
                <a:ea typeface="微軟正黑體" panose="020B0604030504040204" pitchFamily="34" charset="-120"/>
              </a:rPr>
              <a:t>請減速慢行</a:t>
            </a:r>
            <a:r>
              <a:rPr lang="zh-TW" altLang="en-US" sz="2200" dirty="0">
                <a:latin typeface="微軟正黑體" panose="020B0604030504040204" pitchFamily="34" charset="-120"/>
                <a:ea typeface="微軟正黑體" panose="020B0604030504040204" pitchFamily="34" charset="-120"/>
              </a:rPr>
              <a:t>以防範</a:t>
            </a:r>
            <a:r>
              <a:rPr lang="zh-TW" altLang="en-US" sz="2200" b="1" dirty="0">
                <a:solidFill>
                  <a:srgbClr val="3366FF"/>
                </a:solidFill>
                <a:latin typeface="微軟正黑體" panose="020B0604030504040204" pitchFamily="34" charset="-120"/>
                <a:ea typeface="微軟正黑體" panose="020B0604030504040204" pitchFamily="34" charset="-120"/>
              </a:rPr>
              <a:t>突然從車輛間隙中闖出穿越道路之行人</a:t>
            </a:r>
            <a:r>
              <a:rPr lang="zh-TW" altLang="en-US" sz="2200" dirty="0" smtClean="0">
                <a:latin typeface="微軟正黑體" panose="020B0604030504040204" pitchFamily="34" charset="-120"/>
                <a:ea typeface="微軟正黑體" panose="020B0604030504040204" pitchFamily="34" charset="-120"/>
              </a:rPr>
              <a:t>。</a:t>
            </a:r>
            <a:endParaRPr lang="zh-TW" altLang="en-US" sz="2200" dirty="0"/>
          </a:p>
        </p:txBody>
      </p:sp>
      <p:sp>
        <p:nvSpPr>
          <p:cNvPr id="4" name="標題 3">
            <a:extLst>
              <a:ext uri="{FF2B5EF4-FFF2-40B4-BE49-F238E27FC236}">
                <a16:creationId xmlns:a16="http://schemas.microsoft.com/office/drawing/2014/main" id="{6D67BD1B-B36C-F01B-1BED-F3110517E9F4}"/>
              </a:ext>
            </a:extLst>
          </p:cNvPr>
          <p:cNvSpPr>
            <a:spLocks noGrp="1"/>
          </p:cNvSpPr>
          <p:nvPr>
            <p:ph type="title"/>
          </p:nvPr>
        </p:nvSpPr>
        <p:spPr>
          <a:xfrm>
            <a:off x="609598" y="503385"/>
            <a:ext cx="10908147" cy="638536"/>
          </a:xfrm>
        </p:spPr>
        <p:txBody>
          <a:bodyPr>
            <a:no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(9/14)</a:t>
            </a:r>
            <a:endParaRPr lang="en-US" altLang="zh-TW" b="1" dirty="0"/>
          </a:p>
        </p:txBody>
      </p:sp>
      <p:sp>
        <p:nvSpPr>
          <p:cNvPr id="5" name="矩形 4"/>
          <p:cNvSpPr/>
          <p:nvPr/>
        </p:nvSpPr>
        <p:spPr>
          <a:xfrm>
            <a:off x="674254" y="1208057"/>
            <a:ext cx="8992483"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六</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機車騎士對其他用路人的防衛</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4/4)</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1455433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92A2AF52-F933-167F-DC90-FE1FE3929360}"/>
              </a:ext>
            </a:extLst>
          </p:cNvPr>
          <p:cNvSpPr>
            <a:spLocks noGrp="1"/>
          </p:cNvSpPr>
          <p:nvPr>
            <p:ph type="sldNum" sz="quarter" idx="4294967295"/>
          </p:nvPr>
        </p:nvSpPr>
        <p:spPr>
          <a:xfrm>
            <a:off x="8077200" y="6356351"/>
            <a:ext cx="2133600" cy="365125"/>
          </a:xfrm>
        </p:spPr>
        <p:txBody>
          <a:bodyPr/>
          <a:lstStyle/>
          <a:p>
            <a:fld id="{B6BE55D3-46AE-45D7-AAE0-DE09EB3BA24F}" type="slidenum">
              <a:rPr lang="en-US" altLang="zh-TW" smtClean="0"/>
              <a:pPr/>
              <a:t>51</a:t>
            </a:fld>
            <a:endParaRPr lang="en-US" altLang="zh-TW" dirty="0"/>
          </a:p>
        </p:txBody>
      </p:sp>
      <p:sp>
        <p:nvSpPr>
          <p:cNvPr id="3" name="內容版面配置區 2">
            <a:extLst>
              <a:ext uri="{FF2B5EF4-FFF2-40B4-BE49-F238E27FC236}">
                <a16:creationId xmlns:a16="http://schemas.microsoft.com/office/drawing/2014/main" id="{1342DA56-8128-5AE0-FA54-CE750DBF6D63}"/>
              </a:ext>
            </a:extLst>
          </p:cNvPr>
          <p:cNvSpPr>
            <a:spLocks noGrp="1"/>
          </p:cNvSpPr>
          <p:nvPr>
            <p:ph sz="quarter" idx="10"/>
          </p:nvPr>
        </p:nvSpPr>
        <p:spPr>
          <a:xfrm>
            <a:off x="748145" y="1550590"/>
            <a:ext cx="10769600" cy="5077814"/>
          </a:xfrm>
        </p:spPr>
        <p:txBody>
          <a:bodyPr/>
          <a:lstStyle/>
          <a:p>
            <a:pPr marL="457200" indent="-457200">
              <a:buFont typeface="Wingdings" panose="05000000000000000000" pitchFamily="2" charset="2"/>
              <a:buChar char="Ø"/>
            </a:pPr>
            <a:r>
              <a:rPr lang="zh-TW" altLang="en-US" sz="2800" b="1" dirty="0">
                <a:solidFill>
                  <a:srgbClr val="C00000"/>
                </a:solidFill>
                <a:latin typeface="微軟正黑體" panose="020B0604030504040204" pitchFamily="34" charset="-120"/>
                <a:ea typeface="微軟正黑體" panose="020B0604030504040204" pitchFamily="34" charset="-120"/>
              </a:rPr>
              <a:t>交岔路口之潛藏危險</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800100" lvl="1" indent="-342900">
              <a:spcBef>
                <a:spcPts val="600"/>
              </a:spcBef>
              <a:buFont typeface="Wingdings" panose="05000000000000000000" pitchFamily="2" charset="2"/>
              <a:buChar char="ü"/>
            </a:pPr>
            <a:r>
              <a:rPr lang="zh-TW" altLang="en-US" sz="2400" dirty="0">
                <a:latin typeface="微軟正黑體" panose="020B0604030504040204" pitchFamily="34" charset="-120"/>
                <a:ea typeface="微軟正黑體" panose="020B0604030504040204" pitchFamily="34" charset="-120"/>
              </a:rPr>
              <a:t>行經交岔路口時，</a:t>
            </a:r>
            <a:r>
              <a:rPr lang="zh-TW" altLang="en-US" sz="2400" b="1" dirty="0">
                <a:solidFill>
                  <a:srgbClr val="3366FF"/>
                </a:solidFill>
                <a:latin typeface="微軟正黑體" panose="020B0604030504040204" pitchFamily="34" charset="-120"/>
                <a:ea typeface="微軟正黑體" panose="020B0604030504040204" pitchFamily="34" charset="-120"/>
              </a:rPr>
              <a:t>應預期會有車輛或行人衝出</a:t>
            </a:r>
            <a:r>
              <a:rPr lang="zh-TW" altLang="en-US" sz="2400" dirty="0">
                <a:latin typeface="微軟正黑體" panose="020B0604030504040204" pitchFamily="34" charset="-120"/>
                <a:ea typeface="微軟正黑體" panose="020B0604030504040204" pitchFamily="34" charset="-120"/>
              </a:rPr>
              <a:t>，此時應放慢速度，仔細觀察，做好</a:t>
            </a:r>
            <a:r>
              <a:rPr lang="zh-TW" altLang="en-US" sz="2400" b="1" dirty="0">
                <a:solidFill>
                  <a:srgbClr val="3366FF"/>
                </a:solidFill>
                <a:latin typeface="微軟正黑體" panose="020B0604030504040204" pitchFamily="34" charset="-120"/>
                <a:ea typeface="微軟正黑體" panose="020B0604030504040204" pitchFamily="34" charset="-120"/>
              </a:rPr>
              <a:t>隨時煞停</a:t>
            </a:r>
            <a:r>
              <a:rPr lang="zh-TW" altLang="en-US" sz="2400" dirty="0">
                <a:latin typeface="微軟正黑體" panose="020B0604030504040204" pitchFamily="34" charset="-120"/>
                <a:ea typeface="微軟正黑體" panose="020B0604030504040204" pitchFamily="34" charset="-120"/>
              </a:rPr>
              <a:t>之準備。</a:t>
            </a:r>
            <a:endParaRPr lang="en-US" altLang="zh-TW" sz="2400" dirty="0">
              <a:latin typeface="微軟正黑體" panose="020B0604030504040204" pitchFamily="34" charset="-120"/>
              <a:ea typeface="微軟正黑體" panose="020B0604030504040204" pitchFamily="34" charset="-120"/>
            </a:endParaRPr>
          </a:p>
          <a:p>
            <a:pPr marL="800100" lvl="1" indent="-342900">
              <a:spcBef>
                <a:spcPts val="600"/>
              </a:spcBef>
              <a:buFont typeface="Wingdings" panose="05000000000000000000" pitchFamily="2" charset="2"/>
              <a:buChar char="ü"/>
            </a:pPr>
            <a:r>
              <a:rPr lang="zh-TW" altLang="en-US" sz="2400" dirty="0">
                <a:latin typeface="微軟正黑體" panose="020B0604030504040204" pitchFamily="34" charset="-120"/>
                <a:ea typeface="微軟正黑體" panose="020B0604030504040204" pitchFamily="34" charset="-120"/>
              </a:rPr>
              <a:t>落實</a:t>
            </a:r>
            <a:r>
              <a:rPr lang="zh-TW" altLang="en-US" sz="2400" b="1" dirty="0">
                <a:solidFill>
                  <a:srgbClr val="3366FF"/>
                </a:solidFill>
                <a:latin typeface="微軟正黑體" panose="020B0604030504040204" pitchFamily="34" charset="-120"/>
                <a:ea typeface="微軟正黑體" panose="020B0604030504040204" pitchFamily="34" charset="-120"/>
              </a:rPr>
              <a:t>「我看得見你，你看得見我」</a:t>
            </a:r>
            <a:r>
              <a:rPr lang="zh-TW" altLang="en-US" sz="2400" dirty="0">
                <a:latin typeface="微軟正黑體" panose="020B0604030504040204" pitchFamily="34" charset="-120"/>
                <a:ea typeface="微軟正黑體" panose="020B0604030504040204" pitchFamily="34" charset="-120"/>
              </a:rPr>
              <a:t>之路況搜尋動作。</a:t>
            </a:r>
            <a:endParaRPr lang="en-US" altLang="zh-TW" sz="2400" dirty="0">
              <a:latin typeface="微軟正黑體" panose="020B0604030504040204" pitchFamily="34" charset="-120"/>
              <a:ea typeface="微軟正黑體" panose="020B0604030504040204" pitchFamily="34" charset="-120"/>
            </a:endParaRPr>
          </a:p>
          <a:p>
            <a:pPr marL="803275" lvl="2" indent="-360363" algn="l">
              <a:spcBef>
                <a:spcPts val="600"/>
              </a:spcBef>
              <a:buFont typeface="Wingdings" panose="05000000000000000000" pitchFamily="2" charset="2"/>
              <a:buChar char="ü"/>
            </a:pPr>
            <a:r>
              <a:rPr lang="zh-TW" altLang="en-US" sz="2400" dirty="0">
                <a:latin typeface="微軟正黑體" panose="020B0604030504040204" pitchFamily="34" charset="-120"/>
                <a:ea typeface="微軟正黑體" panose="020B0604030504040204" pitchFamily="34" charset="-120"/>
              </a:rPr>
              <a:t>檢視各行向</a:t>
            </a:r>
            <a:r>
              <a:rPr lang="zh-TW" altLang="en-US" sz="2400" b="1" dirty="0">
                <a:solidFill>
                  <a:srgbClr val="3366FF"/>
                </a:solidFill>
                <a:latin typeface="微軟正黑體" panose="020B0604030504040204" pitchFamily="34" charset="-120"/>
                <a:ea typeface="微軟正黑體" panose="020B0604030504040204" pitchFamily="34" charset="-120"/>
              </a:rPr>
              <a:t>「來車」</a:t>
            </a:r>
            <a:r>
              <a:rPr lang="zh-TW" altLang="en-US" sz="2400" dirty="0">
                <a:latin typeface="微軟正黑體" panose="020B0604030504040204" pitchFamily="34" charset="-120"/>
                <a:ea typeface="微軟正黑體" panose="020B0604030504040204" pitchFamily="34" charset="-120"/>
              </a:rPr>
              <a:t>及「</a:t>
            </a:r>
            <a:r>
              <a:rPr lang="zh-TW" altLang="en-US" sz="2400" b="1" dirty="0">
                <a:solidFill>
                  <a:srgbClr val="3366FF"/>
                </a:solidFill>
                <a:latin typeface="微軟正黑體" panose="020B0604030504040204" pitchFamily="34" charset="-120"/>
                <a:ea typeface="微軟正黑體" panose="020B0604030504040204" pitchFamily="34" charset="-120"/>
              </a:rPr>
              <a:t>視線受阻處之可能來車</a:t>
            </a:r>
            <a:r>
              <a:rPr lang="zh-TW" altLang="en-US" sz="2400" dirty="0">
                <a:latin typeface="微軟正黑體" panose="020B0604030504040204" pitchFamily="34" charset="-120"/>
                <a:ea typeface="微軟正黑體" panose="020B0604030504040204" pitchFamily="34" charset="-120"/>
              </a:rPr>
              <a:t>」。</a:t>
            </a:r>
          </a:p>
          <a:p>
            <a:pPr marL="803275" lvl="2" indent="-360363" algn="l">
              <a:spcBef>
                <a:spcPts val="600"/>
              </a:spcBef>
              <a:buFont typeface="Wingdings" panose="05000000000000000000" pitchFamily="2" charset="2"/>
              <a:buChar char="ü"/>
            </a:pPr>
            <a:r>
              <a:rPr lang="zh-TW" altLang="en-US" sz="2400" dirty="0">
                <a:latin typeface="微軟正黑體" panose="020B0604030504040204" pitchFamily="34" charset="-120"/>
                <a:ea typeface="微軟正黑體" panose="020B0604030504040204" pitchFamily="34" charset="-120"/>
              </a:rPr>
              <a:t>依</a:t>
            </a:r>
            <a:r>
              <a:rPr lang="zh-TW" altLang="en-US" sz="2400" b="1" dirty="0">
                <a:solidFill>
                  <a:srgbClr val="3366FF"/>
                </a:solidFill>
                <a:latin typeface="微軟正黑體" panose="020B0604030504040204" pitchFamily="34" charset="-120"/>
                <a:ea typeface="微軟正黑體" panose="020B0604030504040204" pitchFamily="34" charset="-120"/>
              </a:rPr>
              <a:t>交通規則</a:t>
            </a:r>
            <a:r>
              <a:rPr lang="zh-TW" altLang="en-US" sz="2400" dirty="0">
                <a:latin typeface="微軟正黑體" panose="020B0604030504040204" pitchFamily="34" charset="-120"/>
                <a:ea typeface="微軟正黑體" panose="020B0604030504040204" pitchFamily="34" charset="-120"/>
              </a:rPr>
              <a:t>及</a:t>
            </a:r>
            <a:r>
              <a:rPr lang="zh-TW" altLang="en-US" sz="2400" dirty="0">
                <a:solidFill>
                  <a:srgbClr val="3366FF"/>
                </a:solidFill>
                <a:latin typeface="微軟正黑體" panose="020B0604030504040204" pitchFamily="34" charset="-120"/>
                <a:ea typeface="微軟正黑體" panose="020B0604030504040204" pitchFamily="34" charset="-120"/>
              </a:rPr>
              <a:t>路權優先循序</a:t>
            </a:r>
            <a:r>
              <a:rPr lang="zh-TW" altLang="en-US" sz="2400" dirty="0">
                <a:latin typeface="微軟正黑體" panose="020B0604030504040204" pitchFamily="34" charset="-120"/>
                <a:ea typeface="微軟正黑體" panose="020B0604030504040204" pitchFamily="34" charset="-120"/>
              </a:rPr>
              <a:t>前進，</a:t>
            </a:r>
            <a:r>
              <a:rPr lang="zh-TW" altLang="en-US" sz="2400" dirty="0" smtClean="0">
                <a:latin typeface="微軟正黑體" panose="020B0604030504040204" pitchFamily="34" charset="-120"/>
                <a:ea typeface="微軟正黑體" panose="020B0604030504040204" pitchFamily="34" charset="-120"/>
              </a:rPr>
              <a:t>不</a:t>
            </a:r>
            <a:endParaRPr lang="en-US" altLang="zh-TW" sz="2400" dirty="0" smtClean="0">
              <a:latin typeface="微軟正黑體" panose="020B0604030504040204" pitchFamily="34" charset="-120"/>
              <a:ea typeface="微軟正黑體" panose="020B0604030504040204" pitchFamily="34" charset="-120"/>
            </a:endParaRPr>
          </a:p>
          <a:p>
            <a:pPr marL="441325" lvl="2" indent="361950" algn="l"/>
            <a:r>
              <a:rPr lang="zh-TW" altLang="en-US" sz="2400" dirty="0" smtClean="0">
                <a:latin typeface="微軟正黑體" panose="020B0604030504040204" pitchFamily="34" charset="-120"/>
                <a:ea typeface="微軟正黑體" panose="020B0604030504040204" pitchFamily="34" charset="-120"/>
              </a:rPr>
              <a:t>搶</a:t>
            </a:r>
            <a:r>
              <a:rPr lang="zh-TW" altLang="en-US" sz="2400" dirty="0">
                <a:latin typeface="微軟正黑體" panose="020B0604030504040204" pitchFamily="34" charset="-120"/>
                <a:ea typeface="微軟正黑體" panose="020B0604030504040204" pitchFamily="34" charset="-120"/>
              </a:rPr>
              <a:t>黃燈，不闖紅燈。</a:t>
            </a:r>
          </a:p>
          <a:p>
            <a:pPr marL="803275" lvl="2" indent="-360363" algn="l">
              <a:spcBef>
                <a:spcPts val="300"/>
              </a:spcBef>
              <a:buFont typeface="Wingdings" panose="05000000000000000000" pitchFamily="2" charset="2"/>
              <a:buChar char="ü"/>
            </a:pPr>
            <a:r>
              <a:rPr lang="zh-TW" altLang="en-US" sz="2400" dirty="0">
                <a:latin typeface="微軟正黑體" panose="020B0604030504040204" pitchFamily="34" charset="-120"/>
                <a:ea typeface="微軟正黑體" panose="020B0604030504040204" pitchFamily="34" charset="-120"/>
              </a:rPr>
              <a:t>不占用</a:t>
            </a:r>
            <a:r>
              <a:rPr lang="zh-TW" altLang="en-US" sz="2400" b="1" dirty="0">
                <a:solidFill>
                  <a:srgbClr val="3366FF"/>
                </a:solidFill>
                <a:latin typeface="微軟正黑體" panose="020B0604030504040204" pitchFamily="34" charset="-120"/>
                <a:ea typeface="微軟正黑體" panose="020B0604030504040204" pitchFamily="34" charset="-120"/>
              </a:rPr>
              <a:t>網狀區</a:t>
            </a:r>
            <a:r>
              <a:rPr lang="zh-TW" altLang="en-US" sz="2400" dirty="0">
                <a:latin typeface="微軟正黑體" panose="020B0604030504040204" pitchFamily="34" charset="-120"/>
                <a:ea typeface="微軟正黑體" panose="020B0604030504040204" pitchFamily="34" charset="-120"/>
              </a:rPr>
              <a:t>，不在</a:t>
            </a:r>
            <a:r>
              <a:rPr lang="zh-TW" altLang="en-US" sz="2400" b="1" dirty="0">
                <a:solidFill>
                  <a:srgbClr val="3366FF"/>
                </a:solidFill>
                <a:latin typeface="微軟正黑體" panose="020B0604030504040204" pitchFamily="34" charset="-120"/>
                <a:ea typeface="微軟正黑體" panose="020B0604030504040204" pitchFamily="34" charset="-120"/>
              </a:rPr>
              <a:t>路口轉角違規</a:t>
            </a:r>
            <a:r>
              <a:rPr lang="zh-TW" altLang="en-US" sz="2400" b="1" dirty="0" smtClean="0">
                <a:solidFill>
                  <a:srgbClr val="3366FF"/>
                </a:solidFill>
                <a:latin typeface="微軟正黑體" panose="020B0604030504040204" pitchFamily="34" charset="-120"/>
                <a:ea typeface="微軟正黑體" panose="020B0604030504040204" pitchFamily="34" charset="-120"/>
              </a:rPr>
              <a:t>停</a:t>
            </a:r>
            <a:endParaRPr lang="en-US" altLang="zh-TW" sz="2400" b="1" dirty="0" smtClean="0">
              <a:solidFill>
                <a:srgbClr val="3366FF"/>
              </a:solidFill>
              <a:latin typeface="微軟正黑體" panose="020B0604030504040204" pitchFamily="34" charset="-120"/>
              <a:ea typeface="微軟正黑體" panose="020B0604030504040204" pitchFamily="34" charset="-120"/>
            </a:endParaRPr>
          </a:p>
          <a:p>
            <a:pPr marL="441325" lvl="2" indent="361950" algn="l"/>
            <a:r>
              <a:rPr lang="zh-TW" altLang="en-US" sz="2400" b="1" dirty="0" smtClean="0">
                <a:solidFill>
                  <a:srgbClr val="3366FF"/>
                </a:solidFill>
                <a:latin typeface="微軟正黑體" panose="020B0604030504040204" pitchFamily="34" charset="-120"/>
                <a:ea typeface="微軟正黑體" panose="020B0604030504040204" pitchFamily="34" charset="-120"/>
              </a:rPr>
              <a:t>留</a:t>
            </a:r>
            <a:r>
              <a:rPr lang="zh-TW" altLang="en-US" sz="2400" dirty="0" smtClean="0">
                <a:latin typeface="微軟正黑體" panose="020B0604030504040204" pitchFamily="34" charset="-120"/>
                <a:ea typeface="微軟正黑體" panose="020B0604030504040204" pitchFamily="34" charset="-120"/>
              </a:rPr>
              <a:t>以免</a:t>
            </a:r>
            <a:r>
              <a:rPr lang="zh-TW" altLang="en-US" sz="2400" dirty="0">
                <a:latin typeface="微軟正黑體" panose="020B0604030504040204" pitchFamily="34" charset="-120"/>
                <a:ea typeface="微軟正黑體" panose="020B0604030504040204" pitchFamily="34" charset="-120"/>
              </a:rPr>
              <a:t>妨礙他車視線，也避免與其</a:t>
            </a:r>
            <a:r>
              <a:rPr lang="zh-TW" altLang="en-US" sz="2400" dirty="0" smtClean="0">
                <a:latin typeface="微軟正黑體" panose="020B0604030504040204" pitchFamily="34" charset="-120"/>
                <a:ea typeface="微軟正黑體" panose="020B0604030504040204" pitchFamily="34" charset="-120"/>
              </a:rPr>
              <a:t>他</a:t>
            </a:r>
            <a:endParaRPr lang="en-US" altLang="zh-TW" sz="2400" dirty="0" smtClean="0">
              <a:latin typeface="微軟正黑體" panose="020B0604030504040204" pitchFamily="34" charset="-120"/>
              <a:ea typeface="微軟正黑體" panose="020B0604030504040204" pitchFamily="34" charset="-120"/>
            </a:endParaRPr>
          </a:p>
          <a:p>
            <a:pPr marL="441325" lvl="2" indent="361950" algn="l"/>
            <a:r>
              <a:rPr lang="zh-TW" altLang="en-US" sz="2400" dirty="0" smtClean="0">
                <a:latin typeface="微軟正黑體" panose="020B0604030504040204" pitchFamily="34" charset="-120"/>
                <a:ea typeface="微軟正黑體" panose="020B0604030504040204" pitchFamily="34" charset="-120"/>
              </a:rPr>
              <a:t>車輛發生</a:t>
            </a:r>
            <a:r>
              <a:rPr lang="zh-TW" altLang="en-US" sz="2400" dirty="0">
                <a:latin typeface="微軟正黑體" panose="020B0604030504040204" pitchFamily="34" charset="-120"/>
                <a:ea typeface="微軟正黑體" panose="020B0604030504040204" pitchFamily="34" charset="-120"/>
              </a:rPr>
              <a:t>衝突。</a:t>
            </a:r>
            <a:endParaRPr lang="en-US" altLang="zh-TW" sz="2400" dirty="0">
              <a:latin typeface="微軟正黑體" panose="020B0604030504040204" pitchFamily="34" charset="-120"/>
              <a:ea typeface="微軟正黑體" panose="020B0604030504040204" pitchFamily="34" charset="-120"/>
            </a:endParaRPr>
          </a:p>
          <a:p>
            <a:pPr marL="803275" lvl="2" indent="-360363" algn="l">
              <a:spcBef>
                <a:spcPts val="300"/>
              </a:spcBef>
              <a:buFont typeface="Wingdings" panose="05000000000000000000" pitchFamily="2" charset="2"/>
              <a:buChar char="ü"/>
            </a:pPr>
            <a:r>
              <a:rPr lang="zh-TW" altLang="en-US" sz="2400" b="1" dirty="0">
                <a:solidFill>
                  <a:srgbClr val="3366FF"/>
                </a:solidFill>
                <a:latin typeface="微軟正黑體" panose="020B0604030504040204" pitchFamily="34" charset="-120"/>
                <a:ea typeface="微軟正黑體" panose="020B0604030504040204" pitchFamily="34" charset="-120"/>
              </a:rPr>
              <a:t>綠燈通行時</a:t>
            </a:r>
            <a:r>
              <a:rPr lang="zh-TW" altLang="en-US" sz="2400" dirty="0">
                <a:latin typeface="微軟正黑體" panose="020B0604030504040204" pitchFamily="34" charset="-120"/>
                <a:ea typeface="微軟正黑體" panose="020B0604030504040204" pitchFamily="34" charset="-120"/>
              </a:rPr>
              <a:t>，</a:t>
            </a:r>
            <a:r>
              <a:rPr lang="zh-TW" altLang="en-US" sz="2400" b="1" dirty="0">
                <a:solidFill>
                  <a:srgbClr val="3366FF"/>
                </a:solidFill>
                <a:latin typeface="微軟正黑體" panose="020B0604030504040204" pitchFamily="34" charset="-120"/>
                <a:ea typeface="微軟正黑體" panose="020B0604030504040204" pitchFamily="34" charset="-120"/>
              </a:rPr>
              <a:t>仍要確認</a:t>
            </a:r>
            <a:r>
              <a:rPr lang="zh-TW" altLang="en-US" sz="2400" b="1" dirty="0" smtClean="0">
                <a:solidFill>
                  <a:srgbClr val="3366FF"/>
                </a:solidFill>
                <a:latin typeface="微軟正黑體" panose="020B0604030504040204" pitchFamily="34" charset="-120"/>
                <a:ea typeface="微軟正黑體" panose="020B0604030504040204" pitchFamily="34" charset="-120"/>
              </a:rPr>
              <a:t>通行</a:t>
            </a:r>
            <a:r>
              <a:rPr lang="zh-TW" altLang="en-US" sz="2400" b="1" dirty="0">
                <a:solidFill>
                  <a:srgbClr val="3366FF"/>
                </a:solidFill>
                <a:latin typeface="微軟正黑體" panose="020B0604030504040204" pitchFamily="34" charset="-120"/>
                <a:ea typeface="微軟正黑體" panose="020B0604030504040204" pitchFamily="34" charset="-120"/>
              </a:rPr>
              <a:t>路徑</a:t>
            </a:r>
            <a:r>
              <a:rPr lang="zh-TW" altLang="en-US" sz="2400" b="1" dirty="0" smtClean="0">
                <a:solidFill>
                  <a:srgbClr val="3366FF"/>
                </a:solidFill>
                <a:latin typeface="微軟正黑體" panose="020B0604030504040204" pitchFamily="34" charset="-120"/>
                <a:ea typeface="微軟正黑體" panose="020B0604030504040204" pitchFamily="34" charset="-120"/>
              </a:rPr>
              <a:t>安全</a:t>
            </a:r>
            <a:endParaRPr lang="en-US" altLang="zh-TW" sz="2400" b="1" dirty="0" smtClean="0">
              <a:solidFill>
                <a:srgbClr val="3366FF"/>
              </a:solidFill>
              <a:latin typeface="微軟正黑體" panose="020B0604030504040204" pitchFamily="34" charset="-120"/>
              <a:ea typeface="微軟正黑體" panose="020B0604030504040204" pitchFamily="34" charset="-120"/>
            </a:endParaRPr>
          </a:p>
          <a:p>
            <a:pPr marL="803275" lvl="2" algn="l">
              <a:spcBef>
                <a:spcPts val="300"/>
              </a:spcBef>
            </a:pPr>
            <a:r>
              <a:rPr lang="zh-TW" altLang="en-US" sz="2400" b="1" dirty="0" smtClean="0">
                <a:solidFill>
                  <a:srgbClr val="3366FF"/>
                </a:solidFill>
                <a:latin typeface="微軟正黑體" panose="020B0604030504040204" pitchFamily="34" charset="-120"/>
                <a:ea typeface="微軟正黑體" panose="020B0604030504040204" pitchFamily="34" charset="-120"/>
              </a:rPr>
              <a:t>無</a:t>
            </a:r>
            <a:r>
              <a:rPr lang="zh-TW" altLang="en-US" sz="2400" b="1" dirty="0">
                <a:solidFill>
                  <a:srgbClr val="3366FF"/>
                </a:solidFill>
                <a:latin typeface="微軟正黑體" panose="020B0604030504040204" pitchFamily="34" charset="-120"/>
                <a:ea typeface="微軟正黑體" panose="020B0604030504040204" pitchFamily="34" charset="-120"/>
              </a:rPr>
              <a:t>虞</a:t>
            </a:r>
            <a:r>
              <a:rPr lang="zh-TW" altLang="en-US" sz="2400" dirty="0">
                <a:latin typeface="微軟正黑體" panose="020B0604030504040204" pitchFamily="34" charset="-120"/>
                <a:ea typeface="微軟正黑體" panose="020B0604030504040204" pitchFamily="34" charset="-120"/>
              </a:rPr>
              <a:t>，通行</a:t>
            </a:r>
            <a:r>
              <a:rPr lang="zh-TW" altLang="en-US" sz="2400" dirty="0" smtClean="0">
                <a:latin typeface="微軟正黑體" panose="020B0604030504040204" pitchFamily="34" charset="-120"/>
                <a:ea typeface="微軟正黑體" panose="020B0604030504040204" pitchFamily="34" charset="-120"/>
              </a:rPr>
              <a:t>中亦</a:t>
            </a:r>
            <a:r>
              <a:rPr lang="zh-TW" altLang="en-US" sz="2400" dirty="0">
                <a:latin typeface="微軟正黑體" panose="020B0604030504040204" pitchFamily="34" charset="-120"/>
                <a:ea typeface="微軟正黑體" panose="020B0604030504040204" pitchFamily="34" charset="-120"/>
              </a:rPr>
              <a:t>需時時確認周遭</a:t>
            </a:r>
            <a:r>
              <a:rPr lang="zh-TW" altLang="en-US" sz="2400" dirty="0" smtClean="0">
                <a:latin typeface="微軟正黑體" panose="020B0604030504040204" pitchFamily="34" charset="-120"/>
                <a:ea typeface="微軟正黑體" panose="020B0604030504040204" pitchFamily="34" charset="-120"/>
              </a:rPr>
              <a:t>狀況。</a:t>
            </a:r>
            <a:endParaRPr lang="en-US" altLang="zh-TW" dirty="0"/>
          </a:p>
        </p:txBody>
      </p:sp>
      <p:sp>
        <p:nvSpPr>
          <p:cNvPr id="4" name="標題 3">
            <a:extLst>
              <a:ext uri="{FF2B5EF4-FFF2-40B4-BE49-F238E27FC236}">
                <a16:creationId xmlns:a16="http://schemas.microsoft.com/office/drawing/2014/main" id="{6D67BD1B-B36C-F01B-1BED-F3110517E9F4}"/>
              </a:ext>
            </a:extLst>
          </p:cNvPr>
          <p:cNvSpPr>
            <a:spLocks noGrp="1"/>
          </p:cNvSpPr>
          <p:nvPr>
            <p:ph type="title"/>
          </p:nvPr>
        </p:nvSpPr>
        <p:spPr>
          <a:xfrm>
            <a:off x="609599" y="387767"/>
            <a:ext cx="10908146" cy="638536"/>
          </a:xfrm>
        </p:spPr>
        <p:txBody>
          <a:bodyPr>
            <a:no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10/14)</a:t>
            </a:r>
            <a:endParaRPr lang="en-US" altLang="zh-TW" dirty="0"/>
          </a:p>
        </p:txBody>
      </p:sp>
      <p:pic>
        <p:nvPicPr>
          <p:cNvPr id="6" name="圖片 5">
            <a:extLst>
              <a:ext uri="{FF2B5EF4-FFF2-40B4-BE49-F238E27FC236}">
                <a16:creationId xmlns:a16="http://schemas.microsoft.com/office/drawing/2014/main" id="{0496E454-3E5C-C82F-A7C6-D6D7BD62C1FE}"/>
              </a:ext>
            </a:extLst>
          </p:cNvPr>
          <p:cNvPicPr>
            <a:picLocks noChangeAspect="1"/>
          </p:cNvPicPr>
          <p:nvPr/>
        </p:nvPicPr>
        <p:blipFill>
          <a:blip r:embed="rId2"/>
          <a:stretch>
            <a:fillRect/>
          </a:stretch>
        </p:blipFill>
        <p:spPr>
          <a:xfrm>
            <a:off x="6834908" y="3869550"/>
            <a:ext cx="4682837" cy="2224658"/>
          </a:xfrm>
          <a:prstGeom prst="rect">
            <a:avLst/>
          </a:prstGeom>
        </p:spPr>
      </p:pic>
      <p:sp>
        <p:nvSpPr>
          <p:cNvPr id="7" name="文字方塊 6">
            <a:extLst>
              <a:ext uri="{FF2B5EF4-FFF2-40B4-BE49-F238E27FC236}">
                <a16:creationId xmlns:a16="http://schemas.microsoft.com/office/drawing/2014/main" id="{CA179403-9322-BF26-48D5-B511EFBC4351}"/>
              </a:ext>
            </a:extLst>
          </p:cNvPr>
          <p:cNvSpPr txBox="1"/>
          <p:nvPr/>
        </p:nvSpPr>
        <p:spPr>
          <a:xfrm>
            <a:off x="6982690" y="6097308"/>
            <a:ext cx="2189019" cy="307777"/>
          </a:xfrm>
          <a:prstGeom prst="rect">
            <a:avLst/>
          </a:prstGeom>
          <a:noFill/>
        </p:spPr>
        <p:txBody>
          <a:bodyPr wrap="square" rtlCol="0">
            <a:spAutoFit/>
          </a:bodyPr>
          <a:lstStyle/>
          <a:p>
            <a:r>
              <a:rPr lang="zh-TW" altLang="en-US" sz="1400" b="1" dirty="0">
                <a:latin typeface="+mj-ea"/>
                <a:ea typeface="+mj-ea"/>
              </a:rPr>
              <a:t>圖片來源：駕駛人手冊</a:t>
            </a:r>
          </a:p>
        </p:txBody>
      </p:sp>
      <p:sp>
        <p:nvSpPr>
          <p:cNvPr id="5" name="矩形 4"/>
          <p:cNvSpPr/>
          <p:nvPr/>
        </p:nvSpPr>
        <p:spPr>
          <a:xfrm>
            <a:off x="609599" y="1027370"/>
            <a:ext cx="7850909" cy="523220"/>
          </a:xfrm>
          <a:prstGeom prst="rect">
            <a:avLst/>
          </a:prstGeom>
        </p:spPr>
        <p:txBody>
          <a:bodyPr wrap="square">
            <a:spAutoFit/>
          </a:bodyPr>
          <a:lstStyle/>
          <a:p>
            <a:r>
              <a:rPr lang="en-US" altLang="zh-TW" sz="28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七</a:t>
            </a:r>
            <a:r>
              <a:rPr lang="en-US" altLang="zh-TW" sz="28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8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機車騎士對危險地點的防衛</a:t>
            </a:r>
            <a:r>
              <a:rPr lang="zh-TW" altLang="en-US" sz="28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sz="28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(1/5)</a:t>
            </a:r>
            <a:endParaRPr lang="zh-TW" altLang="en-US" sz="28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40313608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3">
            <a:extLst>
              <a:ext uri="{FF2B5EF4-FFF2-40B4-BE49-F238E27FC236}">
                <a16:creationId xmlns:a16="http://schemas.microsoft.com/office/drawing/2014/main" id="{478E2466-D6F3-34C2-D86F-76995135DD9B}"/>
              </a:ext>
            </a:extLst>
          </p:cNvPr>
          <p:cNvSpPr>
            <a:spLocks noGrp="1"/>
          </p:cNvSpPr>
          <p:nvPr>
            <p:ph type="title"/>
          </p:nvPr>
        </p:nvSpPr>
        <p:spPr>
          <a:xfrm>
            <a:off x="637309" y="273401"/>
            <a:ext cx="11065164" cy="822954"/>
          </a:xfrm>
        </p:spPr>
        <p:txBody>
          <a:bodyPr>
            <a:norm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(11/14)</a:t>
            </a:r>
            <a:endParaRPr lang="en-US" altLang="zh-TW" dirty="0"/>
          </a:p>
        </p:txBody>
      </p:sp>
      <p:sp>
        <p:nvSpPr>
          <p:cNvPr id="3" name="內容版面配置區 2"/>
          <p:cNvSpPr>
            <a:spLocks noGrp="1"/>
          </p:cNvSpPr>
          <p:nvPr>
            <p:ph idx="1"/>
          </p:nvPr>
        </p:nvSpPr>
        <p:spPr>
          <a:xfrm>
            <a:off x="838200" y="1644073"/>
            <a:ext cx="10515600" cy="4532890"/>
          </a:xfrm>
        </p:spPr>
        <p:txBody>
          <a:bodyPr/>
          <a:lstStyle/>
          <a:p>
            <a:endParaRPr lang="zh-TW" altLang="en-US" dirty="0"/>
          </a:p>
        </p:txBody>
      </p:sp>
      <p:sp>
        <p:nvSpPr>
          <p:cNvPr id="2" name="投影片編號版面配置區 1">
            <a:extLst>
              <a:ext uri="{FF2B5EF4-FFF2-40B4-BE49-F238E27FC236}">
                <a16:creationId xmlns:a16="http://schemas.microsoft.com/office/drawing/2014/main" id="{D9B18C70-17D8-840B-4EFB-B5A3AF4D518F}"/>
              </a:ext>
            </a:extLst>
          </p:cNvPr>
          <p:cNvSpPr>
            <a:spLocks noGrp="1"/>
          </p:cNvSpPr>
          <p:nvPr>
            <p:ph type="sldNum" sz="quarter" idx="12"/>
          </p:nvPr>
        </p:nvSpPr>
        <p:spPr/>
        <p:txBody>
          <a:bodyPr/>
          <a:lstStyle/>
          <a:p>
            <a:fld id="{BA154922-C161-4D9F-BD8A-B74DF067A5E1}" type="slidenum">
              <a:rPr lang="zh-TW" altLang="en-US" smtClean="0"/>
              <a:pPr/>
              <a:t>52</a:t>
            </a:fld>
            <a:endParaRPr lang="zh-TW" altLang="en-US"/>
          </a:p>
        </p:txBody>
      </p:sp>
      <p:pic>
        <p:nvPicPr>
          <p:cNvPr id="5" name="圖片 4">
            <a:extLst>
              <a:ext uri="{FF2B5EF4-FFF2-40B4-BE49-F238E27FC236}">
                <a16:creationId xmlns:a16="http://schemas.microsoft.com/office/drawing/2014/main" id="{EAA50D25-5D7F-A7FC-949B-E5C724374E25}"/>
              </a:ext>
            </a:extLst>
          </p:cNvPr>
          <p:cNvPicPr>
            <a:picLocks noChangeAspect="1"/>
          </p:cNvPicPr>
          <p:nvPr/>
        </p:nvPicPr>
        <p:blipFill rotWithShape="1">
          <a:blip r:embed="rId2"/>
          <a:srcRect l="3007" t="16926" r="53656" b="5973"/>
          <a:stretch/>
        </p:blipFill>
        <p:spPr>
          <a:xfrm>
            <a:off x="720437" y="1588740"/>
            <a:ext cx="11075364" cy="4628665"/>
          </a:xfrm>
          <a:prstGeom prst="rect">
            <a:avLst/>
          </a:prstGeom>
        </p:spPr>
      </p:pic>
      <p:sp>
        <p:nvSpPr>
          <p:cNvPr id="6" name="文字方塊 5">
            <a:extLst>
              <a:ext uri="{FF2B5EF4-FFF2-40B4-BE49-F238E27FC236}">
                <a16:creationId xmlns:a16="http://schemas.microsoft.com/office/drawing/2014/main" id="{06CCC9C1-D014-41D9-34F4-0402191BE995}"/>
              </a:ext>
            </a:extLst>
          </p:cNvPr>
          <p:cNvSpPr txBox="1"/>
          <p:nvPr/>
        </p:nvSpPr>
        <p:spPr>
          <a:xfrm>
            <a:off x="915363" y="6260576"/>
            <a:ext cx="3093219" cy="307777"/>
          </a:xfrm>
          <a:prstGeom prst="rect">
            <a:avLst/>
          </a:prstGeom>
          <a:noFill/>
        </p:spPr>
        <p:txBody>
          <a:bodyPr wrap="square" rtlCol="0">
            <a:spAutoFit/>
          </a:bodyPr>
          <a:lstStyle/>
          <a:p>
            <a:r>
              <a:rPr lang="zh-TW" altLang="en-US" sz="1400" dirty="0">
                <a:latin typeface="+mj-ea"/>
                <a:ea typeface="+mj-ea"/>
              </a:rPr>
              <a:t>圖片來源：機車危險感知教育平台</a:t>
            </a:r>
          </a:p>
        </p:txBody>
      </p:sp>
      <p:sp>
        <p:nvSpPr>
          <p:cNvPr id="4" name="矩形 3"/>
          <p:cNvSpPr/>
          <p:nvPr/>
        </p:nvSpPr>
        <p:spPr>
          <a:xfrm>
            <a:off x="838200" y="920352"/>
            <a:ext cx="8056418"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七</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機車騎士對危險地點的防衛駕駛</a:t>
            </a:r>
            <a:r>
              <a:rPr lang="en-US" altLang="zh-TW"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2/5)</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6559724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74253" y="365126"/>
            <a:ext cx="11009747" cy="687820"/>
          </a:xfrm>
        </p:spPr>
        <p:txBody>
          <a:bodyPr>
            <a:no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(12/14)</a:t>
            </a:r>
            <a:endParaRPr lang="zh-TW" altLang="en-US" dirty="0"/>
          </a:p>
        </p:txBody>
      </p:sp>
      <p:sp>
        <p:nvSpPr>
          <p:cNvPr id="3" name="內容版面配置區 2"/>
          <p:cNvSpPr>
            <a:spLocks noGrp="1"/>
          </p:cNvSpPr>
          <p:nvPr>
            <p:ph idx="1"/>
          </p:nvPr>
        </p:nvSpPr>
        <p:spPr>
          <a:xfrm>
            <a:off x="800100" y="1740766"/>
            <a:ext cx="10815782" cy="4853997"/>
          </a:xfrm>
        </p:spPr>
        <p:txBody>
          <a:bodyPr>
            <a:normAutofit fontScale="77500" lnSpcReduction="20000"/>
          </a:bodyPr>
          <a:lstStyle/>
          <a:p>
            <a:pPr>
              <a:lnSpc>
                <a:spcPct val="120000"/>
              </a:lnSpc>
              <a:spcBef>
                <a:spcPts val="600"/>
              </a:spcBef>
              <a:buFont typeface="Wingdings" panose="05000000000000000000" pitchFamily="2" charset="2"/>
              <a:buChar char="Ø"/>
            </a:pPr>
            <a:r>
              <a:rPr lang="zh-TW" altLang="en-US" sz="3300" b="1" dirty="0" smtClean="0">
                <a:solidFill>
                  <a:srgbClr val="C00000"/>
                </a:solidFill>
                <a:latin typeface="微軟正黑體" panose="020B0604030504040204" pitchFamily="34" charset="-120"/>
                <a:ea typeface="微軟正黑體" panose="020B0604030504040204" pitchFamily="34" charset="-120"/>
              </a:rPr>
              <a:t>對向車輛於交岔路口左、右轉進入同一道路之</a:t>
            </a:r>
            <a:r>
              <a:rPr lang="zh-TW" altLang="en-US" sz="3300" b="1" dirty="0">
                <a:solidFill>
                  <a:srgbClr val="C00000"/>
                </a:solidFill>
                <a:latin typeface="微軟正黑體" panose="020B0604030504040204" pitchFamily="34" charset="-120"/>
                <a:ea typeface="微軟正黑體" panose="020B0604030504040204" pitchFamily="34" charset="-120"/>
              </a:rPr>
              <a:t>路權</a:t>
            </a:r>
            <a:endParaRPr lang="en-US" altLang="zh-TW" sz="3300" b="1" dirty="0">
              <a:solidFill>
                <a:srgbClr val="C00000"/>
              </a:solidFill>
              <a:latin typeface="微軟正黑體" panose="020B0604030504040204" pitchFamily="34" charset="-120"/>
              <a:ea typeface="微軟正黑體" panose="020B0604030504040204" pitchFamily="34" charset="-120"/>
            </a:endParaRPr>
          </a:p>
          <a:p>
            <a:pPr lvl="1">
              <a:lnSpc>
                <a:spcPct val="120000"/>
              </a:lnSpc>
              <a:spcBef>
                <a:spcPts val="300"/>
              </a:spcBef>
              <a:buFont typeface="Wingdings" panose="05000000000000000000" pitchFamily="2" charset="2"/>
              <a:buChar char="ü"/>
            </a:pPr>
            <a:r>
              <a:rPr lang="zh-TW" altLang="en-US" sz="2800" b="1" dirty="0">
                <a:solidFill>
                  <a:srgbClr val="3366FF"/>
                </a:solidFill>
                <a:latin typeface="微軟正黑體" panose="020B0604030504040204" pitchFamily="34" charset="-120"/>
                <a:ea typeface="微軟正黑體" panose="020B0604030504040204" pitchFamily="34" charset="-120"/>
              </a:rPr>
              <a:t>若有兩段式左轉標誌</a:t>
            </a:r>
            <a:r>
              <a:rPr lang="zh-TW" altLang="en-US" sz="2800" b="1" dirty="0">
                <a:latin typeface="微軟正黑體" panose="020B0604030504040204" pitchFamily="34" charset="-120"/>
                <a:ea typeface="微軟正黑體" panose="020B0604030504040204" pitchFamily="34" charset="-120"/>
              </a:rPr>
              <a:t>，以兩段式左轉進行左轉</a:t>
            </a:r>
            <a:endParaRPr lang="en-US" altLang="zh-TW" sz="2800" b="1" dirty="0">
              <a:latin typeface="微軟正黑體" panose="020B0604030504040204" pitchFamily="34" charset="-120"/>
              <a:ea typeface="微軟正黑體" panose="020B0604030504040204" pitchFamily="34" charset="-120"/>
            </a:endParaRPr>
          </a:p>
          <a:p>
            <a:pPr lvl="1">
              <a:lnSpc>
                <a:spcPct val="120000"/>
              </a:lnSpc>
              <a:spcBef>
                <a:spcPts val="300"/>
              </a:spcBef>
              <a:buFont typeface="Wingdings" panose="05000000000000000000" pitchFamily="2" charset="2"/>
              <a:buChar char="ü"/>
            </a:pPr>
            <a:r>
              <a:rPr lang="zh-TW" altLang="en-US" sz="2800" b="1" dirty="0">
                <a:solidFill>
                  <a:srgbClr val="3366FF"/>
                </a:solidFill>
                <a:latin typeface="微軟正黑體" panose="020B0604030504040204" pitchFamily="34" charset="-120"/>
                <a:ea typeface="微軟正黑體" panose="020B0604030504040204" pitchFamily="34" charset="-120"/>
              </a:rPr>
              <a:t>同時駛入同向有兩個</a:t>
            </a:r>
            <a:r>
              <a:rPr lang="en-US" altLang="zh-TW" sz="2800" b="1" dirty="0">
                <a:solidFill>
                  <a:srgbClr val="3366FF"/>
                </a:solidFill>
                <a:latin typeface="微軟正黑體" panose="020B0604030504040204" pitchFamily="34" charset="-120"/>
                <a:ea typeface="微軟正黑體" panose="020B0604030504040204" pitchFamily="34" charset="-120"/>
              </a:rPr>
              <a:t>(</a:t>
            </a:r>
            <a:r>
              <a:rPr lang="zh-TW" altLang="en-US" sz="2800" b="1" dirty="0">
                <a:solidFill>
                  <a:srgbClr val="3366FF"/>
                </a:solidFill>
                <a:latin typeface="微軟正黑體" panose="020B0604030504040204" pitchFamily="34" charset="-120"/>
                <a:ea typeface="微軟正黑體" panose="020B0604030504040204" pitchFamily="34" charset="-120"/>
              </a:rPr>
              <a:t>含</a:t>
            </a:r>
            <a:r>
              <a:rPr lang="en-US" altLang="zh-TW" sz="2800" b="1" dirty="0">
                <a:solidFill>
                  <a:srgbClr val="3366FF"/>
                </a:solidFill>
                <a:latin typeface="微軟正黑體" panose="020B0604030504040204" pitchFamily="34" charset="-120"/>
                <a:ea typeface="微軟正黑體" panose="020B0604030504040204" pitchFamily="34" charset="-120"/>
              </a:rPr>
              <a:t>)</a:t>
            </a:r>
            <a:r>
              <a:rPr lang="zh-TW" altLang="en-US" sz="2800" b="1" dirty="0">
                <a:solidFill>
                  <a:srgbClr val="3366FF"/>
                </a:solidFill>
                <a:latin typeface="微軟正黑體" panose="020B0604030504040204" pitchFamily="34" charset="-120"/>
                <a:ea typeface="微軟正黑體" panose="020B0604030504040204" pitchFamily="34" charset="-120"/>
              </a:rPr>
              <a:t>以上車道之道路時</a:t>
            </a:r>
            <a:endParaRPr lang="en-US" altLang="zh-TW" sz="2800" b="1" dirty="0">
              <a:solidFill>
                <a:srgbClr val="3366FF"/>
              </a:solidFill>
              <a:latin typeface="微軟正黑體" panose="020B0604030504040204" pitchFamily="34" charset="-120"/>
              <a:ea typeface="微軟正黑體" panose="020B0604030504040204" pitchFamily="34" charset="-120"/>
            </a:endParaRPr>
          </a:p>
          <a:p>
            <a:pPr marL="989013" lvl="2" indent="-185738">
              <a:lnSpc>
                <a:spcPct val="120000"/>
              </a:lnSpc>
              <a:spcBef>
                <a:spcPts val="300"/>
              </a:spcBef>
            </a:pPr>
            <a:r>
              <a:rPr lang="zh-TW" altLang="en-US" sz="2300" dirty="0">
                <a:latin typeface="微軟正黑體" panose="020B0604030504040204" pitchFamily="34" charset="-120"/>
                <a:ea typeface="微軟正黑體" panose="020B0604030504040204" pitchFamily="34" charset="-120"/>
              </a:rPr>
              <a:t>左轉車輛應駛入</a:t>
            </a:r>
            <a:r>
              <a:rPr lang="zh-TW" altLang="en-US" sz="2300" b="1" dirty="0">
                <a:latin typeface="微軟正黑體" panose="020B0604030504040204" pitchFamily="34" charset="-120"/>
                <a:ea typeface="微軟正黑體" panose="020B0604030504040204" pitchFamily="34" charset="-120"/>
              </a:rPr>
              <a:t>「內側之車道」；</a:t>
            </a:r>
            <a:endParaRPr lang="en-US" altLang="zh-TW" sz="2300" dirty="0">
              <a:latin typeface="微軟正黑體" panose="020B0604030504040204" pitchFamily="34" charset="-120"/>
              <a:ea typeface="微軟正黑體" panose="020B0604030504040204" pitchFamily="34" charset="-120"/>
            </a:endParaRPr>
          </a:p>
          <a:p>
            <a:pPr marL="989013" lvl="2" indent="-185738">
              <a:lnSpc>
                <a:spcPct val="120000"/>
              </a:lnSpc>
              <a:spcBef>
                <a:spcPts val="300"/>
              </a:spcBef>
            </a:pPr>
            <a:r>
              <a:rPr lang="zh-TW" altLang="en-US" sz="2300" dirty="0">
                <a:latin typeface="微軟正黑體" panose="020B0604030504040204" pitchFamily="34" charset="-120"/>
                <a:ea typeface="微軟正黑體" panose="020B0604030504040204" pitchFamily="34" charset="-120"/>
              </a:rPr>
              <a:t>右轉車輛應駛入</a:t>
            </a:r>
            <a:r>
              <a:rPr lang="zh-TW" altLang="en-US" sz="2300" b="1" dirty="0">
                <a:latin typeface="微軟正黑體" panose="020B0604030504040204" pitchFamily="34" charset="-120"/>
                <a:ea typeface="微軟正黑體" panose="020B0604030504040204" pitchFamily="34" charset="-120"/>
              </a:rPr>
              <a:t>「外側之車道」；</a:t>
            </a:r>
            <a:endParaRPr lang="zh-TW" altLang="en-US" sz="2300" dirty="0">
              <a:latin typeface="微軟正黑體" panose="020B0604030504040204" pitchFamily="34" charset="-120"/>
              <a:ea typeface="微軟正黑體" panose="020B0604030504040204" pitchFamily="34" charset="-120"/>
            </a:endParaRPr>
          </a:p>
          <a:p>
            <a:pPr marL="989013" lvl="2" indent="-185738">
              <a:lnSpc>
                <a:spcPct val="120000"/>
              </a:lnSpc>
              <a:spcBef>
                <a:spcPts val="300"/>
              </a:spcBef>
            </a:pPr>
            <a:r>
              <a:rPr lang="zh-TW" altLang="en-US" sz="2300" dirty="0">
                <a:latin typeface="微軟正黑體" panose="020B0604030504040204" pitchFamily="34" charset="-120"/>
                <a:ea typeface="微軟正黑體" panose="020B0604030504040204" pitchFamily="34" charset="-120"/>
              </a:rPr>
              <a:t>兩車如後續需要</a:t>
            </a:r>
            <a:r>
              <a:rPr lang="zh-TW" altLang="en-US" sz="2300" b="1" dirty="0">
                <a:latin typeface="微軟正黑體" panose="020B0604030504040204" pitchFamily="34" charset="-120"/>
                <a:ea typeface="微軟正黑體" panose="020B0604030504040204" pitchFamily="34" charset="-120"/>
              </a:rPr>
              <a:t>進一步左轉或右轉</a:t>
            </a:r>
            <a:r>
              <a:rPr lang="zh-TW" altLang="en-US" sz="2300" dirty="0" smtClean="0">
                <a:latin typeface="微軟正黑體" panose="020B0604030504040204" pitchFamily="34" charset="-120"/>
                <a:ea typeface="微軟正黑體" panose="020B0604030504040204" pitchFamily="34" charset="-120"/>
              </a:rPr>
              <a:t>，則</a:t>
            </a:r>
            <a:r>
              <a:rPr lang="zh-TW" altLang="en-US" sz="2300" dirty="0">
                <a:latin typeface="微軟正黑體" panose="020B0604030504040204" pitchFamily="34" charset="-120"/>
                <a:ea typeface="微軟正黑體" panose="020B0604030504040204" pitchFamily="34" charset="-120"/>
              </a:rPr>
              <a:t>須依</a:t>
            </a:r>
            <a:r>
              <a:rPr lang="zh-TW" altLang="en-US" sz="2300" b="1" dirty="0">
                <a:latin typeface="微軟正黑體" panose="020B0604030504040204" pitchFamily="34" charset="-120"/>
                <a:ea typeface="微軟正黑體" panose="020B0604030504040204" pitchFamily="34" charset="-120"/>
              </a:rPr>
              <a:t>「變換車道</a:t>
            </a:r>
            <a:r>
              <a:rPr lang="zh-TW" altLang="en-US" sz="2300" b="1" dirty="0" smtClean="0">
                <a:latin typeface="微軟正黑體" panose="020B0604030504040204" pitchFamily="34" charset="-120"/>
                <a:ea typeface="微軟正黑體" panose="020B0604030504040204" pitchFamily="34" charset="-120"/>
              </a:rPr>
              <a:t>」</a:t>
            </a:r>
            <a:endParaRPr lang="en-US" altLang="zh-TW" sz="2300" b="1" dirty="0" smtClean="0">
              <a:latin typeface="微軟正黑體" panose="020B0604030504040204" pitchFamily="34" charset="-120"/>
              <a:ea typeface="微軟正黑體" panose="020B0604030504040204" pitchFamily="34" charset="-120"/>
            </a:endParaRPr>
          </a:p>
          <a:p>
            <a:pPr marL="989013" lvl="2" indent="0">
              <a:lnSpc>
                <a:spcPct val="120000"/>
              </a:lnSpc>
              <a:spcBef>
                <a:spcPts val="0"/>
              </a:spcBef>
              <a:buNone/>
            </a:pPr>
            <a:r>
              <a:rPr lang="zh-TW" altLang="en-US" sz="2300" dirty="0" smtClean="0">
                <a:latin typeface="微軟正黑體" panose="020B0604030504040204" pitchFamily="34" charset="-120"/>
                <a:ea typeface="微軟正黑體" panose="020B0604030504040204" pitchFamily="34" charset="-120"/>
              </a:rPr>
              <a:t>之</a:t>
            </a:r>
            <a:r>
              <a:rPr lang="zh-TW" altLang="en-US" sz="2300" dirty="0">
                <a:latin typeface="微軟正黑體" panose="020B0604030504040204" pitchFamily="34" charset="-120"/>
                <a:ea typeface="微軟正黑體" panose="020B0604030504040204" pitchFamily="34" charset="-120"/>
              </a:rPr>
              <a:t>相關規定行駛。</a:t>
            </a:r>
            <a:endParaRPr lang="en-US" altLang="zh-TW" sz="2300" dirty="0">
              <a:latin typeface="微軟正黑體" panose="020B0604030504040204" pitchFamily="34" charset="-120"/>
              <a:ea typeface="微軟正黑體" panose="020B0604030504040204" pitchFamily="34" charset="-120"/>
            </a:endParaRPr>
          </a:p>
          <a:p>
            <a:pPr lvl="1">
              <a:lnSpc>
                <a:spcPct val="120000"/>
              </a:lnSpc>
              <a:spcBef>
                <a:spcPts val="600"/>
              </a:spcBef>
              <a:buFont typeface="Wingdings" panose="05000000000000000000" pitchFamily="2" charset="2"/>
              <a:buChar char="ü"/>
            </a:pPr>
            <a:r>
              <a:rPr lang="zh-TW" altLang="en-US" sz="2800" b="1" dirty="0">
                <a:solidFill>
                  <a:srgbClr val="3366FF"/>
                </a:solidFill>
                <a:latin typeface="微軟正黑體" panose="020B0604030504040204" pitchFamily="34" charset="-120"/>
                <a:ea typeface="微軟正黑體" panose="020B0604030504040204" pitchFamily="34" charset="-120"/>
              </a:rPr>
              <a:t>同時駛入同向僅有一個車道之道路時</a:t>
            </a:r>
            <a:endParaRPr lang="en-US" altLang="zh-TW" sz="2800" b="1" dirty="0">
              <a:solidFill>
                <a:srgbClr val="3366FF"/>
              </a:solidFill>
              <a:latin typeface="微軟正黑體" panose="020B0604030504040204" pitchFamily="34" charset="-120"/>
              <a:ea typeface="微軟正黑體" panose="020B0604030504040204" pitchFamily="34" charset="-120"/>
            </a:endParaRPr>
          </a:p>
          <a:p>
            <a:pPr marL="989013" lvl="2" indent="-185738">
              <a:lnSpc>
                <a:spcPct val="120000"/>
              </a:lnSpc>
              <a:spcBef>
                <a:spcPts val="300"/>
              </a:spcBef>
            </a:pPr>
            <a:r>
              <a:rPr lang="zh-TW" altLang="en-US" sz="2300" b="1" dirty="0">
                <a:latin typeface="微軟正黑體" panose="020B0604030504040204" pitchFamily="34" charset="-120"/>
                <a:ea typeface="微軟正黑體" panose="020B0604030504040204" pitchFamily="34" charset="-120"/>
              </a:rPr>
              <a:t>「右轉車」</a:t>
            </a:r>
            <a:r>
              <a:rPr lang="zh-TW" altLang="en-US" sz="2300" dirty="0">
                <a:latin typeface="微軟正黑體" panose="020B0604030504040204" pitchFamily="34" charset="-120"/>
                <a:ea typeface="微軟正黑體" panose="020B0604030504040204" pitchFamily="34" charset="-120"/>
              </a:rPr>
              <a:t>須讓</a:t>
            </a:r>
            <a:r>
              <a:rPr lang="zh-TW" altLang="en-US" sz="2300" b="1" dirty="0">
                <a:latin typeface="微軟正黑體" panose="020B0604030504040204" pitchFamily="34" charset="-120"/>
                <a:ea typeface="微軟正黑體" panose="020B0604030504040204" pitchFamily="34" charset="-120"/>
              </a:rPr>
              <a:t>「左轉車」</a:t>
            </a:r>
            <a:r>
              <a:rPr lang="zh-TW" altLang="en-US" sz="2300" dirty="0">
                <a:latin typeface="微軟正黑體" panose="020B0604030504040204" pitchFamily="34" charset="-120"/>
                <a:ea typeface="微軟正黑體" panose="020B0604030504040204" pitchFamily="34" charset="-120"/>
              </a:rPr>
              <a:t>先行。</a:t>
            </a:r>
            <a:endParaRPr lang="en-US" altLang="zh-TW" sz="2300" dirty="0">
              <a:latin typeface="微軟正黑體" panose="020B0604030504040204" pitchFamily="34" charset="-120"/>
              <a:ea typeface="微軟正黑體" panose="020B0604030504040204" pitchFamily="34" charset="-120"/>
            </a:endParaRPr>
          </a:p>
          <a:p>
            <a:pPr marL="989013" lvl="2" indent="-185738">
              <a:lnSpc>
                <a:spcPct val="120000"/>
              </a:lnSpc>
              <a:spcBef>
                <a:spcPts val="300"/>
              </a:spcBef>
            </a:pPr>
            <a:r>
              <a:rPr lang="zh-TW" altLang="en-US" sz="2300" dirty="0">
                <a:latin typeface="微軟正黑體" panose="020B0604030504040204" pitchFamily="34" charset="-120"/>
                <a:ea typeface="微軟正黑體" panose="020B0604030504040204" pitchFamily="34" charset="-120"/>
              </a:rPr>
              <a:t>因</a:t>
            </a:r>
            <a:r>
              <a:rPr lang="zh-TW" altLang="en-US" sz="2300" b="1" dirty="0">
                <a:latin typeface="微軟正黑體" panose="020B0604030504040204" pitchFamily="34" charset="-120"/>
                <a:ea typeface="微軟正黑體" panose="020B0604030504040204" pitchFamily="34" charset="-120"/>
              </a:rPr>
              <a:t>「左轉車」</a:t>
            </a:r>
            <a:r>
              <a:rPr lang="zh-TW" altLang="en-US" sz="2300" dirty="0">
                <a:latin typeface="微軟正黑體" panose="020B0604030504040204" pitchFamily="34" charset="-120"/>
                <a:ea typeface="微軟正黑體" panose="020B0604030504040204" pitchFamily="34" charset="-120"/>
              </a:rPr>
              <a:t>之行駛距離較長，且</a:t>
            </a:r>
            <a:r>
              <a:rPr lang="zh-TW" altLang="en-US" sz="2300" dirty="0" smtClean="0">
                <a:latin typeface="微軟正黑體" panose="020B0604030504040204" pitchFamily="34" charset="-120"/>
                <a:ea typeface="微軟正黑體" panose="020B0604030504040204" pitchFamily="34" charset="-120"/>
              </a:rPr>
              <a:t>與其</a:t>
            </a:r>
            <a:r>
              <a:rPr lang="zh-TW" altLang="en-US" sz="2300" dirty="0">
                <a:latin typeface="微軟正黑體" panose="020B0604030504040204" pitchFamily="34" charset="-120"/>
                <a:ea typeface="微軟正黑體" panose="020B0604030504040204" pitchFamily="34" charset="-120"/>
              </a:rPr>
              <a:t>他車流</a:t>
            </a:r>
            <a:r>
              <a:rPr lang="zh-TW" altLang="en-US" sz="2300" dirty="0" smtClean="0">
                <a:latin typeface="微軟正黑體" panose="020B0604030504040204" pitchFamily="34" charset="-120"/>
                <a:ea typeface="微軟正黑體" panose="020B0604030504040204" pitchFamily="34" charset="-120"/>
              </a:rPr>
              <a:t>的衝突點</a:t>
            </a:r>
            <a:endParaRPr lang="en-US" altLang="zh-TW" sz="2300" dirty="0" smtClean="0">
              <a:latin typeface="微軟正黑體" panose="020B0604030504040204" pitchFamily="34" charset="-120"/>
              <a:ea typeface="微軟正黑體" panose="020B0604030504040204" pitchFamily="34" charset="-120"/>
            </a:endParaRPr>
          </a:p>
          <a:p>
            <a:pPr marL="803275" lvl="2" indent="185738">
              <a:lnSpc>
                <a:spcPct val="120000"/>
              </a:lnSpc>
              <a:spcBef>
                <a:spcPts val="0"/>
              </a:spcBef>
              <a:buNone/>
            </a:pPr>
            <a:r>
              <a:rPr lang="zh-TW" altLang="en-US" sz="2300" dirty="0" smtClean="0">
                <a:latin typeface="微軟正黑體" panose="020B0604030504040204" pitchFamily="34" charset="-120"/>
                <a:ea typeface="微軟正黑體" panose="020B0604030504040204" pitchFamily="34" charset="-120"/>
              </a:rPr>
              <a:t>較</a:t>
            </a:r>
            <a:r>
              <a:rPr lang="zh-TW" altLang="en-US" sz="2300" dirty="0">
                <a:latin typeface="微軟正黑體" panose="020B0604030504040204" pitchFamily="34" charset="-120"/>
                <a:ea typeface="微軟正黑體" panose="020B0604030504040204" pitchFamily="34" charset="-120"/>
              </a:rPr>
              <a:t>多。基於「較</a:t>
            </a:r>
            <a:r>
              <a:rPr lang="zh-TW" altLang="en-US" sz="2300" dirty="0" smtClean="0">
                <a:latin typeface="微軟正黑體" panose="020B0604030504040204" pitchFamily="34" charset="-120"/>
                <a:ea typeface="微軟正黑體" panose="020B0604030504040204" pitchFamily="34" charset="-120"/>
              </a:rPr>
              <a:t>安全</a:t>
            </a:r>
            <a:r>
              <a:rPr lang="zh-TW" altLang="en-US" sz="2300" dirty="0">
                <a:latin typeface="微軟正黑體" panose="020B0604030504040204" pitchFamily="34" charset="-120"/>
                <a:ea typeface="微軟正黑體" panose="020B0604030504040204" pitchFamily="34" charset="-120"/>
              </a:rPr>
              <a:t>者」讓「較危險者</a:t>
            </a:r>
            <a:r>
              <a:rPr lang="zh-TW" altLang="en-US" sz="2300" dirty="0" smtClean="0">
                <a:latin typeface="微軟正黑體" panose="020B0604030504040204" pitchFamily="34" charset="-120"/>
                <a:ea typeface="微軟正黑體" panose="020B0604030504040204" pitchFamily="34" charset="-120"/>
              </a:rPr>
              <a:t>」之</a:t>
            </a:r>
            <a:r>
              <a:rPr lang="zh-TW" altLang="en-US" sz="2300" dirty="0">
                <a:latin typeface="微軟正黑體" panose="020B0604030504040204" pitchFamily="34" charset="-120"/>
                <a:ea typeface="微軟正黑體" panose="020B0604030504040204" pitchFamily="34" charset="-120"/>
              </a:rPr>
              <a:t>路權規範</a:t>
            </a:r>
            <a:r>
              <a:rPr lang="zh-TW" altLang="en-US" sz="2300" dirty="0" smtClean="0">
                <a:latin typeface="微軟正黑體" panose="020B0604030504040204" pitchFamily="34" charset="-120"/>
                <a:ea typeface="微軟正黑體" panose="020B0604030504040204" pitchFamily="34" charset="-120"/>
              </a:rPr>
              <a:t>，</a:t>
            </a:r>
            <a:endParaRPr lang="en-US" altLang="zh-TW" sz="2300" dirty="0" smtClean="0">
              <a:latin typeface="微軟正黑體" panose="020B0604030504040204" pitchFamily="34" charset="-120"/>
              <a:ea typeface="微軟正黑體" panose="020B0604030504040204" pitchFamily="34" charset="-120"/>
            </a:endParaRPr>
          </a:p>
          <a:p>
            <a:pPr marL="803275" lvl="2" indent="185738">
              <a:lnSpc>
                <a:spcPct val="120000"/>
              </a:lnSpc>
              <a:spcBef>
                <a:spcPts val="0"/>
              </a:spcBef>
              <a:buNone/>
            </a:pPr>
            <a:r>
              <a:rPr lang="zh-TW" altLang="en-US" sz="2300" dirty="0" smtClean="0">
                <a:latin typeface="微軟正黑體" panose="020B0604030504040204" pitchFamily="34" charset="-120"/>
                <a:ea typeface="微軟正黑體" panose="020B0604030504040204" pitchFamily="34" charset="-120"/>
              </a:rPr>
              <a:t>乃</a:t>
            </a:r>
            <a:r>
              <a:rPr lang="zh-TW" altLang="en-US" sz="2300" dirty="0">
                <a:latin typeface="微軟正黑體" panose="020B0604030504040204" pitchFamily="34" charset="-120"/>
                <a:ea typeface="微軟正黑體" panose="020B0604030504040204" pitchFamily="34" charset="-120"/>
              </a:rPr>
              <a:t>要求「右轉車」讓「左轉車」先行。</a:t>
            </a:r>
            <a:endParaRPr lang="en-US" altLang="zh-TW" sz="2300" dirty="0">
              <a:latin typeface="微軟正黑體" panose="020B0604030504040204" pitchFamily="34" charset="-120"/>
              <a:ea typeface="微軟正黑體" panose="020B0604030504040204" pitchFamily="34" charset="-120"/>
            </a:endParaRPr>
          </a:p>
          <a:p>
            <a:pPr lvl="1">
              <a:lnSpc>
                <a:spcPct val="120000"/>
              </a:lnSpc>
              <a:spcBef>
                <a:spcPts val="600"/>
              </a:spcBef>
              <a:buFont typeface="Wingdings" panose="05000000000000000000" pitchFamily="2" charset="2"/>
              <a:buChar char="ü"/>
            </a:pPr>
            <a:r>
              <a:rPr lang="zh-TW" altLang="en-US" sz="2800" b="1" dirty="0">
                <a:solidFill>
                  <a:srgbClr val="3366FF"/>
                </a:solidFill>
                <a:latin typeface="微軟正黑體" panose="020B0604030504040204" pitchFamily="34" charset="-120"/>
                <a:ea typeface="微軟正黑體" panose="020B0604030504040204" pitchFamily="34" charset="-120"/>
              </a:rPr>
              <a:t>若左轉後欲駛入之車道為禁行機</a:t>
            </a:r>
            <a:r>
              <a:rPr lang="zh-TW" altLang="en-US" sz="2800" b="1" dirty="0">
                <a:solidFill>
                  <a:srgbClr val="3366FF"/>
                </a:solidFill>
              </a:rPr>
              <a:t>車道，</a:t>
            </a:r>
            <a:r>
              <a:rPr lang="en-US" altLang="zh-TW" sz="2800" b="1" dirty="0">
                <a:solidFill>
                  <a:srgbClr val="3366FF"/>
                </a:solidFill>
              </a:rPr>
              <a:t/>
            </a:r>
            <a:br>
              <a:rPr lang="en-US" altLang="zh-TW" sz="2800" b="1" dirty="0">
                <a:solidFill>
                  <a:srgbClr val="3366FF"/>
                </a:solidFill>
              </a:rPr>
            </a:br>
            <a:r>
              <a:rPr lang="zh-TW" altLang="en-US" sz="2800" b="1" dirty="0">
                <a:solidFill>
                  <a:srgbClr val="3366FF"/>
                </a:solidFill>
              </a:rPr>
              <a:t>則駛入非禁行機車道之內側車道。</a:t>
            </a:r>
          </a:p>
        </p:txBody>
      </p:sp>
      <p:sp>
        <p:nvSpPr>
          <p:cNvPr id="4" name="矩形 3"/>
          <p:cNvSpPr/>
          <p:nvPr/>
        </p:nvSpPr>
        <p:spPr>
          <a:xfrm>
            <a:off x="794327" y="1052946"/>
            <a:ext cx="7813964"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七</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機車騎士對危險地點的防衛</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駕駛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(3/5)</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p:cNvPicPr>
            <a:picLocks noChangeAspect="1"/>
          </p:cNvPicPr>
          <p:nvPr/>
        </p:nvPicPr>
        <p:blipFill>
          <a:blip r:embed="rId2"/>
          <a:stretch>
            <a:fillRect/>
          </a:stretch>
        </p:blipFill>
        <p:spPr>
          <a:xfrm>
            <a:off x="7780482" y="2325541"/>
            <a:ext cx="3835400" cy="3772697"/>
          </a:xfrm>
          <a:prstGeom prst="rect">
            <a:avLst/>
          </a:prstGeom>
        </p:spPr>
      </p:pic>
      <p:sp>
        <p:nvSpPr>
          <p:cNvPr id="7" name="文字方塊 6">
            <a:extLst>
              <a:ext uri="{FF2B5EF4-FFF2-40B4-BE49-F238E27FC236}">
                <a16:creationId xmlns:a16="http://schemas.microsoft.com/office/drawing/2014/main" id="{B7291F08-8CD7-25CB-286A-3063914A9A7D}"/>
              </a:ext>
            </a:extLst>
          </p:cNvPr>
          <p:cNvSpPr txBox="1"/>
          <p:nvPr/>
        </p:nvSpPr>
        <p:spPr>
          <a:xfrm>
            <a:off x="7780482" y="6201283"/>
            <a:ext cx="2179782" cy="246222"/>
          </a:xfrm>
          <a:prstGeom prst="rect">
            <a:avLst/>
          </a:prstGeom>
          <a:noFill/>
        </p:spPr>
        <p:txBody>
          <a:bodyPr wrap="square" rtlCol="0">
            <a:spAutoFit/>
          </a:bodyPr>
          <a:lstStyle/>
          <a:p>
            <a:r>
              <a:rPr lang="zh-TW" altLang="en-US" sz="1000" dirty="0">
                <a:latin typeface="+mj-ea"/>
                <a:ea typeface="+mj-ea"/>
              </a:rPr>
              <a:t>圖片來源：機車危險感知教育平台</a:t>
            </a:r>
          </a:p>
        </p:txBody>
      </p:sp>
    </p:spTree>
    <p:extLst>
      <p:ext uri="{BB962C8B-B14F-4D97-AF65-F5344CB8AC3E}">
        <p14:creationId xmlns:p14="http://schemas.microsoft.com/office/powerpoint/2010/main" val="94582893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1891" y="365125"/>
            <a:ext cx="11018982" cy="752475"/>
          </a:xfrm>
        </p:spPr>
        <p:txBody>
          <a:bodyPr>
            <a:norm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(13/14)</a:t>
            </a:r>
            <a:endParaRPr lang="zh-TW" altLang="en-US" dirty="0"/>
          </a:p>
        </p:txBody>
      </p:sp>
      <p:sp>
        <p:nvSpPr>
          <p:cNvPr id="3" name="內容版面配置區 2"/>
          <p:cNvSpPr>
            <a:spLocks noGrp="1"/>
          </p:cNvSpPr>
          <p:nvPr>
            <p:ph idx="1"/>
          </p:nvPr>
        </p:nvSpPr>
        <p:spPr>
          <a:xfrm>
            <a:off x="692727" y="1681018"/>
            <a:ext cx="11111346" cy="4793673"/>
          </a:xfrm>
        </p:spPr>
        <p:txBody>
          <a:bodyPr>
            <a:normAutofit lnSpcReduction="10000"/>
          </a:bodyPr>
          <a:lstStyle/>
          <a:p>
            <a:pPr>
              <a:lnSpc>
                <a:spcPct val="110000"/>
              </a:lnSpc>
              <a:spcBef>
                <a:spcPts val="600"/>
              </a:spcBef>
              <a:buFont typeface="Wingdings" panose="05000000000000000000" pitchFamily="2" charset="2"/>
              <a:buChar char="Ø"/>
            </a:pPr>
            <a:r>
              <a:rPr lang="zh-TW" altLang="en-US" b="1" dirty="0" smtClean="0">
                <a:solidFill>
                  <a:srgbClr val="C00000"/>
                </a:solidFill>
                <a:latin typeface="微軟正黑體" panose="020B0604030504040204" pitchFamily="34" charset="-120"/>
                <a:ea typeface="微軟正黑體" panose="020B0604030504040204" pitchFamily="34" charset="-120"/>
              </a:rPr>
              <a:t> 無</a:t>
            </a:r>
            <a:r>
              <a:rPr lang="zh-TW" altLang="en-US" b="1" dirty="0">
                <a:solidFill>
                  <a:srgbClr val="C00000"/>
                </a:solidFill>
                <a:latin typeface="微軟正黑體" panose="020B0604030504040204" pitchFamily="34" charset="-120"/>
                <a:ea typeface="微軟正黑體" panose="020B0604030504040204" pitchFamily="34" charset="-120"/>
              </a:rPr>
              <a:t>號</a:t>
            </a:r>
            <a:r>
              <a:rPr lang="zh-TW" altLang="en-US" b="1" dirty="0" smtClean="0">
                <a:solidFill>
                  <a:srgbClr val="C00000"/>
                </a:solidFill>
                <a:latin typeface="微軟正黑體" panose="020B0604030504040204" pitchFamily="34" charset="-120"/>
                <a:ea typeface="微軟正黑體" panose="020B0604030504040204" pitchFamily="34" charset="-120"/>
              </a:rPr>
              <a:t>誌</a:t>
            </a:r>
            <a:r>
              <a:rPr lang="zh-TW" altLang="en-US" b="1" dirty="0">
                <a:solidFill>
                  <a:srgbClr val="C00000"/>
                </a:solidFill>
                <a:latin typeface="微軟正黑體" panose="020B0604030504040204" pitchFamily="34" charset="-120"/>
                <a:ea typeface="微軟正黑體" panose="020B0604030504040204" pitchFamily="34" charset="-120"/>
              </a:rPr>
              <a:t>管制</a:t>
            </a:r>
            <a:r>
              <a:rPr lang="zh-TW" altLang="en-US" b="1" dirty="0" smtClean="0">
                <a:solidFill>
                  <a:srgbClr val="C00000"/>
                </a:solidFill>
                <a:latin typeface="微軟正黑體" panose="020B0604030504040204" pitchFamily="34" charset="-120"/>
                <a:ea typeface="微軟正黑體" panose="020B0604030504040204" pitchFamily="34" charset="-120"/>
              </a:rPr>
              <a:t>路口</a:t>
            </a:r>
            <a:endParaRPr lang="en-US" altLang="zh-TW" b="1" dirty="0" smtClean="0">
              <a:solidFill>
                <a:srgbClr val="C00000"/>
              </a:solidFill>
              <a:latin typeface="微軟正黑體" panose="020B0604030504040204" pitchFamily="34" charset="-120"/>
              <a:ea typeface="微軟正黑體" panose="020B0604030504040204" pitchFamily="34" charset="-120"/>
            </a:endParaRPr>
          </a:p>
          <a:p>
            <a:pPr lvl="1">
              <a:lnSpc>
                <a:spcPct val="100000"/>
              </a:lnSpc>
              <a:spcBef>
                <a:spcPts val="300"/>
              </a:spcBef>
              <a:buFont typeface="Wingdings" panose="05000000000000000000" pitchFamily="2" charset="2"/>
              <a:buChar char="ü"/>
            </a:pPr>
            <a:r>
              <a:rPr lang="zh-TW" altLang="en-US" dirty="0" smtClean="0">
                <a:latin typeface="微軟正黑體" panose="020B0604030504040204" pitchFamily="34" charset="-120"/>
                <a:ea typeface="微軟正黑體" panose="020B0604030504040204" pitchFamily="34" charset="-120"/>
              </a:rPr>
              <a:t> 務必減速慢行，並確認自己所行使之道路為</a:t>
            </a:r>
            <a:r>
              <a:rPr lang="zh-TW" altLang="en-US" b="1" dirty="0" smtClean="0">
                <a:solidFill>
                  <a:srgbClr val="0000FF"/>
                </a:solidFill>
                <a:latin typeface="微軟正黑體" panose="020B0604030504040204" pitchFamily="34" charset="-120"/>
                <a:ea typeface="微軟正黑體" panose="020B0604030504040204" pitchFamily="34" charset="-120"/>
              </a:rPr>
              <a:t>「幹道」</a:t>
            </a:r>
            <a:r>
              <a:rPr lang="zh-TW" altLang="en-US" dirty="0" smtClean="0">
                <a:latin typeface="微軟正黑體" panose="020B0604030504040204" pitchFamily="34" charset="-120"/>
                <a:ea typeface="微軟正黑體" panose="020B0604030504040204" pitchFamily="34" charset="-120"/>
              </a:rPr>
              <a:t>或</a:t>
            </a:r>
            <a:r>
              <a:rPr lang="zh-TW" altLang="en-US" b="1" dirty="0" smtClean="0">
                <a:solidFill>
                  <a:srgbClr val="0000FF"/>
                </a:solidFill>
                <a:latin typeface="微軟正黑體" panose="020B0604030504040204" pitchFamily="34" charset="-120"/>
                <a:ea typeface="微軟正黑體" panose="020B0604030504040204" pitchFamily="34" charset="-120"/>
              </a:rPr>
              <a:t>「支道」</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lvl="1">
              <a:lnSpc>
                <a:spcPct val="100000"/>
              </a:lnSpc>
              <a:spcBef>
                <a:spcPts val="300"/>
              </a:spcBef>
              <a:buFont typeface="Wingdings" panose="05000000000000000000" pitchFamily="2" charset="2"/>
              <a:buChar char="ü"/>
            </a:pPr>
            <a:r>
              <a:rPr lang="zh-TW" altLang="en-US" b="1" dirty="0" smtClean="0">
                <a:solidFill>
                  <a:srgbClr val="C00000"/>
                </a:solidFill>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再依</a:t>
            </a:r>
            <a:r>
              <a:rPr lang="zh-TW" altLang="en-US" b="1" dirty="0" smtClean="0">
                <a:solidFill>
                  <a:srgbClr val="0000FF"/>
                </a:solidFill>
                <a:latin typeface="微軟正黑體" panose="020B0604030504040204" pitchFamily="34" charset="-120"/>
                <a:ea typeface="微軟正黑體" panose="020B0604030504040204" pitchFamily="34" charset="-120"/>
              </a:rPr>
              <a:t>直行</a:t>
            </a:r>
            <a:r>
              <a:rPr lang="zh-TW" altLang="en-US" dirty="0" smtClean="0">
                <a:latin typeface="微軟正黑體" panose="020B0604030504040204" pitchFamily="34" charset="-120"/>
                <a:ea typeface="微軟正黑體" panose="020B0604030504040204" pitchFamily="34" charset="-120"/>
              </a:rPr>
              <a:t>或</a:t>
            </a:r>
            <a:r>
              <a:rPr lang="zh-TW" altLang="en-US" b="1" dirty="0" smtClean="0">
                <a:solidFill>
                  <a:srgbClr val="0000FF"/>
                </a:solidFill>
                <a:latin typeface="微軟正黑體" panose="020B0604030504040204" pitchFamily="34" charset="-120"/>
                <a:ea typeface="微軟正黑體" panose="020B0604030504040204" pitchFamily="34" charset="-120"/>
              </a:rPr>
              <a:t>轉彎</a:t>
            </a:r>
            <a:r>
              <a:rPr lang="zh-TW" altLang="en-US" b="1" dirty="0" smtClean="0">
                <a:solidFill>
                  <a:srgbClr val="C00000"/>
                </a:solidFill>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確認</a:t>
            </a:r>
            <a:r>
              <a:rPr lang="zh-TW" altLang="en-US" b="1" dirty="0" smtClean="0">
                <a:solidFill>
                  <a:srgbClr val="0000FF"/>
                </a:solidFill>
                <a:latin typeface="微軟正黑體" panose="020B0604030504040204" pitchFamily="34" charset="-120"/>
                <a:ea typeface="微軟正黑體" panose="020B0604030504040204" pitchFamily="34" charset="-120"/>
              </a:rPr>
              <a:t>自車</a:t>
            </a:r>
            <a:r>
              <a:rPr lang="zh-TW" altLang="en-US" dirty="0" smtClean="0">
                <a:latin typeface="微軟正黑體" panose="020B0604030504040204" pitchFamily="34" charset="-120"/>
                <a:ea typeface="微軟正黑體" panose="020B0604030504040204" pitchFamily="34" charset="-120"/>
              </a:rPr>
              <a:t>與</a:t>
            </a:r>
            <a:r>
              <a:rPr lang="zh-TW" altLang="en-US" b="1" dirty="0" smtClean="0">
                <a:solidFill>
                  <a:srgbClr val="0000FF"/>
                </a:solidFill>
                <a:latin typeface="微軟正黑體" panose="020B0604030504040204" pitchFamily="34" charset="-120"/>
                <a:ea typeface="微軟正黑體" panose="020B0604030504040204" pitchFamily="34" charset="-120"/>
              </a:rPr>
              <a:t>他車</a:t>
            </a:r>
            <a:r>
              <a:rPr lang="zh-TW" altLang="en-US" dirty="0" smtClean="0">
                <a:latin typeface="微軟正黑體" panose="020B0604030504040204" pitchFamily="34" charset="-120"/>
                <a:ea typeface="微軟正黑體" panose="020B0604030504040204" pitchFamily="34" charset="-120"/>
              </a:rPr>
              <a:t>之</a:t>
            </a:r>
            <a:r>
              <a:rPr lang="zh-TW" altLang="en-US" dirty="0" smtClean="0">
                <a:solidFill>
                  <a:srgbClr val="0000FF"/>
                </a:solidFill>
                <a:latin typeface="微軟正黑體" panose="020B0604030504040204" pitchFamily="34" charset="-120"/>
                <a:ea typeface="微軟正黑體" panose="020B0604030504040204" pitchFamily="34" charset="-120"/>
              </a:rPr>
              <a:t>「</a:t>
            </a:r>
            <a:r>
              <a:rPr lang="zh-TW" altLang="en-US" b="1" dirty="0" smtClean="0">
                <a:solidFill>
                  <a:srgbClr val="0000FF"/>
                </a:solidFill>
                <a:latin typeface="微軟正黑體" panose="020B0604030504040204" pitchFamily="34" charset="-120"/>
                <a:ea typeface="微軟正黑體" panose="020B0604030504040204" pitchFamily="34" charset="-120"/>
              </a:rPr>
              <a:t>通行路權」</a:t>
            </a:r>
            <a:r>
              <a:rPr lang="zh-TW" altLang="en-US" dirty="0" smtClean="0">
                <a:latin typeface="微軟正黑體" panose="020B0604030504040204" pitchFamily="34" charset="-120"/>
                <a:ea typeface="微軟正黑體" panose="020B0604030504040204" pitchFamily="34" charset="-120"/>
              </a:rPr>
              <a:t>的優先順序。</a:t>
            </a:r>
            <a:endParaRPr lang="en-US" altLang="zh-TW" dirty="0" smtClean="0">
              <a:latin typeface="微軟正黑體" panose="020B0604030504040204" pitchFamily="34" charset="-120"/>
              <a:ea typeface="微軟正黑體" panose="020B0604030504040204" pitchFamily="34" charset="-120"/>
            </a:endParaRPr>
          </a:p>
          <a:p>
            <a:pPr>
              <a:lnSpc>
                <a:spcPct val="110000"/>
              </a:lnSpc>
              <a:spcBef>
                <a:spcPts val="1200"/>
              </a:spcBef>
              <a:buFont typeface="Wingdings" panose="05000000000000000000" pitchFamily="2" charset="2"/>
              <a:buChar char="Ø"/>
            </a:pPr>
            <a:r>
              <a:rPr lang="zh-TW" altLang="en-US" b="1" dirty="0" smtClean="0">
                <a:solidFill>
                  <a:srgbClr val="C00000"/>
                </a:solidFill>
                <a:latin typeface="微軟正黑體" panose="020B0604030504040204" pitchFamily="34" charset="-120"/>
                <a:ea typeface="微軟正黑體" panose="020B0604030504040204" pitchFamily="34" charset="-120"/>
              </a:rPr>
              <a:t> 地下道</a:t>
            </a:r>
            <a:r>
              <a:rPr lang="zh-TW" altLang="en-US" b="1" dirty="0">
                <a:solidFill>
                  <a:srgbClr val="C00000"/>
                </a:solidFill>
                <a:latin typeface="微軟正黑體" panose="020B0604030504040204" pitchFamily="34" charset="-120"/>
                <a:ea typeface="微軟正黑體" panose="020B0604030504040204" pitchFamily="34" charset="-120"/>
              </a:rPr>
              <a:t>、隧道</a:t>
            </a:r>
            <a:endParaRPr lang="en-US" altLang="zh-TW" b="1" dirty="0">
              <a:solidFill>
                <a:srgbClr val="C00000"/>
              </a:solidFill>
              <a:latin typeface="微軟正黑體" panose="020B0604030504040204" pitchFamily="34" charset="-120"/>
              <a:ea typeface="微軟正黑體" panose="020B0604030504040204" pitchFamily="34" charset="-120"/>
            </a:endParaRPr>
          </a:p>
          <a:p>
            <a:pPr marL="720725" lvl="1" indent="-263525">
              <a:lnSpc>
                <a:spcPct val="110000"/>
              </a:lnSpc>
              <a:spcBef>
                <a:spcPts val="3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行經地下道或隧道時，因</a:t>
            </a:r>
            <a:r>
              <a:rPr lang="zh-TW" altLang="en-US" b="1" dirty="0">
                <a:latin typeface="微軟正黑體" panose="020B0604030504040204" pitchFamily="34" charset="-120"/>
                <a:ea typeface="微軟正黑體" panose="020B0604030504040204" pitchFamily="34" charset="-120"/>
              </a:rPr>
              <a:t>光線變化</a:t>
            </a:r>
            <a:r>
              <a:rPr lang="zh-TW" altLang="en-US" dirty="0">
                <a:latin typeface="微軟正黑體" panose="020B0604030504040204" pitchFamily="34" charset="-120"/>
                <a:ea typeface="微軟正黑體" panose="020B0604030504040204" pitchFamily="34" charset="-120"/>
              </a:rPr>
              <a:t>，視覺將受到影響而</a:t>
            </a:r>
            <a:r>
              <a:rPr lang="zh-TW" altLang="en-US" b="1" dirty="0">
                <a:latin typeface="微軟正黑體" panose="020B0604030504040204" pitchFamily="34" charset="-120"/>
                <a:ea typeface="微軟正黑體" panose="020B0604030504040204" pitchFamily="34" charset="-120"/>
              </a:rPr>
              <a:t>短時間看不清楚</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720725" lvl="1" indent="-263525">
              <a:lnSpc>
                <a:spcPct val="110000"/>
              </a:lnSpc>
              <a:spcBef>
                <a:spcPts val="300"/>
              </a:spcBef>
              <a:buFont typeface="Wingdings" panose="05000000000000000000" pitchFamily="2" charset="2"/>
              <a:buChar char="ü"/>
            </a:pPr>
            <a:r>
              <a:rPr lang="zh-TW" altLang="en-US" b="1" dirty="0">
                <a:solidFill>
                  <a:srgbClr val="3366FF"/>
                </a:solidFill>
                <a:latin typeface="微軟正黑體" panose="020B0604030504040204" pitchFamily="34" charset="-120"/>
                <a:ea typeface="微軟正黑體" panose="020B0604030504040204" pitchFamily="34" charset="-120"/>
              </a:rPr>
              <a:t>進入隧道前</a:t>
            </a:r>
            <a:r>
              <a:rPr lang="zh-TW" altLang="en-US" dirty="0">
                <a:latin typeface="微軟正黑體" panose="020B0604030504040204" pitchFamily="34" charset="-120"/>
                <a:ea typeface="微軟正黑體" panose="020B0604030504040204" pitchFamily="34" charset="-120"/>
              </a:rPr>
              <a:t>，應</a:t>
            </a:r>
            <a:r>
              <a:rPr lang="zh-TW" altLang="en-US" b="1" dirty="0">
                <a:solidFill>
                  <a:srgbClr val="3366FF"/>
                </a:solidFill>
                <a:latin typeface="微軟正黑體" panose="020B0604030504040204" pitchFamily="34" charset="-120"/>
                <a:ea typeface="微軟正黑體" panose="020B0604030504040204" pitchFamily="34" charset="-120"/>
              </a:rPr>
              <a:t>打開頭燈，放慢速度</a:t>
            </a:r>
            <a:r>
              <a:rPr lang="zh-TW" altLang="en-US" dirty="0">
                <a:latin typeface="微軟正黑體" panose="020B0604030504040204" pitchFamily="34" charset="-120"/>
                <a:ea typeface="微軟正黑體" panose="020B0604030504040204" pitchFamily="34" charset="-120"/>
              </a:rPr>
              <a:t>，並</a:t>
            </a:r>
            <a:r>
              <a:rPr lang="zh-TW" altLang="en-US" b="1" dirty="0">
                <a:solidFill>
                  <a:srgbClr val="3366FF"/>
                </a:solidFill>
                <a:latin typeface="微軟正黑體" panose="020B0604030504040204" pitchFamily="34" charset="-120"/>
                <a:ea typeface="微軟正黑體" panose="020B0604030504040204" pitchFamily="34" charset="-120"/>
              </a:rPr>
              <a:t>與前車保持五至十個車身</a:t>
            </a:r>
            <a:r>
              <a:rPr lang="zh-TW" altLang="en-US" dirty="0">
                <a:latin typeface="微軟正黑體" panose="020B0604030504040204" pitchFamily="34" charset="-120"/>
                <a:ea typeface="微軟正黑體" panose="020B0604030504040204" pitchFamily="34" charset="-120"/>
              </a:rPr>
              <a:t>，</a:t>
            </a:r>
            <a:r>
              <a:rPr lang="zh-TW" altLang="en-US" b="1" dirty="0">
                <a:solidFill>
                  <a:srgbClr val="3366FF"/>
                </a:solidFill>
                <a:latin typeface="微軟正黑體" panose="020B0604030504040204" pitchFamily="34" charset="-120"/>
                <a:ea typeface="微軟正黑體" panose="020B0604030504040204" pitchFamily="34" charset="-120"/>
              </a:rPr>
              <a:t>待視覺恢復後再正常行駛</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a:lnSpc>
                <a:spcPct val="100000"/>
              </a:lnSpc>
              <a:spcBef>
                <a:spcPts val="1800"/>
              </a:spcBef>
              <a:buFont typeface="Wingdings" panose="05000000000000000000" pitchFamily="2" charset="2"/>
              <a:buChar char="Ø"/>
            </a:pPr>
            <a:r>
              <a:rPr lang="zh-TW" altLang="en-US" b="1" dirty="0" smtClean="0">
                <a:solidFill>
                  <a:srgbClr val="C00000"/>
                </a:solidFill>
                <a:latin typeface="微軟正黑體" panose="020B0604030504040204" pitchFamily="34" charset="-120"/>
                <a:ea typeface="微軟正黑體" panose="020B0604030504040204" pitchFamily="34" charset="-120"/>
              </a:rPr>
              <a:t> 圓環</a:t>
            </a:r>
            <a:endParaRPr lang="zh-TW" altLang="en-US" b="1" dirty="0">
              <a:solidFill>
                <a:srgbClr val="C00000"/>
              </a:solidFill>
              <a:latin typeface="微軟正黑體" panose="020B0604030504040204" pitchFamily="34" charset="-120"/>
              <a:ea typeface="微軟正黑體" panose="020B0604030504040204" pitchFamily="34" charset="-120"/>
            </a:endParaRPr>
          </a:p>
          <a:p>
            <a:pPr lvl="1">
              <a:lnSpc>
                <a:spcPct val="110000"/>
              </a:lnSpc>
              <a:spcBef>
                <a:spcPts val="300"/>
              </a:spcBef>
            </a:pPr>
            <a:r>
              <a:rPr lang="zh-TW" altLang="en-US" dirty="0">
                <a:latin typeface="微軟正黑體" panose="020B0604030504040204" pitchFamily="34" charset="-120"/>
                <a:ea typeface="微軟正黑體" panose="020B0604030504040204" pitchFamily="34" charset="-120"/>
              </a:rPr>
              <a:t>於圓環</a:t>
            </a:r>
            <a:r>
              <a:rPr lang="zh-TW" altLang="en-US" b="1" dirty="0">
                <a:solidFill>
                  <a:srgbClr val="3366FF"/>
                </a:solidFill>
                <a:latin typeface="微軟正黑體" panose="020B0604030504040204" pitchFamily="34" charset="-120"/>
                <a:ea typeface="微軟正黑體" panose="020B0604030504040204" pitchFamily="34" charset="-120"/>
              </a:rPr>
              <a:t>內車道行駛的汽車若要右轉彎</a:t>
            </a:r>
            <a:r>
              <a:rPr lang="zh-TW" altLang="en-US" dirty="0">
                <a:latin typeface="微軟正黑體" panose="020B0604030504040204" pitchFamily="34" charset="-120"/>
                <a:ea typeface="微軟正黑體" panose="020B0604030504040204" pitchFamily="34" charset="-120"/>
              </a:rPr>
              <a:t>，機車騎士會進入該汽車駕駛人的</a:t>
            </a:r>
            <a:r>
              <a:rPr lang="zh-TW" altLang="en-US" b="1" dirty="0">
                <a:solidFill>
                  <a:srgbClr val="3366FF"/>
                </a:solidFill>
                <a:latin typeface="微軟正黑體" panose="020B0604030504040204" pitchFamily="34" charset="-120"/>
                <a:ea typeface="微軟正黑體" panose="020B0604030504040204" pitchFamily="34" charset="-120"/>
              </a:rPr>
              <a:t>視野死角</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lvl="1">
              <a:lnSpc>
                <a:spcPct val="110000"/>
              </a:lnSpc>
              <a:spcBef>
                <a:spcPts val="300"/>
              </a:spcBef>
            </a:pPr>
            <a:r>
              <a:rPr lang="zh-TW" altLang="en-US" dirty="0">
                <a:latin typeface="微軟正黑體" panose="020B0604030504040204" pitchFamily="34" charset="-120"/>
                <a:ea typeface="微軟正黑體" panose="020B0604030504040204" pitchFamily="34" charset="-120"/>
              </a:rPr>
              <a:t>機車騎士應特別注意</a:t>
            </a:r>
            <a:r>
              <a:rPr lang="zh-TW" altLang="en-US" b="1" dirty="0">
                <a:solidFill>
                  <a:srgbClr val="3366FF"/>
                </a:solidFill>
                <a:latin typeface="微軟正黑體" panose="020B0604030504040204" pitchFamily="34" charset="-120"/>
                <a:ea typeface="微軟正黑體" panose="020B0604030504040204" pitchFamily="34" charset="-120"/>
              </a:rPr>
              <a:t>前方右轉彎車輛的動向</a:t>
            </a:r>
            <a:r>
              <a:rPr lang="zh-TW" altLang="en-US" dirty="0">
                <a:latin typeface="微軟正黑體" panose="020B0604030504040204" pitchFamily="34" charset="-120"/>
                <a:ea typeface="微軟正黑體" panose="020B0604030504040204" pitchFamily="34" charset="-120"/>
              </a:rPr>
              <a:t>，並讓其先行。</a:t>
            </a:r>
            <a:endParaRPr lang="en-US" altLang="zh-TW" dirty="0">
              <a:latin typeface="微軟正黑體" panose="020B0604030504040204" pitchFamily="34" charset="-120"/>
              <a:ea typeface="微軟正黑體" panose="020B0604030504040204" pitchFamily="34" charset="-120"/>
            </a:endParaRPr>
          </a:p>
        </p:txBody>
      </p:sp>
      <p:sp>
        <p:nvSpPr>
          <p:cNvPr id="4" name="矩形 3"/>
          <p:cNvSpPr/>
          <p:nvPr/>
        </p:nvSpPr>
        <p:spPr>
          <a:xfrm>
            <a:off x="581891" y="1016000"/>
            <a:ext cx="8358909"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七</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機車騎士對危險地點的防衛駕駛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(4/5)</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5782454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46544" y="365125"/>
            <a:ext cx="11083637" cy="650875"/>
          </a:xfrm>
        </p:spPr>
        <p:txBody>
          <a:bodyPr>
            <a:noAutofit/>
          </a:bodyPr>
          <a:lstStyle/>
          <a:p>
            <a:r>
              <a:rPr lang="zh-TW" altLang="en-US" b="1" dirty="0" smtClean="0">
                <a:latin typeface="標楷體" panose="03000509000000000000" pitchFamily="65" charset="-120"/>
                <a:ea typeface="標楷體" panose="03000509000000000000" pitchFamily="65" charset="-120"/>
              </a:rPr>
              <a:t>玖、</a:t>
            </a:r>
            <a:r>
              <a:rPr lang="zh-TW" altLang="en-US" b="1" dirty="0">
                <a:latin typeface="標楷體" panose="03000509000000000000" pitchFamily="65" charset="-120"/>
                <a:ea typeface="標楷體" panose="03000509000000000000" pitchFamily="65" charset="-120"/>
              </a:rPr>
              <a:t>道路交通環境與機車防衛</a:t>
            </a:r>
            <a:r>
              <a:rPr lang="zh-TW" altLang="en-US" b="1" dirty="0" smtClean="0">
                <a:latin typeface="標楷體" panose="03000509000000000000" pitchFamily="65" charset="-120"/>
                <a:ea typeface="標楷體" panose="03000509000000000000" pitchFamily="65" charset="-120"/>
              </a:rPr>
              <a:t>駕駛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14/14)</a:t>
            </a:r>
            <a:endParaRPr lang="zh-TW" altLang="en-US" dirty="0"/>
          </a:p>
        </p:txBody>
      </p:sp>
      <p:sp>
        <p:nvSpPr>
          <p:cNvPr id="5" name="內容版面配置區 4"/>
          <p:cNvSpPr>
            <a:spLocks noGrp="1"/>
          </p:cNvSpPr>
          <p:nvPr>
            <p:ph sz="half" idx="1"/>
          </p:nvPr>
        </p:nvSpPr>
        <p:spPr>
          <a:xfrm>
            <a:off x="757382" y="1648260"/>
            <a:ext cx="5430980" cy="4983307"/>
          </a:xfrm>
        </p:spPr>
        <p:txBody>
          <a:bodyPr>
            <a:normAutofit lnSpcReduction="10000"/>
          </a:bodyPr>
          <a:lstStyle/>
          <a:p>
            <a:pPr>
              <a:buFont typeface="Wingdings" panose="05000000000000000000" pitchFamily="2" charset="2"/>
              <a:buChar char="Ø"/>
            </a:pPr>
            <a:r>
              <a:rPr lang="zh-TW" altLang="en-US" b="1" dirty="0" smtClean="0">
                <a:solidFill>
                  <a:srgbClr val="C00000"/>
                </a:solidFill>
                <a:latin typeface="微軟正黑體" panose="020B0604030504040204" pitchFamily="34" charset="-120"/>
                <a:ea typeface="微軟正黑體" panose="020B0604030504040204" pitchFamily="34" charset="-120"/>
              </a:rPr>
              <a:t> 加油站</a:t>
            </a:r>
            <a:r>
              <a:rPr lang="en-US" altLang="zh-TW" b="1" dirty="0">
                <a:solidFill>
                  <a:srgbClr val="C00000"/>
                </a:solidFill>
                <a:latin typeface="微軟正黑體" panose="020B0604030504040204" pitchFamily="34" charset="-120"/>
                <a:ea typeface="微軟正黑體" panose="020B0604030504040204" pitchFamily="34" charset="-120"/>
              </a:rPr>
              <a:t>/</a:t>
            </a:r>
            <a:r>
              <a:rPr lang="zh-TW" altLang="en-US" b="1" dirty="0">
                <a:solidFill>
                  <a:srgbClr val="C00000"/>
                </a:solidFill>
                <a:latin typeface="微軟正黑體" panose="020B0604030504040204" pitchFamily="34" charset="-120"/>
                <a:ea typeface="微軟正黑體" panose="020B0604030504040204" pitchFamily="34" charset="-120"/>
              </a:rPr>
              <a:t>停車場</a:t>
            </a:r>
            <a:endParaRPr lang="en-US" altLang="zh-TW" b="1" dirty="0">
              <a:solidFill>
                <a:srgbClr val="C00000"/>
              </a:solidFill>
              <a:latin typeface="微軟正黑體" panose="020B0604030504040204" pitchFamily="34" charset="-120"/>
              <a:ea typeface="微軟正黑體" panose="020B0604030504040204" pitchFamily="34" charset="-120"/>
            </a:endParaRPr>
          </a:p>
          <a:p>
            <a:pPr lvl="1">
              <a:lnSpc>
                <a:spcPct val="110000"/>
              </a:lnSpc>
              <a:spcBef>
                <a:spcPts val="300"/>
              </a:spcBef>
              <a:buFont typeface="Wingdings" panose="05000000000000000000" pitchFamily="2" charset="2"/>
              <a:buChar char="ü"/>
            </a:pPr>
            <a:r>
              <a:rPr lang="zh-TW" altLang="en-US" b="1" dirty="0">
                <a:solidFill>
                  <a:srgbClr val="3366FF"/>
                </a:solidFill>
                <a:latin typeface="微軟正黑體" panose="020B0604030504040204" pitchFamily="34" charset="-120"/>
                <a:ea typeface="微軟正黑體" panose="020B0604030504040204" pitchFamily="34" charset="-120"/>
              </a:rPr>
              <a:t>加油站</a:t>
            </a:r>
            <a:r>
              <a:rPr lang="zh-TW" altLang="en-US" dirty="0">
                <a:latin typeface="微軟正黑體" panose="020B0604030504040204" pitchFamily="34" charset="-120"/>
                <a:ea typeface="微軟正黑體" panose="020B0604030504040204" pitchFamily="34" charset="-120"/>
              </a:rPr>
              <a:t>或</a:t>
            </a:r>
            <a:r>
              <a:rPr lang="zh-TW" altLang="en-US" b="1" dirty="0">
                <a:solidFill>
                  <a:srgbClr val="3366FF"/>
                </a:solidFill>
                <a:latin typeface="微軟正黑體" panose="020B0604030504040204" pitchFamily="34" charset="-120"/>
                <a:ea typeface="微軟正黑體" panose="020B0604030504040204" pitchFamily="34" charset="-120"/>
              </a:rPr>
              <a:t>停車場</a:t>
            </a:r>
            <a:r>
              <a:rPr lang="zh-TW" altLang="en-US" dirty="0">
                <a:latin typeface="微軟正黑體" panose="020B0604030504040204" pitchFamily="34" charset="-120"/>
                <a:ea typeface="微軟正黑體" panose="020B0604030504040204" pitchFamily="34" charset="-120"/>
              </a:rPr>
              <a:t>之進出口</a:t>
            </a:r>
            <a:r>
              <a:rPr lang="zh-TW" altLang="en-US" b="1" dirty="0">
                <a:latin typeface="微軟正黑體" panose="020B0604030504040204" pitchFamily="34" charset="-120"/>
                <a:ea typeface="微軟正黑體" panose="020B0604030504040204" pitchFamily="34" charset="-120"/>
              </a:rPr>
              <a:t>大多沒有行車管制號誌</a:t>
            </a:r>
            <a:r>
              <a:rPr lang="zh-TW" altLang="en-US" dirty="0">
                <a:latin typeface="微軟正黑體" panose="020B0604030504040204" pitchFamily="34" charset="-120"/>
                <a:ea typeface="微軟正黑體" panose="020B0604030504040204" pitchFamily="34" charset="-120"/>
              </a:rPr>
              <a:t>，易造成車輛碰撞。</a:t>
            </a:r>
            <a:endParaRPr lang="en-US" altLang="zh-TW" dirty="0">
              <a:latin typeface="微軟正黑體" panose="020B0604030504040204" pitchFamily="34" charset="-120"/>
              <a:ea typeface="微軟正黑體" panose="020B0604030504040204" pitchFamily="34" charset="-120"/>
            </a:endParaRPr>
          </a:p>
          <a:p>
            <a:pPr lvl="1">
              <a:lnSpc>
                <a:spcPct val="110000"/>
              </a:lnSpc>
              <a:spcBef>
                <a:spcPts val="3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機車駕駛人行經加油站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停車場等地點，都要特別注意有無</a:t>
            </a:r>
            <a:r>
              <a:rPr lang="zh-TW" altLang="en-US" b="1" dirty="0">
                <a:solidFill>
                  <a:srgbClr val="3366FF"/>
                </a:solidFill>
                <a:latin typeface="微軟正黑體" panose="020B0604030504040204" pitchFamily="34" charset="-120"/>
                <a:ea typeface="微軟正黑體" panose="020B0604030504040204" pitchFamily="34" charset="-120"/>
              </a:rPr>
              <a:t>違規左轉</a:t>
            </a:r>
            <a:r>
              <a:rPr lang="zh-TW" altLang="en-US" dirty="0">
                <a:latin typeface="微軟正黑體" panose="020B0604030504040204" pitchFamily="34" charset="-120"/>
                <a:ea typeface="微軟正黑體" panose="020B0604030504040204" pitchFamily="34" charset="-120"/>
              </a:rPr>
              <a:t>、</a:t>
            </a:r>
            <a:r>
              <a:rPr lang="zh-TW" altLang="en-US" b="1" dirty="0">
                <a:solidFill>
                  <a:srgbClr val="3366FF"/>
                </a:solidFill>
                <a:latin typeface="微軟正黑體" panose="020B0604030504040204" pitchFamily="34" charset="-120"/>
                <a:ea typeface="微軟正黑體" panose="020B0604030504040204" pitchFamily="34" charset="-120"/>
              </a:rPr>
              <a:t>緊急煞車</a:t>
            </a:r>
            <a:r>
              <a:rPr lang="zh-TW" altLang="en-US" dirty="0">
                <a:latin typeface="微軟正黑體" panose="020B0604030504040204" pitchFamily="34" charset="-120"/>
                <a:ea typeface="微軟正黑體" panose="020B0604030504040204" pitchFamily="34" charset="-120"/>
              </a:rPr>
              <a:t>，或是</a:t>
            </a:r>
            <a:r>
              <a:rPr lang="zh-TW" altLang="en-US" b="1" dirty="0">
                <a:solidFill>
                  <a:srgbClr val="3366FF"/>
                </a:solidFill>
                <a:latin typeface="微軟正黑體" panose="020B0604030504040204" pitchFamily="34" charset="-120"/>
                <a:ea typeface="微軟正黑體" panose="020B0604030504040204" pitchFamily="34" charset="-120"/>
              </a:rPr>
              <a:t>從出入口進出之車輛</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a:lnSpc>
                <a:spcPct val="110000"/>
              </a:lnSpc>
              <a:spcBef>
                <a:spcPts val="1200"/>
              </a:spcBef>
              <a:buFont typeface="Wingdings" panose="05000000000000000000" pitchFamily="2" charset="2"/>
              <a:buChar char="Ø"/>
            </a:pPr>
            <a:r>
              <a:rPr lang="zh-TW" altLang="en-US" sz="3000" b="1" dirty="0" smtClean="0">
                <a:solidFill>
                  <a:srgbClr val="C00000"/>
                </a:solidFill>
                <a:latin typeface="微軟正黑體" panose="020B0604030504040204" pitchFamily="34" charset="-120"/>
                <a:ea typeface="微軟正黑體" panose="020B0604030504040204" pitchFamily="34" charset="-120"/>
              </a:rPr>
              <a:t> 上坡</a:t>
            </a:r>
            <a:r>
              <a:rPr lang="zh-TW" altLang="en-US" sz="3000" b="1" dirty="0">
                <a:solidFill>
                  <a:srgbClr val="C00000"/>
                </a:solidFill>
                <a:latin typeface="微軟正黑體" panose="020B0604030504040204" pitchFamily="34" charset="-120"/>
                <a:ea typeface="微軟正黑體" panose="020B0604030504040204" pitchFamily="34" charset="-120"/>
              </a:rPr>
              <a:t>路段</a:t>
            </a:r>
            <a:endParaRPr lang="en-US" altLang="zh-TW" sz="3000" b="1" dirty="0">
              <a:solidFill>
                <a:srgbClr val="C00000"/>
              </a:solidFill>
              <a:latin typeface="微軟正黑體" panose="020B0604030504040204" pitchFamily="34" charset="-120"/>
              <a:ea typeface="微軟正黑體" panose="020B0604030504040204" pitchFamily="34" charset="-120"/>
            </a:endParaRPr>
          </a:p>
          <a:p>
            <a:pPr lvl="1">
              <a:lnSpc>
                <a:spcPct val="110000"/>
              </a:lnSpc>
              <a:spcBef>
                <a:spcPts val="300"/>
              </a:spcBef>
              <a:buFont typeface="Wingdings" panose="05000000000000000000" pitchFamily="2" charset="2"/>
              <a:buChar char="ü"/>
            </a:pPr>
            <a:r>
              <a:rPr lang="zh-TW" altLang="en-US" b="1" dirty="0">
                <a:solidFill>
                  <a:srgbClr val="3366FF"/>
                </a:solidFill>
                <a:latin typeface="微軟正黑體" panose="020B0604030504040204" pitchFamily="34" charset="-120"/>
                <a:ea typeface="微軟正黑體" panose="020B0604030504040204" pitchFamily="34" charset="-120"/>
              </a:rPr>
              <a:t>坡道頂端</a:t>
            </a:r>
            <a:r>
              <a:rPr lang="zh-TW" altLang="en-US" dirty="0">
                <a:latin typeface="微軟正黑體" panose="020B0604030504040204" pitchFamily="34" charset="-120"/>
                <a:ea typeface="微軟正黑體" panose="020B0604030504040204" pitchFamily="34" charset="-120"/>
              </a:rPr>
              <a:t>為駕駛人</a:t>
            </a:r>
            <a:r>
              <a:rPr lang="zh-TW" altLang="en-US" dirty="0" smtClean="0">
                <a:latin typeface="微軟正黑體" panose="020B0604030504040204" pitchFamily="34" charset="-120"/>
                <a:ea typeface="微軟正黑體" panose="020B0604030504040204" pitchFamily="34" charset="-120"/>
              </a:rPr>
              <a:t>的</a:t>
            </a:r>
            <a:r>
              <a:rPr lang="zh-TW" altLang="en-US" b="1" dirty="0" smtClean="0">
                <a:solidFill>
                  <a:srgbClr val="3366FF"/>
                </a:solidFill>
                <a:latin typeface="微軟正黑體" panose="020B0604030504040204" pitchFamily="34" charset="-120"/>
                <a:ea typeface="微軟正黑體" panose="020B0604030504040204" pitchFamily="34" charset="-120"/>
              </a:rPr>
              <a:t>視野</a:t>
            </a:r>
            <a:r>
              <a:rPr lang="zh-TW" altLang="en-US" b="1" dirty="0">
                <a:solidFill>
                  <a:srgbClr val="3366FF"/>
                </a:solidFill>
                <a:latin typeface="微軟正黑體" panose="020B0604030504040204" pitchFamily="34" charset="-120"/>
                <a:ea typeface="微軟正黑體" panose="020B0604030504040204" pitchFamily="34" charset="-120"/>
              </a:rPr>
              <a:t>死角</a:t>
            </a:r>
            <a:r>
              <a:rPr lang="zh-TW" altLang="en-US" dirty="0">
                <a:latin typeface="微軟正黑體" panose="020B0604030504040204" pitchFamily="34" charset="-120"/>
                <a:ea typeface="微軟正黑體" panose="020B0604030504040204" pitchFamily="34" charset="-120"/>
              </a:rPr>
              <a:t>，應</a:t>
            </a:r>
            <a:r>
              <a:rPr lang="zh-TW" altLang="en-US" b="1" dirty="0">
                <a:solidFill>
                  <a:srgbClr val="3366FF"/>
                </a:solidFill>
                <a:latin typeface="微軟正黑體" panose="020B0604030504040204" pitchFamily="34" charset="-120"/>
                <a:ea typeface="微軟正黑體" panose="020B0604030504040204" pitchFamily="34" charset="-120"/>
              </a:rPr>
              <a:t>放慢</a:t>
            </a:r>
            <a:r>
              <a:rPr lang="zh-TW" altLang="en-US" b="1" dirty="0" smtClean="0">
                <a:solidFill>
                  <a:srgbClr val="3366FF"/>
                </a:solidFill>
                <a:latin typeface="微軟正黑體" panose="020B0604030504040204" pitchFamily="34" charset="-120"/>
                <a:ea typeface="微軟正黑體" panose="020B0604030504040204" pitchFamily="34" charset="-120"/>
              </a:rPr>
              <a:t>車速</a:t>
            </a:r>
            <a:r>
              <a:rPr lang="zh-TW" altLang="en-US" dirty="0">
                <a:latin typeface="微軟正黑體" panose="020B0604030504040204" pitchFamily="34" charset="-120"/>
                <a:ea typeface="微軟正黑體" panose="020B0604030504040204" pitchFamily="34" charset="-120"/>
              </a:rPr>
              <a:t>，確定前方路況安</a:t>
            </a:r>
            <a:r>
              <a:rPr lang="en-US" altLang="zh-TW" dirty="0">
                <a:latin typeface="微軟正黑體" panose="020B0604030504040204" pitchFamily="34" charset="-120"/>
                <a:ea typeface="微軟正黑體" panose="020B0604030504040204" pitchFamily="34" charset="-120"/>
              </a:rPr>
              <a:t/>
            </a:r>
            <a:br>
              <a:rPr lang="en-US" altLang="zh-TW"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全後再行前進。</a:t>
            </a:r>
            <a:endParaRPr lang="en-US" altLang="zh-TW" dirty="0">
              <a:latin typeface="微軟正黑體" panose="020B0604030504040204" pitchFamily="34" charset="-120"/>
              <a:ea typeface="微軟正黑體" panose="020B0604030504040204" pitchFamily="34" charset="-120"/>
            </a:endParaRPr>
          </a:p>
          <a:p>
            <a:pPr marL="0" indent="0">
              <a:buNone/>
            </a:pPr>
            <a:endParaRPr lang="zh-TW" altLang="en-US" dirty="0"/>
          </a:p>
        </p:txBody>
      </p:sp>
      <p:pic>
        <p:nvPicPr>
          <p:cNvPr id="7" name="內容版面配置區 6"/>
          <p:cNvPicPr>
            <a:picLocks noGrp="1" noChangeAspect="1"/>
          </p:cNvPicPr>
          <p:nvPr>
            <p:ph sz="half" idx="2"/>
          </p:nvPr>
        </p:nvPicPr>
        <p:blipFill>
          <a:blip r:embed="rId2"/>
          <a:stretch>
            <a:fillRect/>
          </a:stretch>
        </p:blipFill>
        <p:spPr>
          <a:xfrm>
            <a:off x="6654798" y="1731600"/>
            <a:ext cx="4899893" cy="4410580"/>
          </a:xfrm>
          <a:prstGeom prst="rect">
            <a:avLst/>
          </a:prstGeom>
        </p:spPr>
      </p:pic>
      <p:sp>
        <p:nvSpPr>
          <p:cNvPr id="4" name="矩形 3"/>
          <p:cNvSpPr/>
          <p:nvPr/>
        </p:nvSpPr>
        <p:spPr>
          <a:xfrm>
            <a:off x="646544" y="997385"/>
            <a:ext cx="8358909" cy="584775"/>
          </a:xfrm>
          <a:prstGeom prst="rect">
            <a:avLst/>
          </a:prstGeom>
        </p:spPr>
        <p:txBody>
          <a:bodyPr wrap="square">
            <a:spAutoFit/>
          </a:bodyPr>
          <a:lstStyle/>
          <a:p>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七</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機車騎士對危險地點的防衛駕駛 </a:t>
            </a:r>
            <a:r>
              <a:rPr lang="en-US" altLang="zh-TW" sz="32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(5/5)</a:t>
            </a:r>
            <a:endParaRPr lang="zh-TW" altLang="en-US" sz="3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a:extLst>
              <a:ext uri="{FF2B5EF4-FFF2-40B4-BE49-F238E27FC236}">
                <a16:creationId xmlns:a16="http://schemas.microsoft.com/office/drawing/2014/main" id="{4CAF7913-83DB-F178-0FDC-2DDBE154ECB1}"/>
              </a:ext>
            </a:extLst>
          </p:cNvPr>
          <p:cNvSpPr txBox="1"/>
          <p:nvPr/>
        </p:nvSpPr>
        <p:spPr>
          <a:xfrm>
            <a:off x="6771541" y="6142180"/>
            <a:ext cx="3009768" cy="307777"/>
          </a:xfrm>
          <a:prstGeom prst="rect">
            <a:avLst/>
          </a:prstGeom>
          <a:noFill/>
        </p:spPr>
        <p:txBody>
          <a:bodyPr wrap="square" rtlCol="0">
            <a:spAutoFit/>
          </a:bodyPr>
          <a:lstStyle/>
          <a:p>
            <a:r>
              <a:rPr lang="zh-TW" altLang="en-US" sz="1400" dirty="0">
                <a:latin typeface="+mj-ea"/>
                <a:ea typeface="+mj-ea"/>
              </a:rPr>
              <a:t>圖片來源：機車危險感知教育平台</a:t>
            </a:r>
          </a:p>
        </p:txBody>
      </p:sp>
    </p:spTree>
    <p:extLst>
      <p:ext uri="{BB962C8B-B14F-4D97-AF65-F5344CB8AC3E}">
        <p14:creationId xmlns:p14="http://schemas.microsoft.com/office/powerpoint/2010/main" val="22878279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5782" y="365126"/>
            <a:ext cx="10971956" cy="567748"/>
          </a:xfrm>
        </p:spPr>
        <p:txBody>
          <a:bodyPr>
            <a:normAutofit fontScale="90000"/>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拾、</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運用計劃行為理論</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(TPB)</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研擬推動</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對策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(1/2)</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3" name="圖片 2"/>
          <p:cNvPicPr>
            <a:picLocks noChangeAspect="1"/>
          </p:cNvPicPr>
          <p:nvPr/>
        </p:nvPicPr>
        <p:blipFill>
          <a:blip r:embed="rId2"/>
          <a:stretch>
            <a:fillRect/>
          </a:stretch>
        </p:blipFill>
        <p:spPr>
          <a:xfrm>
            <a:off x="655782" y="1076517"/>
            <a:ext cx="10815782" cy="1842174"/>
          </a:xfrm>
          <a:prstGeom prst="rect">
            <a:avLst/>
          </a:prstGeom>
        </p:spPr>
      </p:pic>
      <p:sp>
        <p:nvSpPr>
          <p:cNvPr id="4" name="矩形 3"/>
          <p:cNvSpPr/>
          <p:nvPr/>
        </p:nvSpPr>
        <p:spPr>
          <a:xfrm>
            <a:off x="581892" y="4720519"/>
            <a:ext cx="11045846" cy="1954381"/>
          </a:xfrm>
          <a:prstGeom prst="rect">
            <a:avLst/>
          </a:prstGeom>
        </p:spPr>
        <p:txBody>
          <a:bodyPr wrap="square">
            <a:spAutoFit/>
          </a:bodyPr>
          <a:lstStyle/>
          <a:p>
            <a:pPr algn="just">
              <a:lnSpc>
                <a:spcPct val="110000"/>
              </a:lnSpc>
              <a:spcBef>
                <a:spcPts val="600"/>
              </a:spcBef>
              <a:buFont typeface="Wingdings" panose="05000000000000000000" pitchFamily="2" charset="2"/>
              <a:buChar char="Ø"/>
            </a:pPr>
            <a:r>
              <a:rPr lang="zh-TW" altLang="en-US" sz="2000" b="1" dirty="0">
                <a:solidFill>
                  <a:srgbClr val="C00000"/>
                </a:solidFill>
                <a:latin typeface="標楷體" panose="03000509000000000000" pitchFamily="65" charset="-120"/>
                <a:ea typeface="標楷體" panose="03000509000000000000" pitchFamily="65" charset="-120"/>
              </a:rPr>
              <a:t>知覺行為控制</a:t>
            </a:r>
            <a:r>
              <a:rPr lang="en-US" altLang="zh-TW" sz="2000" b="1" dirty="0">
                <a:solidFill>
                  <a:srgbClr val="C00000"/>
                </a:solidFill>
                <a:latin typeface="標楷體" panose="03000509000000000000" pitchFamily="65" charset="-120"/>
                <a:ea typeface="標楷體" panose="03000509000000000000" pitchFamily="65" charset="-120"/>
              </a:rPr>
              <a:t>(P</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erceived Behavioral Control,</a:t>
            </a:r>
            <a:r>
              <a:rPr lang="zh-TW" altLang="en-US"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PBC)</a:t>
            </a:r>
            <a:r>
              <a:rPr lang="zh-TW" altLang="en-US" sz="2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係指</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個人在從事某特定行為時，對於所需資源與機會之控制能力的知覺；除其個人慾望、意向外，尚包括諸如時間、金錢、技能、機會、能力、資源或政策等個人無法掌控的非動機因素，均與個人行為之控制有關。故即使個人想從事某特定行為，也終將因缺乏控制資源之能力，而無法實際從事該行為。此外，行為控制知覺之限制可分為自我效能與外部資源</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；前者</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係指對於自己能否完成該行為之認知，後者則為個人可利用資源之易得性與阻礙程度，此二者皆可能影響個人採取某一行為之決定。</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矩形 4"/>
          <p:cNvSpPr/>
          <p:nvPr/>
        </p:nvSpPr>
        <p:spPr>
          <a:xfrm>
            <a:off x="582733" y="3059159"/>
            <a:ext cx="11045005" cy="1705082"/>
          </a:xfrm>
          <a:prstGeom prst="rect">
            <a:avLst/>
          </a:prstGeom>
        </p:spPr>
        <p:txBody>
          <a:bodyPr wrap="square">
            <a:spAutoFit/>
          </a:bodyPr>
          <a:lstStyle/>
          <a:p>
            <a:pPr algn="just">
              <a:lnSpc>
                <a:spcPct val="110000"/>
              </a:lnSpc>
              <a:spcBef>
                <a:spcPts val="600"/>
              </a:spcBef>
              <a:buFont typeface="Wingdings" panose="05000000000000000000" pitchFamily="2" charset="2"/>
              <a:buChar char="Ø"/>
            </a:pPr>
            <a:r>
              <a:rPr lang="zh-TW" altLang="en-US" sz="2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態度</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(Attitude, AT)</a:t>
            </a:r>
            <a:r>
              <a:rPr lang="zh-TW" altLang="en-US" sz="2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係</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指</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個人對特定對象或想法所反應出之喜歡或不喜歡的持續性評估，藉由態度的表現可預測其可能的行為</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。態度</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是個人對特定行為所抱持的正、負向評價</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，態度</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愈趨正向，其行為</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意圖將</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愈</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高。</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algn="just">
              <a:lnSpc>
                <a:spcPct val="100000"/>
              </a:lnSpc>
              <a:spcBef>
                <a:spcPts val="600"/>
              </a:spcBef>
              <a:buFont typeface="Wingdings" panose="05000000000000000000" pitchFamily="2" charset="2"/>
              <a:buChar char="Ø"/>
            </a:pPr>
            <a:r>
              <a:rPr lang="zh-TW" altLang="en-US" sz="2000" b="1" dirty="0">
                <a:solidFill>
                  <a:srgbClr val="C00000"/>
                </a:solidFill>
                <a:latin typeface="標楷體" panose="03000509000000000000" pitchFamily="65" charset="-120"/>
                <a:ea typeface="標楷體" panose="03000509000000000000" pitchFamily="65" charset="-120"/>
              </a:rPr>
              <a:t>主觀規範</a:t>
            </a:r>
            <a:r>
              <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(Subjective Norm, SN)</a:t>
            </a:r>
            <a:r>
              <a:rPr lang="zh-TW" altLang="en-US" sz="2000"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係指</a:t>
            </a:r>
            <a:r>
              <a:rPr lang="zh-TW" altLang="en-US" dirty="0">
                <a:latin typeface="標楷體" panose="03000509000000000000" pitchFamily="65" charset="-120"/>
                <a:ea typeface="標楷體" panose="03000509000000000000" pitchFamily="65" charset="-120"/>
              </a:rPr>
              <a:t>個人在採取某一項特定行為時所感受到的社會壓力，亦即個人知覺到的重要他人或團體</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如父母、配偶、朋友、同事等</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認為他應否執行該特定行為之壓力。當正向主觀規範愈強烈，愈容易促使其產生從事該行為的行為意圖</a:t>
            </a:r>
            <a:r>
              <a:rPr lang="zh-TW" altLang="en-US" sz="2000"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14938108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11201" y="365125"/>
            <a:ext cx="10642599" cy="761711"/>
          </a:xfrm>
        </p:spPr>
        <p:txBody>
          <a:bodyPr>
            <a:normAutofit/>
          </a:bodyPr>
          <a:lstStyle/>
          <a:p>
            <a:r>
              <a:rPr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拾、運用計劃</a:t>
            </a:r>
            <a:r>
              <a:rPr lang="zh-TW" altLang="en-US" sz="4000" b="1" dirty="0">
                <a:latin typeface="Times New Roman" panose="02020603050405020304" pitchFamily="18" charset="0"/>
                <a:ea typeface="標楷體" panose="03000509000000000000" pitchFamily="65" charset="-120"/>
                <a:cs typeface="Times New Roman" panose="02020603050405020304" pitchFamily="18" charset="0"/>
              </a:rPr>
              <a:t>行為理論</a:t>
            </a:r>
            <a:r>
              <a:rPr lang="en-US" altLang="zh-TW" sz="4000" b="1" dirty="0">
                <a:latin typeface="Times New Roman" panose="02020603050405020304" pitchFamily="18" charset="0"/>
                <a:ea typeface="標楷體" panose="03000509000000000000" pitchFamily="65" charset="-120"/>
                <a:cs typeface="Times New Roman" panose="02020603050405020304" pitchFamily="18" charset="0"/>
              </a:rPr>
              <a:t>(TPB</a:t>
            </a:r>
            <a:r>
              <a:rPr lang="en-US" altLang="zh-TW" sz="40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研擬推動對策 </a:t>
            </a:r>
            <a:r>
              <a:rPr lang="en-US" altLang="zh-TW" sz="4000" b="1" dirty="0" smtClean="0">
                <a:latin typeface="Times New Roman" panose="02020603050405020304" pitchFamily="18" charset="0"/>
                <a:ea typeface="標楷體" panose="03000509000000000000" pitchFamily="65" charset="-120"/>
                <a:cs typeface="Times New Roman" panose="02020603050405020304" pitchFamily="18" charset="0"/>
              </a:rPr>
              <a:t>(2/2)</a:t>
            </a:r>
            <a:endParaRPr lang="zh-TW" altLang="en-US" sz="4000" dirty="0"/>
          </a:p>
        </p:txBody>
      </p:sp>
      <p:graphicFrame>
        <p:nvGraphicFramePr>
          <p:cNvPr id="4" name="內容版面配置區 3"/>
          <p:cNvGraphicFramePr>
            <a:graphicFrameLocks noGrp="1"/>
          </p:cNvGraphicFramePr>
          <p:nvPr>
            <p:ph idx="1"/>
            <p:extLst/>
          </p:nvPr>
        </p:nvGraphicFramePr>
        <p:xfrm>
          <a:off x="838200" y="1228725"/>
          <a:ext cx="10734676" cy="5194801"/>
        </p:xfrm>
        <a:graphic>
          <a:graphicData uri="http://schemas.openxmlformats.org/drawingml/2006/table">
            <a:tbl>
              <a:tblPr firstRow="1" bandRow="1">
                <a:tableStyleId>{5940675A-B579-460E-94D1-54222C63F5DA}</a:tableStyleId>
              </a:tblPr>
              <a:tblGrid>
                <a:gridCol w="2683669">
                  <a:extLst>
                    <a:ext uri="{9D8B030D-6E8A-4147-A177-3AD203B41FA5}">
                      <a16:colId xmlns:a16="http://schemas.microsoft.com/office/drawing/2014/main" val="2710884561"/>
                    </a:ext>
                  </a:extLst>
                </a:gridCol>
                <a:gridCol w="3682495">
                  <a:extLst>
                    <a:ext uri="{9D8B030D-6E8A-4147-A177-3AD203B41FA5}">
                      <a16:colId xmlns:a16="http://schemas.microsoft.com/office/drawing/2014/main" val="3464416451"/>
                    </a:ext>
                  </a:extLst>
                </a:gridCol>
                <a:gridCol w="4368512">
                  <a:extLst>
                    <a:ext uri="{9D8B030D-6E8A-4147-A177-3AD203B41FA5}">
                      <a16:colId xmlns:a16="http://schemas.microsoft.com/office/drawing/2014/main" val="4133547097"/>
                    </a:ext>
                  </a:extLst>
                </a:gridCol>
              </a:tblGrid>
              <a:tr h="646257">
                <a:tc>
                  <a:txBody>
                    <a:bodyPr/>
                    <a:lstStyle/>
                    <a:p>
                      <a:pPr algn="ctr"/>
                      <a:r>
                        <a:rPr lang="zh-TW" altLang="en-US" sz="2400" dirty="0" smtClean="0">
                          <a:latin typeface="標楷體" panose="03000509000000000000" pitchFamily="65" charset="-120"/>
                          <a:ea typeface="標楷體" panose="03000509000000000000" pitchFamily="65" charset="-120"/>
                        </a:rPr>
                        <a:t>交通安全改善面向</a:t>
                      </a:r>
                      <a:endParaRPr lang="zh-TW" altLang="en-US" sz="2400" dirty="0">
                        <a:latin typeface="標楷體" panose="03000509000000000000" pitchFamily="65" charset="-120"/>
                        <a:ea typeface="標楷體" panose="03000509000000000000" pitchFamily="65" charset="-120"/>
                      </a:endParaRPr>
                    </a:p>
                  </a:txBody>
                  <a:tcPr anchor="ctr">
                    <a:solidFill>
                      <a:schemeClr val="accent1">
                        <a:lumMod val="40000"/>
                        <a:lumOff val="60000"/>
                      </a:schemeClr>
                    </a:solidFill>
                  </a:tcPr>
                </a:tc>
                <a:tc>
                  <a:txBody>
                    <a:bodyPr/>
                    <a:lstStyle/>
                    <a:p>
                      <a:pPr algn="ctr"/>
                      <a:r>
                        <a:rPr lang="zh-TW" altLang="en-US" sz="2400" dirty="0" smtClean="0">
                          <a:latin typeface="標楷體" panose="03000509000000000000" pitchFamily="65" charset="-120"/>
                          <a:ea typeface="標楷體" panose="03000509000000000000" pitchFamily="65" charset="-120"/>
                        </a:rPr>
                        <a:t>教學與輔導活動內容</a:t>
                      </a:r>
                      <a:endParaRPr lang="zh-TW" altLang="en-US" sz="2400" dirty="0">
                        <a:latin typeface="標楷體" panose="03000509000000000000" pitchFamily="65" charset="-120"/>
                        <a:ea typeface="標楷體" panose="03000509000000000000" pitchFamily="65" charset="-120"/>
                      </a:endParaRPr>
                    </a:p>
                  </a:txBody>
                  <a:tcPr anchor="ctr">
                    <a:solidFill>
                      <a:schemeClr val="accent4">
                        <a:lumMod val="40000"/>
                        <a:lumOff val="60000"/>
                      </a:schemeClr>
                    </a:solidFill>
                  </a:tcPr>
                </a:tc>
                <a:tc>
                  <a:txBody>
                    <a:bodyPr/>
                    <a:lstStyle/>
                    <a:p>
                      <a:pPr algn="ctr"/>
                      <a:r>
                        <a:rPr lang="zh-TW" altLang="en-US" sz="2400" dirty="0" smtClean="0">
                          <a:latin typeface="標楷體" panose="03000509000000000000" pitchFamily="65" charset="-120"/>
                          <a:ea typeface="標楷體" panose="03000509000000000000" pitchFamily="65" charset="-120"/>
                        </a:rPr>
                        <a:t>具體之推動作為</a:t>
                      </a:r>
                      <a:endParaRPr lang="zh-TW" altLang="en-US" sz="2400" dirty="0">
                        <a:latin typeface="標楷體" panose="03000509000000000000" pitchFamily="65" charset="-120"/>
                        <a:ea typeface="標楷體" panose="03000509000000000000" pitchFamily="65" charset="-120"/>
                      </a:endParaRPr>
                    </a:p>
                  </a:txBody>
                  <a:tcPr anchor="ctr">
                    <a:solidFill>
                      <a:schemeClr val="accent6">
                        <a:lumMod val="40000"/>
                        <a:lumOff val="60000"/>
                      </a:schemeClr>
                    </a:solidFill>
                  </a:tcPr>
                </a:tc>
                <a:extLst>
                  <a:ext uri="{0D108BD9-81ED-4DB2-BD59-A6C34878D82A}">
                    <a16:rowId xmlns:a16="http://schemas.microsoft.com/office/drawing/2014/main" val="1373807626"/>
                  </a:ext>
                </a:extLst>
              </a:tr>
              <a:tr h="1375112">
                <a:tc>
                  <a:txBody>
                    <a:bodyPr/>
                    <a:lstStyle/>
                    <a:p>
                      <a:pPr algn="ctr"/>
                      <a:r>
                        <a:rPr lang="zh-TW" altLang="en-US" sz="2800" b="1" dirty="0" smtClean="0">
                          <a:solidFill>
                            <a:srgbClr val="2F05DF"/>
                          </a:solidFill>
                          <a:latin typeface="標楷體" panose="03000509000000000000" pitchFamily="65" charset="-120"/>
                          <a:ea typeface="標楷體" panose="03000509000000000000" pitchFamily="65" charset="-120"/>
                        </a:rPr>
                        <a:t>正向態度</a:t>
                      </a:r>
                      <a:endParaRPr lang="en-US" altLang="zh-TW" sz="2800" b="1" dirty="0" smtClean="0">
                        <a:solidFill>
                          <a:srgbClr val="2F05DF"/>
                        </a:solidFill>
                        <a:latin typeface="標楷體" panose="03000509000000000000" pitchFamily="65" charset="-120"/>
                        <a:ea typeface="標楷體" panose="03000509000000000000" pitchFamily="65" charset="-120"/>
                      </a:endParaRPr>
                    </a:p>
                    <a:p>
                      <a:pPr algn="ctr"/>
                      <a:r>
                        <a:rPr lang="zh-TW" altLang="en-US" sz="2800" b="1" dirty="0" smtClean="0">
                          <a:solidFill>
                            <a:srgbClr val="2F05DF"/>
                          </a:solidFill>
                          <a:latin typeface="標楷體" panose="03000509000000000000" pitchFamily="65" charset="-120"/>
                          <a:ea typeface="標楷體" panose="03000509000000000000" pitchFamily="65" charset="-120"/>
                        </a:rPr>
                        <a:t>之教育推廣</a:t>
                      </a:r>
                      <a:endParaRPr lang="zh-TW" altLang="en-US" sz="2800" b="1" dirty="0">
                        <a:solidFill>
                          <a:srgbClr val="2F05DF"/>
                        </a:solidFill>
                        <a:latin typeface="標楷體" panose="03000509000000000000" pitchFamily="65" charset="-120"/>
                        <a:ea typeface="標楷體" panose="03000509000000000000" pitchFamily="65" charset="-120"/>
                      </a:endParaRPr>
                    </a:p>
                  </a:txBody>
                  <a:tcPr anchor="ctr"/>
                </a:tc>
                <a:tc>
                  <a:txBody>
                    <a:bodyPr/>
                    <a:lstStyle/>
                    <a:p>
                      <a:pPr marL="176213" indent="-176213" algn="l">
                        <a:buAutoNum type="arabicPeriod"/>
                      </a:pPr>
                      <a:r>
                        <a:rPr lang="zh-TW" altLang="en-US" sz="1600" dirty="0" smtClean="0"/>
                        <a:t>強化學生之交通安全</a:t>
                      </a:r>
                      <a:r>
                        <a:rPr lang="zh-TW" altLang="en-US" sz="1600" b="1" dirty="0" smtClean="0">
                          <a:solidFill>
                            <a:srgbClr val="C00000"/>
                          </a:solidFill>
                        </a:rPr>
                        <a:t>價值</a:t>
                      </a:r>
                      <a:r>
                        <a:rPr lang="zh-TW" altLang="en-US" sz="1600" dirty="0" smtClean="0"/>
                        <a:t>、</a:t>
                      </a:r>
                      <a:r>
                        <a:rPr lang="zh-TW" altLang="en-US" sz="1600" b="1" dirty="0" smtClean="0">
                          <a:solidFill>
                            <a:srgbClr val="C00000"/>
                          </a:solidFill>
                        </a:rPr>
                        <a:t>態度</a:t>
                      </a:r>
                      <a:r>
                        <a:rPr lang="zh-TW" altLang="en-US" sz="1600" dirty="0" smtClean="0"/>
                        <a:t>、</a:t>
                      </a:r>
                      <a:r>
                        <a:rPr lang="zh-TW" altLang="en-US" sz="1600" b="1" dirty="0" smtClean="0">
                          <a:solidFill>
                            <a:srgbClr val="C00000"/>
                          </a:solidFill>
                        </a:rPr>
                        <a:t>法意識</a:t>
                      </a:r>
                      <a:r>
                        <a:rPr lang="zh-TW" altLang="en-US" sz="1600" dirty="0" smtClean="0"/>
                        <a:t>及</a:t>
                      </a:r>
                      <a:r>
                        <a:rPr lang="zh-TW" altLang="en-US" sz="1600" b="1" dirty="0" smtClean="0">
                          <a:solidFill>
                            <a:srgbClr val="C00000"/>
                          </a:solidFill>
                        </a:rPr>
                        <a:t>利他用路觀</a:t>
                      </a:r>
                      <a:r>
                        <a:rPr lang="zh-TW" altLang="en-US" sz="1600" dirty="0" smtClean="0"/>
                        <a:t>等</a:t>
                      </a:r>
                      <a:r>
                        <a:rPr lang="zh-TW" altLang="en-US" sz="1600" b="1" dirty="0" smtClean="0">
                          <a:solidFill>
                            <a:srgbClr val="2F05DF"/>
                          </a:solidFill>
                        </a:rPr>
                        <a:t>重要交通安全文化素養</a:t>
                      </a:r>
                      <a:r>
                        <a:rPr lang="zh-TW" altLang="en-US" sz="1600" dirty="0" smtClean="0"/>
                        <a:t>之教學與活動。</a:t>
                      </a:r>
                      <a:endParaRPr lang="en-US" altLang="zh-TW" sz="1600" dirty="0" smtClean="0"/>
                    </a:p>
                    <a:p>
                      <a:pPr marL="176213" indent="-176213" algn="l">
                        <a:buAutoNum type="arabicPeriod"/>
                      </a:pPr>
                      <a:r>
                        <a:rPr lang="zh-TW" altLang="en-US" sz="1600" dirty="0" smtClean="0"/>
                        <a:t>推動</a:t>
                      </a:r>
                      <a:r>
                        <a:rPr lang="zh-TW" altLang="en-US" sz="1600" b="1" dirty="0" smtClean="0">
                          <a:solidFill>
                            <a:srgbClr val="C00000"/>
                          </a:solidFill>
                        </a:rPr>
                        <a:t>防衛性駕駛</a:t>
                      </a:r>
                      <a:r>
                        <a:rPr lang="zh-TW" altLang="en-US" sz="1600" dirty="0" smtClean="0"/>
                        <a:t>相關知識與技能之教學與指導。</a:t>
                      </a:r>
                      <a:endParaRPr lang="zh-TW" altLang="en-US" sz="1600" dirty="0"/>
                    </a:p>
                  </a:txBody>
                  <a:tcPr/>
                </a:tc>
                <a:tc>
                  <a:txBody>
                    <a:bodyPr/>
                    <a:lstStyle/>
                    <a:p>
                      <a:pPr marL="176213" indent="-176213" algn="l">
                        <a:buAutoNum type="arabicPeriod"/>
                      </a:pPr>
                      <a:r>
                        <a:rPr lang="zh-TW" altLang="en-US" sz="1600" dirty="0" smtClean="0"/>
                        <a:t>開授</a:t>
                      </a:r>
                      <a:r>
                        <a:rPr lang="zh-TW" altLang="en-US" sz="1600" b="1" dirty="0" smtClean="0">
                          <a:solidFill>
                            <a:srgbClr val="C00000"/>
                          </a:solidFill>
                        </a:rPr>
                        <a:t>「生命與交通安全」</a:t>
                      </a:r>
                      <a:r>
                        <a:rPr lang="zh-TW" altLang="en-US" sz="1600" dirty="0" smtClean="0"/>
                        <a:t>之相關選修課程</a:t>
                      </a:r>
                      <a:endParaRPr lang="en-US" altLang="zh-TW" sz="1600" dirty="0" smtClean="0"/>
                    </a:p>
                    <a:p>
                      <a:pPr marL="176213" indent="-176213" algn="l">
                        <a:buAutoNum type="arabicPeriod"/>
                      </a:pPr>
                      <a:r>
                        <a:rPr lang="zh-TW" altLang="en-US" sz="1600" dirty="0" smtClean="0"/>
                        <a:t>印發</a:t>
                      </a:r>
                      <a:r>
                        <a:rPr lang="zh-TW" altLang="en-US" sz="1600" b="1" dirty="0" smtClean="0">
                          <a:solidFill>
                            <a:srgbClr val="2F05DF"/>
                          </a:solidFill>
                        </a:rPr>
                        <a:t>「駕駛人手冊」</a:t>
                      </a:r>
                      <a:r>
                        <a:rPr lang="zh-TW" altLang="en-US" sz="1600" dirty="0" smtClean="0"/>
                        <a:t>供學生閱讀討論並辦理機車安全駕駛相關知識之</a:t>
                      </a:r>
                      <a:r>
                        <a:rPr lang="zh-TW" altLang="en-US" sz="1600" b="1" dirty="0" smtClean="0">
                          <a:solidFill>
                            <a:srgbClr val="C00000"/>
                          </a:solidFill>
                        </a:rPr>
                        <a:t>推廣活動競賽</a:t>
                      </a:r>
                      <a:r>
                        <a:rPr lang="zh-TW" altLang="en-US" sz="1600" dirty="0" smtClean="0"/>
                        <a:t>。</a:t>
                      </a:r>
                      <a:endParaRPr lang="en-US" altLang="zh-TW" sz="1600" dirty="0" smtClean="0"/>
                    </a:p>
                    <a:p>
                      <a:pPr marL="176213" indent="-176213" algn="l">
                        <a:buAutoNum type="arabicPeriod"/>
                      </a:pPr>
                      <a:r>
                        <a:rPr lang="zh-TW" altLang="en-US" sz="1600" dirty="0" smtClean="0"/>
                        <a:t>將推廣</a:t>
                      </a:r>
                      <a:r>
                        <a:rPr lang="zh-TW" altLang="en-US" sz="1600" b="1" dirty="0" smtClean="0">
                          <a:solidFill>
                            <a:srgbClr val="C00000"/>
                          </a:solidFill>
                        </a:rPr>
                        <a:t>防衛性駕駛觀念與知能</a:t>
                      </a:r>
                      <a:r>
                        <a:rPr lang="zh-TW" altLang="en-US" sz="1600" dirty="0" smtClean="0"/>
                        <a:t>納入學生</a:t>
                      </a:r>
                      <a:r>
                        <a:rPr lang="zh-TW" altLang="en-US" sz="1600" b="1" dirty="0" smtClean="0">
                          <a:solidFill>
                            <a:srgbClr val="2F05DF"/>
                          </a:solidFill>
                        </a:rPr>
                        <a:t>服務學習之課程活動</a:t>
                      </a:r>
                      <a:r>
                        <a:rPr lang="zh-TW" altLang="en-US" sz="1600" dirty="0" smtClean="0"/>
                        <a:t>；配合</a:t>
                      </a:r>
                      <a:r>
                        <a:rPr lang="zh-TW" altLang="en-US" sz="1600" b="1" dirty="0" smtClean="0">
                          <a:solidFill>
                            <a:srgbClr val="2F05DF"/>
                          </a:solidFill>
                        </a:rPr>
                        <a:t>交通安全月全校推廣</a:t>
                      </a:r>
                      <a:r>
                        <a:rPr lang="zh-TW" altLang="en-US" sz="1600" dirty="0" smtClean="0"/>
                        <a:t>。</a:t>
                      </a:r>
                      <a:endParaRPr lang="en-US" altLang="zh-TW" sz="1600" dirty="0" smtClean="0"/>
                    </a:p>
                    <a:p>
                      <a:pPr marL="176213" indent="-176213" algn="l">
                        <a:buAutoNum type="arabicPeriod"/>
                      </a:pPr>
                      <a:r>
                        <a:rPr lang="zh-TW" altLang="en-US" sz="1600" dirty="0" smtClean="0"/>
                        <a:t>提醒學校周遭之事故熱點及學生事故案例。</a:t>
                      </a:r>
                      <a:endParaRPr lang="en-US" altLang="zh-TW" sz="1600" dirty="0" smtClean="0"/>
                    </a:p>
                    <a:p>
                      <a:pPr marL="176213" indent="-176213" algn="l">
                        <a:buAutoNum type="arabicPeriod"/>
                      </a:pPr>
                      <a:r>
                        <a:rPr lang="zh-TW" altLang="en-US" sz="1600" dirty="0" smtClean="0"/>
                        <a:t>提供交通安全文化量表供學生自我測驗檢討。</a:t>
                      </a:r>
                      <a:endParaRPr lang="zh-TW" altLang="en-US" sz="1600" dirty="0"/>
                    </a:p>
                  </a:txBody>
                  <a:tcPr/>
                </a:tc>
                <a:extLst>
                  <a:ext uri="{0D108BD9-81ED-4DB2-BD59-A6C34878D82A}">
                    <a16:rowId xmlns:a16="http://schemas.microsoft.com/office/drawing/2014/main" val="2610581410"/>
                  </a:ext>
                </a:extLst>
              </a:tr>
              <a:tr h="1375112">
                <a:tc>
                  <a:txBody>
                    <a:bodyPr/>
                    <a:lstStyle/>
                    <a:p>
                      <a:pPr algn="ctr"/>
                      <a:r>
                        <a:rPr lang="zh-TW" altLang="en-US" sz="2800" b="1" dirty="0" smtClean="0">
                          <a:solidFill>
                            <a:srgbClr val="2F05DF"/>
                          </a:solidFill>
                          <a:latin typeface="標楷體" panose="03000509000000000000" pitchFamily="65" charset="-120"/>
                          <a:ea typeface="標楷體" panose="03000509000000000000" pitchFamily="65" charset="-120"/>
                        </a:rPr>
                        <a:t>正向主觀規範</a:t>
                      </a:r>
                      <a:endParaRPr lang="en-US" altLang="zh-TW" sz="2800" b="1" dirty="0" smtClean="0">
                        <a:solidFill>
                          <a:srgbClr val="2F05DF"/>
                        </a:solidFill>
                        <a:latin typeface="標楷體" panose="03000509000000000000" pitchFamily="65" charset="-120"/>
                        <a:ea typeface="標楷體" panose="03000509000000000000" pitchFamily="65" charset="-120"/>
                      </a:endParaRPr>
                    </a:p>
                    <a:p>
                      <a:pPr algn="ctr"/>
                      <a:r>
                        <a:rPr lang="zh-TW" altLang="en-US" sz="2800" b="1" dirty="0" smtClean="0">
                          <a:solidFill>
                            <a:srgbClr val="2F05DF"/>
                          </a:solidFill>
                          <a:latin typeface="標楷體" panose="03000509000000000000" pitchFamily="65" charset="-120"/>
                          <a:ea typeface="標楷體" panose="03000509000000000000" pitchFamily="65" charset="-120"/>
                        </a:rPr>
                        <a:t>的推動</a:t>
                      </a:r>
                      <a:endParaRPr lang="zh-TW" altLang="en-US" sz="2800" b="1" dirty="0">
                        <a:solidFill>
                          <a:srgbClr val="2F05DF"/>
                        </a:solidFill>
                        <a:latin typeface="標楷體" panose="03000509000000000000" pitchFamily="65" charset="-120"/>
                        <a:ea typeface="標楷體" panose="03000509000000000000" pitchFamily="65" charset="-120"/>
                      </a:endParaRPr>
                    </a:p>
                  </a:txBody>
                  <a:tcPr anchor="ctr"/>
                </a:tc>
                <a:tc>
                  <a:txBody>
                    <a:bodyPr/>
                    <a:lstStyle/>
                    <a:p>
                      <a:pPr marL="176213" indent="-176213" algn="l"/>
                      <a:r>
                        <a:rPr lang="en-US" altLang="zh-TW" dirty="0" smtClean="0"/>
                        <a:t>1.</a:t>
                      </a:r>
                      <a:r>
                        <a:rPr lang="zh-TW" altLang="en-US" sz="1600" dirty="0" smtClean="0"/>
                        <a:t>傳遞</a:t>
                      </a:r>
                      <a:r>
                        <a:rPr lang="zh-TW" altLang="en-US" sz="1600" b="1" dirty="0" smtClean="0">
                          <a:solidFill>
                            <a:srgbClr val="C00000"/>
                          </a:solidFill>
                        </a:rPr>
                        <a:t>「一人受傷，多人傷痛」</a:t>
                      </a:r>
                      <a:r>
                        <a:rPr lang="zh-TW" altLang="en-US" sz="1600" dirty="0" smtClean="0"/>
                        <a:t>的事實，強化學生對維護交通安全的責任感。</a:t>
                      </a:r>
                      <a:endParaRPr lang="en-US" altLang="zh-TW" sz="1600" dirty="0" smtClean="0"/>
                    </a:p>
                    <a:p>
                      <a:pPr marL="176213" indent="-176213" algn="l"/>
                      <a:r>
                        <a:rPr lang="en-US" altLang="zh-TW" sz="1600" dirty="0" smtClean="0"/>
                        <a:t>2. </a:t>
                      </a:r>
                      <a:r>
                        <a:rPr lang="zh-TW" altLang="en-US" sz="1600" dirty="0" smtClean="0"/>
                        <a:t>傳遞</a:t>
                      </a:r>
                      <a:r>
                        <a:rPr lang="zh-TW" altLang="en-US" sz="1600" b="1" dirty="0" smtClean="0">
                          <a:solidFill>
                            <a:srgbClr val="C00000"/>
                          </a:solidFill>
                        </a:rPr>
                        <a:t>「沒有安全，一切努力的成果都可能瞬間瓦解」</a:t>
                      </a:r>
                      <a:r>
                        <a:rPr lang="zh-TW" altLang="en-US" sz="1600" dirty="0" smtClean="0"/>
                        <a:t>的風險意識。</a:t>
                      </a:r>
                      <a:endParaRPr lang="zh-TW" altLang="en-US" sz="1600" dirty="0"/>
                    </a:p>
                  </a:txBody>
                  <a:tcPr/>
                </a:tc>
                <a:tc>
                  <a:txBody>
                    <a:bodyPr/>
                    <a:lstStyle/>
                    <a:p>
                      <a:pPr marL="176213" indent="-176213" algn="l">
                        <a:buAutoNum type="arabicPeriod"/>
                      </a:pPr>
                      <a:r>
                        <a:rPr lang="zh-TW" altLang="en-US" sz="1600" dirty="0" smtClean="0"/>
                        <a:t>辦理</a:t>
                      </a:r>
                      <a:r>
                        <a:rPr lang="zh-TW" altLang="en-US" sz="1600" b="1" dirty="0" smtClean="0">
                          <a:solidFill>
                            <a:srgbClr val="C00000"/>
                          </a:solidFill>
                        </a:rPr>
                        <a:t>「安全回家是一種幸福也是責任」</a:t>
                      </a:r>
                      <a:r>
                        <a:rPr lang="zh-TW" altLang="en-US" sz="1600" dirty="0" smtClean="0"/>
                        <a:t>運動，協助學生籌辦</a:t>
                      </a:r>
                      <a:r>
                        <a:rPr lang="zh-TW" altLang="en-US" sz="1600" b="1" dirty="0" smtClean="0">
                          <a:solidFill>
                            <a:srgbClr val="2F05DF"/>
                          </a:solidFill>
                        </a:rPr>
                        <a:t>相互叮嚀、祝福安全創意活動</a:t>
                      </a:r>
                      <a:r>
                        <a:rPr lang="zh-TW" altLang="en-US" sz="1600" dirty="0" smtClean="0"/>
                        <a:t>。</a:t>
                      </a:r>
                      <a:endParaRPr lang="en-US" altLang="zh-TW" sz="1600" dirty="0" smtClean="0"/>
                    </a:p>
                    <a:p>
                      <a:pPr marL="176213" indent="-176213" algn="l">
                        <a:buAutoNum type="arabicPeriod"/>
                      </a:pPr>
                      <a:r>
                        <a:rPr lang="zh-TW" altLang="en-US" sz="1600" dirty="0" smtClean="0"/>
                        <a:t>辦理</a:t>
                      </a:r>
                      <a:r>
                        <a:rPr lang="zh-TW" altLang="en-US" sz="1600" b="1" dirty="0" smtClean="0">
                          <a:solidFill>
                            <a:srgbClr val="C00000"/>
                          </a:solidFill>
                        </a:rPr>
                        <a:t>「保護生命之交通安全宣言」</a:t>
                      </a:r>
                      <a:r>
                        <a:rPr lang="zh-TW" altLang="en-US" sz="1600" dirty="0" smtClean="0"/>
                        <a:t>活動，提醒學生對</a:t>
                      </a:r>
                      <a:r>
                        <a:rPr lang="zh-TW" altLang="en-US" sz="1600" b="1" dirty="0" smtClean="0">
                          <a:solidFill>
                            <a:srgbClr val="2F05DF"/>
                          </a:solidFill>
                        </a:rPr>
                        <a:t>「家人及友人之期待與關懷」</a:t>
                      </a:r>
                      <a:r>
                        <a:rPr lang="zh-TW" altLang="en-US" sz="1600" dirty="0" smtClean="0"/>
                        <a:t>的回應責任。</a:t>
                      </a:r>
                      <a:endParaRPr lang="zh-TW" altLang="en-US" sz="1600" dirty="0"/>
                    </a:p>
                  </a:txBody>
                  <a:tcPr/>
                </a:tc>
                <a:extLst>
                  <a:ext uri="{0D108BD9-81ED-4DB2-BD59-A6C34878D82A}">
                    <a16:rowId xmlns:a16="http://schemas.microsoft.com/office/drawing/2014/main" val="3104750973"/>
                  </a:ext>
                </a:extLst>
              </a:tr>
              <a:tr h="1375112">
                <a:tc>
                  <a:txBody>
                    <a:bodyPr/>
                    <a:lstStyle/>
                    <a:p>
                      <a:pPr algn="ctr"/>
                      <a:r>
                        <a:rPr lang="zh-TW" altLang="en-US" sz="2800" b="1" dirty="0" smtClean="0">
                          <a:solidFill>
                            <a:srgbClr val="2F05DF"/>
                          </a:solidFill>
                          <a:latin typeface="標楷體" panose="03000509000000000000" pitchFamily="65" charset="-120"/>
                          <a:ea typeface="標楷體" panose="03000509000000000000" pitchFamily="65" charset="-120"/>
                        </a:rPr>
                        <a:t>正向知覺行為</a:t>
                      </a:r>
                      <a:endParaRPr lang="en-US" altLang="zh-TW" sz="2800" b="1" dirty="0" smtClean="0">
                        <a:solidFill>
                          <a:srgbClr val="2F05DF"/>
                        </a:solidFill>
                        <a:latin typeface="標楷體" panose="03000509000000000000" pitchFamily="65" charset="-120"/>
                        <a:ea typeface="標楷體" panose="03000509000000000000" pitchFamily="65" charset="-120"/>
                      </a:endParaRPr>
                    </a:p>
                    <a:p>
                      <a:pPr algn="ctr"/>
                      <a:r>
                        <a:rPr lang="zh-TW" altLang="en-US" sz="2800" b="1" dirty="0" smtClean="0">
                          <a:solidFill>
                            <a:srgbClr val="2F05DF"/>
                          </a:solidFill>
                          <a:latin typeface="標楷體" panose="03000509000000000000" pitchFamily="65" charset="-120"/>
                          <a:ea typeface="標楷體" panose="03000509000000000000" pitchFamily="65" charset="-120"/>
                        </a:rPr>
                        <a:t>控制的推動</a:t>
                      </a:r>
                      <a:endParaRPr lang="zh-TW" altLang="en-US" sz="2800" b="1" dirty="0">
                        <a:solidFill>
                          <a:srgbClr val="2F05DF"/>
                        </a:solidFill>
                        <a:latin typeface="標楷體" panose="03000509000000000000" pitchFamily="65" charset="-120"/>
                        <a:ea typeface="標楷體" panose="03000509000000000000" pitchFamily="65" charset="-120"/>
                      </a:endParaRPr>
                    </a:p>
                  </a:txBody>
                  <a:tcPr anchor="ctr"/>
                </a:tc>
                <a:tc>
                  <a:txBody>
                    <a:bodyPr/>
                    <a:lstStyle/>
                    <a:p>
                      <a:pPr marL="176213" indent="-176213" algn="l"/>
                      <a:r>
                        <a:rPr lang="en-US" altLang="zh-TW" dirty="0" smtClean="0"/>
                        <a:t>1.</a:t>
                      </a:r>
                      <a:r>
                        <a:rPr lang="zh-TW" altLang="en-US" sz="1600" dirty="0" smtClean="0"/>
                        <a:t>提供</a:t>
                      </a:r>
                      <a:r>
                        <a:rPr lang="zh-TW" altLang="en-US" sz="1600" b="1" dirty="0" smtClean="0">
                          <a:solidFill>
                            <a:srgbClr val="C00000"/>
                          </a:solidFill>
                        </a:rPr>
                        <a:t>良好且安全之運輸服務及措施</a:t>
                      </a:r>
                      <a:r>
                        <a:rPr lang="zh-TW" altLang="en-US" sz="1600" dirty="0" smtClean="0"/>
                        <a:t>，以</a:t>
                      </a:r>
                      <a:r>
                        <a:rPr lang="zh-TW" altLang="en-US" sz="1600" b="1" dirty="0" smtClean="0">
                          <a:solidFill>
                            <a:srgbClr val="2F05DF"/>
                          </a:solidFill>
                        </a:rPr>
                        <a:t>滿足學生之基本運輸需求</a:t>
                      </a:r>
                      <a:r>
                        <a:rPr lang="zh-TW" altLang="en-US" sz="1600" dirty="0" smtClean="0"/>
                        <a:t>。</a:t>
                      </a:r>
                      <a:endParaRPr lang="en-US" altLang="zh-TW" sz="1600" dirty="0" smtClean="0"/>
                    </a:p>
                    <a:p>
                      <a:pPr marL="176213" indent="-176213" algn="l"/>
                      <a:r>
                        <a:rPr lang="en-US" altLang="zh-TW" sz="1600" dirty="0" smtClean="0"/>
                        <a:t>2. </a:t>
                      </a:r>
                      <a:r>
                        <a:rPr lang="zh-TW" altLang="en-US" sz="1600" dirty="0" smtClean="0"/>
                        <a:t>推動</a:t>
                      </a:r>
                      <a:r>
                        <a:rPr lang="zh-TW" altLang="en-US" sz="1600" b="1" dirty="0" smtClean="0">
                          <a:solidFill>
                            <a:srgbClr val="C00000"/>
                          </a:solidFill>
                        </a:rPr>
                        <a:t>鼓勵學生做好交通安全</a:t>
                      </a:r>
                      <a:r>
                        <a:rPr lang="zh-TW" altLang="en-US" sz="1600" dirty="0" smtClean="0"/>
                        <a:t>之優惠措施；推動</a:t>
                      </a:r>
                      <a:r>
                        <a:rPr lang="zh-TW" altLang="en-US" sz="1600" b="1" dirty="0" smtClean="0">
                          <a:solidFill>
                            <a:srgbClr val="C00000"/>
                          </a:solidFill>
                        </a:rPr>
                        <a:t>引導學生實踐防衛駕駛行為</a:t>
                      </a:r>
                      <a:r>
                        <a:rPr lang="zh-TW" altLang="en-US" sz="1600" dirty="0" smtClean="0"/>
                        <a:t>之機制與辦法。</a:t>
                      </a:r>
                      <a:endParaRPr lang="zh-TW" altLang="en-US" sz="1600" dirty="0"/>
                    </a:p>
                  </a:txBody>
                  <a:tcPr/>
                </a:tc>
                <a:tc>
                  <a:txBody>
                    <a:bodyPr/>
                    <a:lstStyle/>
                    <a:p>
                      <a:pPr marL="176213" indent="-176213" algn="l">
                        <a:buAutoNum type="arabicPeriod"/>
                      </a:pPr>
                      <a:r>
                        <a:rPr lang="zh-TW" altLang="en-US" sz="1600" dirty="0" smtClean="0"/>
                        <a:t>辦理學生</a:t>
                      </a:r>
                      <a:r>
                        <a:rPr lang="zh-TW" altLang="en-US" sz="1600" b="1" dirty="0" smtClean="0">
                          <a:solidFill>
                            <a:srgbClr val="C00000"/>
                          </a:solidFill>
                        </a:rPr>
                        <a:t>交通安全常識測驗</a:t>
                      </a:r>
                      <a:r>
                        <a:rPr lang="zh-TW" altLang="en-US" sz="1600" dirty="0" smtClean="0"/>
                        <a:t>及</a:t>
                      </a:r>
                      <a:r>
                        <a:rPr lang="zh-TW" altLang="en-US" sz="1600" b="1" dirty="0" smtClean="0">
                          <a:solidFill>
                            <a:srgbClr val="C00000"/>
                          </a:solidFill>
                        </a:rPr>
                        <a:t>交通違規記點</a:t>
                      </a:r>
                      <a:r>
                        <a:rPr lang="zh-TW" altLang="en-US" sz="1600" dirty="0" smtClean="0"/>
                        <a:t>方式，作為</a:t>
                      </a:r>
                      <a:r>
                        <a:rPr lang="zh-TW" altLang="en-US" sz="1600" b="1" dirty="0" smtClean="0">
                          <a:solidFill>
                            <a:srgbClr val="2F05DF"/>
                          </a:solidFill>
                        </a:rPr>
                        <a:t>提供各項獎勵措施</a:t>
                      </a:r>
                      <a:r>
                        <a:rPr lang="en-US" altLang="zh-TW" sz="1600" dirty="0" smtClean="0"/>
                        <a:t>(</a:t>
                      </a:r>
                      <a:r>
                        <a:rPr lang="zh-TW" altLang="en-US" sz="1600" dirty="0" smtClean="0"/>
                        <a:t>如優先住校床位申請、停車證減免等</a:t>
                      </a:r>
                      <a:r>
                        <a:rPr lang="en-US" altLang="zh-TW" sz="1600" dirty="0" smtClean="0"/>
                        <a:t>)</a:t>
                      </a:r>
                      <a:r>
                        <a:rPr lang="zh-TW" altLang="en-US" sz="1600" dirty="0" smtClean="0"/>
                        <a:t>申請之參考依據。</a:t>
                      </a:r>
                      <a:endParaRPr lang="en-US" altLang="zh-TW" sz="1600" dirty="0" smtClean="0"/>
                    </a:p>
                    <a:p>
                      <a:pPr marL="176213" indent="-176213" algn="l">
                        <a:buAutoNum type="arabicPeriod"/>
                      </a:pPr>
                      <a:r>
                        <a:rPr lang="zh-TW" altLang="en-US" sz="1600" dirty="0" smtClean="0"/>
                        <a:t>獎勵推動交通安全績效卓著之學生或社團，鼓勵學生參與交通導護之志工服務。</a:t>
                      </a:r>
                      <a:endParaRPr lang="zh-TW" altLang="en-US" sz="1600" dirty="0"/>
                    </a:p>
                  </a:txBody>
                  <a:tcPr/>
                </a:tc>
                <a:extLst>
                  <a:ext uri="{0D108BD9-81ED-4DB2-BD59-A6C34878D82A}">
                    <a16:rowId xmlns:a16="http://schemas.microsoft.com/office/drawing/2014/main" val="1820192172"/>
                  </a:ext>
                </a:extLst>
              </a:tr>
            </a:tbl>
          </a:graphicData>
        </a:graphic>
      </p:graphicFrame>
    </p:spTree>
    <p:extLst>
      <p:ext uri="{BB962C8B-B14F-4D97-AF65-F5344CB8AC3E}">
        <p14:creationId xmlns:p14="http://schemas.microsoft.com/office/powerpoint/2010/main" val="32581545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92A2AF52-F933-167F-DC90-FE1FE3929360}"/>
              </a:ext>
            </a:extLst>
          </p:cNvPr>
          <p:cNvSpPr>
            <a:spLocks noGrp="1"/>
          </p:cNvSpPr>
          <p:nvPr>
            <p:ph type="sldNum" sz="quarter" idx="4294967295"/>
          </p:nvPr>
        </p:nvSpPr>
        <p:spPr>
          <a:xfrm>
            <a:off x="8077200" y="6356351"/>
            <a:ext cx="2133600" cy="365125"/>
          </a:xfrm>
        </p:spPr>
        <p:txBody>
          <a:bodyPr/>
          <a:lstStyle/>
          <a:p>
            <a:fld id="{B6BE55D3-46AE-45D7-AAE0-DE09EB3BA24F}" type="slidenum">
              <a:rPr lang="en-US" altLang="zh-TW" smtClean="0"/>
              <a:pPr/>
              <a:t>58</a:t>
            </a:fld>
            <a:endParaRPr lang="en-US" altLang="zh-TW" dirty="0"/>
          </a:p>
        </p:txBody>
      </p:sp>
      <p:sp>
        <p:nvSpPr>
          <p:cNvPr id="3" name="內容版面配置區 2">
            <a:extLst>
              <a:ext uri="{FF2B5EF4-FFF2-40B4-BE49-F238E27FC236}">
                <a16:creationId xmlns:a16="http://schemas.microsoft.com/office/drawing/2014/main" id="{1342DA56-8128-5AE0-FA54-CE750DBF6D63}"/>
              </a:ext>
            </a:extLst>
          </p:cNvPr>
          <p:cNvSpPr>
            <a:spLocks noGrp="1"/>
          </p:cNvSpPr>
          <p:nvPr>
            <p:ph sz="quarter" idx="10"/>
          </p:nvPr>
        </p:nvSpPr>
        <p:spPr>
          <a:xfrm>
            <a:off x="701964" y="929338"/>
            <a:ext cx="11092871" cy="5430549"/>
          </a:xfrm>
        </p:spPr>
        <p:txBody>
          <a:bodyPr/>
          <a:lstStyle/>
          <a:p>
            <a:pPr marL="360363" indent="-360363">
              <a:spcBef>
                <a:spcPts val="600"/>
              </a:spcBef>
              <a:buFont typeface="Wingdings" panose="05000000000000000000" pitchFamily="2" charset="2"/>
              <a:buChar char="Ø"/>
            </a:pPr>
            <a:r>
              <a:rPr lang="zh-TW"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交通安全文化</a:t>
            </a:r>
            <a:r>
              <a:rPr lang="zh-TW" altLang="zh-TW"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是一種潛移默化且深植每一個人心中的</a:t>
            </a:r>
            <a:r>
              <a:rPr lang="zh-TW" altLang="en-US"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一</a:t>
            </a:r>
            <a:r>
              <a:rPr lang="zh-TW" altLang="zh-TW"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種構念</a:t>
            </a:r>
            <a:r>
              <a:rPr lang="en-US" altLang="zh-TW"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(construct)</a:t>
            </a:r>
            <a:r>
              <a:rPr lang="zh-TW" altLang="zh-TW"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，它看不到也無法直接量測，卻深深地</a:t>
            </a:r>
            <a:r>
              <a:rPr lang="zh-TW" altLang="en-US"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影</a:t>
            </a:r>
            <a:r>
              <a:rPr lang="zh-TW" altLang="zh-TW"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響每一個用路人對道路交通安全的</a:t>
            </a:r>
            <a:r>
              <a:rPr lang="zh-TW"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信念</a:t>
            </a:r>
            <a:r>
              <a:rPr lang="en-US"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(belief)</a:t>
            </a:r>
            <a:r>
              <a:rPr lang="zh-TW" altLang="zh-TW"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價值觀</a:t>
            </a:r>
            <a:r>
              <a:rPr lang="en-US" altLang="zh-TW" sz="2400"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values)</a:t>
            </a:r>
            <a:r>
              <a:rPr lang="zh-TW" altLang="zh-TW"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態度</a:t>
            </a:r>
            <a:r>
              <a:rPr lang="en-US"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(attitude)</a:t>
            </a:r>
            <a:r>
              <a:rPr lang="zh-TW" altLang="zh-TW"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規範</a:t>
            </a:r>
            <a:r>
              <a:rPr lang="en-US"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(norms)</a:t>
            </a:r>
            <a:r>
              <a:rPr lang="zh-TW" altLang="zh-TW" sz="24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與</a:t>
            </a:r>
            <a:r>
              <a:rPr lang="zh-TW"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行為</a:t>
            </a:r>
            <a:r>
              <a:rPr lang="en-US"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(behavior)</a:t>
            </a:r>
            <a:r>
              <a:rPr lang="zh-TW" altLang="en-US" sz="2400" b="1" dirty="0">
                <a:solidFill>
                  <a:srgbClr val="0202FC"/>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400" b="1" dirty="0">
              <a:solidFill>
                <a:srgbClr val="0202FC"/>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0363" indent="-360363">
              <a:spcBef>
                <a:spcPts val="600"/>
              </a:spcBef>
              <a:buFont typeface="Wingdings" panose="05000000000000000000" pitchFamily="2" charset="2"/>
              <a:buChar char="Ø"/>
            </a:pPr>
            <a:r>
              <a:rPr lang="zh-TW" altLang="en-US" sz="2400" b="1" dirty="0" smtClean="0">
                <a:solidFill>
                  <a:srgbClr val="3333FF"/>
                </a:solidFill>
                <a:latin typeface="微軟正黑體" panose="020B0604030504040204" pitchFamily="34" charset="-120"/>
                <a:ea typeface="微軟正黑體" panose="020B0604030504040204" pitchFamily="34" charset="-120"/>
              </a:rPr>
              <a:t>防衛駕駛</a:t>
            </a:r>
            <a:r>
              <a:rPr lang="zh-TW" altLang="en-US" sz="2400" dirty="0">
                <a:solidFill>
                  <a:schemeClr val="tx1"/>
                </a:solidFill>
                <a:latin typeface="微軟正黑體" panose="020B0604030504040204" pitchFamily="34" charset="-120"/>
                <a:ea typeface="微軟正黑體" panose="020B0604030504040204" pitchFamily="34" charset="-120"/>
              </a:rPr>
              <a:t>則</a:t>
            </a:r>
            <a:r>
              <a:rPr lang="zh-TW" altLang="en-US" sz="2400" dirty="0" smtClean="0">
                <a:solidFill>
                  <a:schemeClr val="tx1"/>
                </a:solidFill>
                <a:latin typeface="微軟正黑體" panose="020B0604030504040204" pitchFamily="34" charset="-120"/>
                <a:ea typeface="微軟正黑體" panose="020B0604030504040204" pitchFamily="34" charset="-120"/>
              </a:rPr>
              <a:t>是</a:t>
            </a:r>
            <a:r>
              <a:rPr lang="zh-TW" altLang="en-US" sz="2400" dirty="0">
                <a:solidFill>
                  <a:schemeClr val="tx1"/>
                </a:solidFill>
                <a:latin typeface="微軟正黑體" panose="020B0604030504040204" pitchFamily="34" charset="-120"/>
                <a:ea typeface="微軟正黑體" panose="020B0604030504040204" pitchFamily="34" charset="-120"/>
              </a:rPr>
              <a:t>綜合</a:t>
            </a:r>
            <a:r>
              <a:rPr lang="zh-TW" altLang="en-US" sz="2400" b="1" dirty="0">
                <a:solidFill>
                  <a:srgbClr val="C00000"/>
                </a:solidFill>
                <a:latin typeface="微軟正黑體" panose="020B0604030504040204" pitchFamily="34" charset="-120"/>
                <a:ea typeface="微軟正黑體" panose="020B0604030504040204" pitchFamily="34" charset="-120"/>
              </a:rPr>
              <a:t>態度、認知與技能</a:t>
            </a:r>
            <a:r>
              <a:rPr lang="zh-TW" altLang="en-US" sz="2400" dirty="0">
                <a:solidFill>
                  <a:schemeClr val="tx1"/>
                </a:solidFill>
                <a:latin typeface="微軟正黑體" panose="020B0604030504040204" pitchFamily="34" charset="-120"/>
                <a:ea typeface="微軟正黑體" panose="020B0604030504040204" pitchFamily="34" charset="-120"/>
              </a:rPr>
              <a:t>所表現出的安全駕駛行為，也是駕駛人歷經一系列之</a:t>
            </a:r>
            <a:r>
              <a:rPr lang="zh-TW" altLang="en-US" sz="2400" b="1" dirty="0">
                <a:solidFill>
                  <a:srgbClr val="C00000"/>
                </a:solidFill>
                <a:latin typeface="微軟正黑體" panose="020B0604030504040204" pitchFamily="34" charset="-120"/>
                <a:ea typeface="微軟正黑體" panose="020B0604030504040204" pitchFamily="34" charset="-120"/>
              </a:rPr>
              <a:t>教育、訓練、技術指導</a:t>
            </a:r>
            <a:r>
              <a:rPr lang="zh-TW" altLang="en-US" sz="2400" dirty="0">
                <a:latin typeface="微軟正黑體" panose="020B0604030504040204" pitchFamily="34" charset="-120"/>
                <a:ea typeface="微軟正黑體" panose="020B0604030504040204" pitchFamily="34" charset="-120"/>
              </a:rPr>
              <a:t>、</a:t>
            </a:r>
            <a:r>
              <a:rPr lang="zh-TW" altLang="en-US" sz="2400" b="1" dirty="0">
                <a:solidFill>
                  <a:srgbClr val="C00000"/>
                </a:solidFill>
                <a:latin typeface="微軟正黑體" panose="020B0604030504040204" pitchFamily="34" charset="-120"/>
                <a:ea typeface="微軟正黑體" panose="020B0604030504040204" pitchFamily="34" charset="-120"/>
              </a:rPr>
              <a:t>經驗累積</a:t>
            </a:r>
            <a:r>
              <a:rPr lang="zh-TW" altLang="en-US" sz="2400" dirty="0">
                <a:latin typeface="微軟正黑體" panose="020B0604030504040204" pitchFamily="34" charset="-120"/>
                <a:ea typeface="微軟正黑體" panose="020B0604030504040204" pitchFamily="34" charset="-120"/>
              </a:rPr>
              <a:t>及</a:t>
            </a:r>
            <a:r>
              <a:rPr lang="zh-TW" altLang="en-US" sz="2400" b="1" dirty="0">
                <a:solidFill>
                  <a:srgbClr val="C00000"/>
                </a:solidFill>
                <a:latin typeface="微軟正黑體" panose="020B0604030504040204" pitchFamily="34" charset="-120"/>
                <a:ea typeface="微軟正黑體" panose="020B0604030504040204" pitchFamily="34" charset="-120"/>
              </a:rPr>
              <a:t>環境薰陶</a:t>
            </a:r>
            <a:r>
              <a:rPr lang="zh-TW" altLang="en-US" sz="2400" dirty="0">
                <a:solidFill>
                  <a:schemeClr val="tx1"/>
                </a:solidFill>
                <a:latin typeface="微軟正黑體" panose="020B0604030504040204" pitchFamily="34" charset="-120"/>
                <a:ea typeface="微軟正黑體" panose="020B0604030504040204" pitchFamily="34" charset="-120"/>
              </a:rPr>
              <a:t>所孕育出的一種優良駕駛行為與習慣</a:t>
            </a:r>
            <a:r>
              <a:rPr lang="zh-TW" altLang="en-US" sz="2400" dirty="0">
                <a:solidFill>
                  <a:schemeClr val="tx1"/>
                </a:solidFill>
              </a:rPr>
              <a:t>。</a:t>
            </a:r>
            <a:endParaRPr lang="en-US" altLang="zh-TW" sz="2400" dirty="0">
              <a:solidFill>
                <a:schemeClr val="tx1"/>
              </a:solidFill>
            </a:endParaRPr>
          </a:p>
          <a:p>
            <a:pPr marL="360363" indent="-360363">
              <a:spcBef>
                <a:spcPts val="1200"/>
              </a:spcBef>
              <a:buFont typeface="Wingdings" panose="05000000000000000000" pitchFamily="2" charset="2"/>
              <a:buChar char="Ø"/>
            </a:pPr>
            <a:r>
              <a:rPr lang="zh-TW" altLang="en-US" sz="2400" b="1" dirty="0">
                <a:solidFill>
                  <a:srgbClr val="C00000"/>
                </a:solidFill>
                <a:latin typeface="微軟正黑體" panose="020B0604030504040204" pitchFamily="34" charset="-120"/>
                <a:ea typeface="微軟正黑體" panose="020B0604030504040204" pitchFamily="34" charset="-120"/>
              </a:rPr>
              <a:t>安全態度</a:t>
            </a:r>
            <a:r>
              <a:rPr lang="zh-TW" altLang="en-US" sz="2400" b="1" dirty="0">
                <a:latin typeface="微軟正黑體" panose="020B0604030504040204" pitchFamily="34" charset="-120"/>
                <a:ea typeface="微軟正黑體" panose="020B0604030504040204" pitchFamily="34" charset="-120"/>
              </a:rPr>
              <a:t>是</a:t>
            </a:r>
            <a:r>
              <a:rPr lang="zh-TW" altLang="en-US" sz="2400" b="1" dirty="0">
                <a:solidFill>
                  <a:srgbClr val="3333FF"/>
                </a:solidFill>
                <a:latin typeface="微軟正黑體" panose="020B0604030504040204" pitchFamily="34" charset="-120"/>
                <a:ea typeface="微軟正黑體" panose="020B0604030504040204" pitchFamily="34" charset="-120"/>
              </a:rPr>
              <a:t>交通安全文化的一種素養</a:t>
            </a:r>
            <a:r>
              <a:rPr lang="zh-TW" altLang="en-US" sz="2400" b="1" dirty="0">
                <a:latin typeface="微軟正黑體" panose="020B0604030504040204" pitchFamily="34" charset="-120"/>
                <a:ea typeface="微軟正黑體" panose="020B0604030504040204" pitchFamily="34" charset="-120"/>
              </a:rPr>
              <a:t>，</a:t>
            </a:r>
            <a:r>
              <a:rPr lang="zh-TW" altLang="en-US" sz="2400" dirty="0">
                <a:solidFill>
                  <a:schemeClr val="tx1"/>
                </a:solidFill>
                <a:latin typeface="微軟正黑體" panose="020B0604030504040204" pitchFamily="34" charset="-120"/>
                <a:ea typeface="微軟正黑體" panose="020B0604030504040204" pitchFamily="34" charset="-120"/>
              </a:rPr>
              <a:t>是對交通安全之價值與是非的個人評價，是駕駛人自小接受</a:t>
            </a:r>
            <a:r>
              <a:rPr lang="zh-TW" altLang="en-US" sz="2400" b="1" dirty="0">
                <a:solidFill>
                  <a:srgbClr val="C00000"/>
                </a:solidFill>
                <a:latin typeface="微軟正黑體" panose="020B0604030504040204" pitchFamily="34" charset="-120"/>
                <a:ea typeface="微軟正黑體" panose="020B0604030504040204" pitchFamily="34" charset="-120"/>
              </a:rPr>
              <a:t>家庭</a:t>
            </a:r>
            <a:r>
              <a:rPr lang="zh-TW" altLang="en-US" sz="2400" dirty="0">
                <a:solidFill>
                  <a:schemeClr val="tx1"/>
                </a:solidFill>
                <a:latin typeface="微軟正黑體" panose="020B0604030504040204" pitchFamily="34" charset="-120"/>
                <a:ea typeface="微軟正黑體" panose="020B0604030504040204" pitchFamily="34" charset="-120"/>
              </a:rPr>
              <a:t>及</a:t>
            </a:r>
            <a:r>
              <a:rPr lang="zh-TW" altLang="en-US" sz="2400" b="1" dirty="0">
                <a:solidFill>
                  <a:srgbClr val="C00000"/>
                </a:solidFill>
                <a:latin typeface="微軟正黑體" panose="020B0604030504040204" pitchFamily="34" charset="-120"/>
                <a:ea typeface="微軟正黑體" panose="020B0604030504040204" pitchFamily="34" charset="-120"/>
              </a:rPr>
              <a:t>學校啟蒙、駕駛教育訓練與指導</a:t>
            </a:r>
            <a:r>
              <a:rPr lang="zh-TW" altLang="en-US" sz="2400" dirty="0">
                <a:solidFill>
                  <a:schemeClr val="tx1"/>
                </a:solidFill>
                <a:latin typeface="微軟正黑體" panose="020B0604030504040204" pitchFamily="34" charset="-120"/>
                <a:ea typeface="微軟正黑體" panose="020B0604030504040204" pitchFamily="34" charset="-120"/>
              </a:rPr>
              <a:t>，繼而受</a:t>
            </a:r>
            <a:r>
              <a:rPr lang="zh-TW" altLang="en-US" sz="2400" b="1" dirty="0">
                <a:solidFill>
                  <a:srgbClr val="C00000"/>
                </a:solidFill>
                <a:latin typeface="微軟正黑體" panose="020B0604030504040204" pitchFamily="34" charset="-120"/>
                <a:ea typeface="微軟正黑體" panose="020B0604030504040204" pitchFamily="34" charset="-120"/>
              </a:rPr>
              <a:t>同儕及社會環境影響</a:t>
            </a:r>
            <a:r>
              <a:rPr lang="zh-TW" altLang="en-US" sz="2400" dirty="0">
                <a:solidFill>
                  <a:schemeClr val="tx1"/>
                </a:solidFill>
                <a:latin typeface="微軟正黑體" panose="020B0604030504040204" pitchFamily="34" charset="-120"/>
                <a:ea typeface="微軟正黑體" panose="020B0604030504040204" pitchFamily="34" charset="-120"/>
              </a:rPr>
              <a:t>所形塑的一種</a:t>
            </a:r>
            <a:r>
              <a:rPr lang="zh-TW" altLang="en-US" sz="2400" b="1" dirty="0">
                <a:solidFill>
                  <a:srgbClr val="3333FF"/>
                </a:solidFill>
                <a:latin typeface="微軟正黑體" panose="020B0604030504040204" pitchFamily="34" charset="-120"/>
                <a:ea typeface="微軟正黑體" panose="020B0604030504040204" pitchFamily="34" charset="-120"/>
              </a:rPr>
              <a:t>心理建構</a:t>
            </a:r>
            <a:r>
              <a:rPr lang="en-US" altLang="zh-TW" sz="2400" b="1" dirty="0">
                <a:solidFill>
                  <a:srgbClr val="3333FF"/>
                </a:solidFill>
                <a:latin typeface="微軟正黑體" panose="020B0604030504040204" pitchFamily="34" charset="-120"/>
                <a:ea typeface="微軟正黑體" panose="020B0604030504040204" pitchFamily="34" charset="-120"/>
              </a:rPr>
              <a:t>(Psychological Construct)</a:t>
            </a:r>
            <a:r>
              <a:rPr lang="zh-TW" altLang="en-US" sz="2400" b="1" dirty="0" smtClean="0">
                <a:latin typeface="微軟正黑體" panose="020B0604030504040204" pitchFamily="34" charset="-120"/>
                <a:ea typeface="微軟正黑體" panose="020B0604030504040204" pitchFamily="34" charset="-120"/>
              </a:rPr>
              <a:t>。</a:t>
            </a:r>
            <a:endParaRPr lang="en-US" altLang="zh-TW" sz="2400" b="1" dirty="0" smtClean="0">
              <a:latin typeface="微軟正黑體" panose="020B0604030504040204" pitchFamily="34" charset="-120"/>
              <a:ea typeface="微軟正黑體" panose="020B0604030504040204" pitchFamily="34" charset="-120"/>
            </a:endParaRPr>
          </a:p>
          <a:p>
            <a:pPr marL="360363" indent="-360363">
              <a:spcBef>
                <a:spcPts val="1200"/>
              </a:spcBef>
              <a:buFont typeface="Wingdings" panose="05000000000000000000" pitchFamily="2" charset="2"/>
              <a:buChar char="Ø"/>
            </a:pPr>
            <a:r>
              <a:rPr lang="zh-TW" altLang="en-US" sz="2400" dirty="0" smtClean="0">
                <a:solidFill>
                  <a:schemeClr val="tx1"/>
                </a:solidFill>
                <a:latin typeface="微軟正黑體" panose="020B0604030504040204" pitchFamily="34" charset="-120"/>
                <a:ea typeface="微軟正黑體" panose="020B0604030504040204" pitchFamily="34" charset="-120"/>
              </a:rPr>
              <a:t>建立「</a:t>
            </a:r>
            <a:r>
              <a:rPr lang="zh-TW" altLang="en-US" sz="2400" b="1" dirty="0" smtClean="0">
                <a:solidFill>
                  <a:srgbClr val="3333FF"/>
                </a:solidFill>
                <a:latin typeface="微軟正黑體" panose="020B0604030504040204" pitchFamily="34" charset="-120"/>
                <a:ea typeface="微軟正黑體" panose="020B0604030504040204" pitchFamily="34" charset="-120"/>
              </a:rPr>
              <a:t>防衛</a:t>
            </a:r>
            <a:r>
              <a:rPr lang="zh-TW" altLang="en-US" sz="2400" b="1" dirty="0">
                <a:solidFill>
                  <a:srgbClr val="3333FF"/>
                </a:solidFill>
                <a:latin typeface="微軟正黑體" panose="020B0604030504040204" pitchFamily="34" charset="-120"/>
                <a:ea typeface="微軟正黑體" panose="020B0604030504040204" pitchFamily="34" charset="-120"/>
              </a:rPr>
              <a:t>駕駛</a:t>
            </a:r>
            <a:r>
              <a:rPr lang="zh-TW" altLang="en-US" sz="2400" b="1" dirty="0" smtClean="0">
                <a:solidFill>
                  <a:srgbClr val="3333FF"/>
                </a:solidFill>
                <a:latin typeface="微軟正黑體" panose="020B0604030504040204" pitchFamily="34" charset="-120"/>
                <a:ea typeface="微軟正黑體" panose="020B0604030504040204" pitchFamily="34" charset="-120"/>
              </a:rPr>
              <a:t>行為</a:t>
            </a:r>
            <a:r>
              <a:rPr lang="zh-TW" altLang="en-US" sz="2400" dirty="0" smtClean="0">
                <a:solidFill>
                  <a:schemeClr val="tx1"/>
                </a:solidFill>
                <a:latin typeface="微軟正黑體" panose="020B0604030504040204" pitchFamily="34" charset="-120"/>
                <a:ea typeface="微軟正黑體" panose="020B0604030504040204" pitchFamily="34" charset="-120"/>
              </a:rPr>
              <a:t>」所需要之努力</a:t>
            </a:r>
            <a:endParaRPr lang="en-US" altLang="zh-TW" sz="2400" dirty="0">
              <a:solidFill>
                <a:schemeClr val="tx1"/>
              </a:solidFill>
              <a:latin typeface="微軟正黑體" panose="020B0604030504040204" pitchFamily="34" charset="-120"/>
              <a:ea typeface="微軟正黑體" panose="020B0604030504040204" pitchFamily="34" charset="-120"/>
            </a:endParaRPr>
          </a:p>
          <a:p>
            <a:pPr marL="895350" lvl="2" indent="-360363">
              <a:spcBef>
                <a:spcPts val="300"/>
              </a:spcBef>
              <a:buFont typeface="Wingdings" panose="05000000000000000000" pitchFamily="2" charset="2"/>
              <a:buChar char="ü"/>
            </a:pPr>
            <a:r>
              <a:rPr lang="zh-TW" altLang="en-US" sz="2000" dirty="0" smtClean="0">
                <a:latin typeface="微軟正黑體" panose="020B0604030504040204" pitchFamily="34" charset="-120"/>
                <a:ea typeface="微軟正黑體" panose="020B0604030504040204" pitchFamily="34" charset="-120"/>
              </a:rPr>
              <a:t>建立正確之交通安全觀念與態度；</a:t>
            </a:r>
            <a:endParaRPr lang="en-US" altLang="zh-TW" sz="2000" dirty="0" smtClean="0">
              <a:latin typeface="微軟正黑體" panose="020B0604030504040204" pitchFamily="34" charset="-120"/>
              <a:ea typeface="微軟正黑體" panose="020B0604030504040204" pitchFamily="34" charset="-120"/>
            </a:endParaRPr>
          </a:p>
          <a:p>
            <a:pPr marL="895350" lvl="2" indent="-360363">
              <a:spcBef>
                <a:spcPts val="300"/>
              </a:spcBef>
              <a:buFont typeface="Wingdings" panose="05000000000000000000" pitchFamily="2" charset="2"/>
              <a:buChar char="ü"/>
            </a:pPr>
            <a:r>
              <a:rPr lang="zh-TW" altLang="en-US" sz="2000" dirty="0" smtClean="0">
                <a:latin typeface="微軟正黑體" panose="020B0604030504040204" pitchFamily="34" charset="-120"/>
                <a:ea typeface="微軟正黑體" panose="020B0604030504040204" pitchFamily="34" charset="-120"/>
              </a:rPr>
              <a:t>學習完整</a:t>
            </a:r>
            <a:r>
              <a:rPr lang="zh-TW" altLang="en-US" sz="2000" dirty="0">
                <a:latin typeface="微軟正黑體" panose="020B0604030504040204" pitchFamily="34" charset="-120"/>
                <a:ea typeface="微軟正黑體" panose="020B0604030504040204" pitchFamily="34" charset="-120"/>
              </a:rPr>
              <a:t>且具系統性的</a:t>
            </a:r>
            <a:r>
              <a:rPr lang="zh-TW" altLang="en-US" sz="2000" b="1" dirty="0">
                <a:solidFill>
                  <a:srgbClr val="C00000"/>
                </a:solidFill>
                <a:latin typeface="微軟正黑體" panose="020B0604030504040204" pitchFamily="34" charset="-120"/>
                <a:ea typeface="微軟正黑體" panose="020B0604030504040204" pitchFamily="34" charset="-120"/>
              </a:rPr>
              <a:t>「防衛駕駛知識</a:t>
            </a:r>
            <a:r>
              <a:rPr lang="zh-TW" altLang="en-US" sz="2000" b="1" dirty="0" smtClean="0">
                <a:solidFill>
                  <a:srgbClr val="C00000"/>
                </a:solidFill>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marL="895350" lvl="2" indent="-360363">
              <a:spcBef>
                <a:spcPts val="300"/>
              </a:spcBef>
              <a:buFont typeface="Wingdings" panose="05000000000000000000" pitchFamily="2" charset="2"/>
              <a:buChar char="ü"/>
            </a:pPr>
            <a:r>
              <a:rPr lang="zh-TW" altLang="en-US" sz="2000" dirty="0">
                <a:latin typeface="微軟正黑體" panose="020B0604030504040204" pitchFamily="34" charset="-120"/>
                <a:ea typeface="微軟正黑體" panose="020B0604030504040204" pitchFamily="34" charset="-120"/>
              </a:rPr>
              <a:t>結合</a:t>
            </a:r>
            <a:r>
              <a:rPr lang="zh-TW" altLang="en-US" sz="2000" b="1" dirty="0">
                <a:solidFill>
                  <a:srgbClr val="C00000"/>
                </a:solidFill>
                <a:latin typeface="微軟正黑體" panose="020B0604030504040204" pitchFamily="34" charset="-120"/>
                <a:ea typeface="微軟正黑體" panose="020B0604030504040204" pitchFamily="34" charset="-120"/>
              </a:rPr>
              <a:t>交通安全五大守則</a:t>
            </a:r>
            <a:r>
              <a:rPr lang="zh-TW" altLang="en-US" sz="2000" dirty="0">
                <a:latin typeface="微軟正黑體" panose="020B0604030504040204" pitchFamily="34" charset="-120"/>
                <a:ea typeface="微軟正黑體" panose="020B0604030504040204" pitchFamily="34" charset="-120"/>
              </a:rPr>
              <a:t>進行</a:t>
            </a:r>
            <a:r>
              <a:rPr lang="zh-TW" altLang="en-US" sz="2000" b="1" dirty="0">
                <a:solidFill>
                  <a:srgbClr val="C00000"/>
                </a:solidFill>
                <a:latin typeface="微軟正黑體" panose="020B0604030504040204" pitchFamily="34" charset="-120"/>
                <a:ea typeface="微軟正黑體" panose="020B0604030504040204" pitchFamily="34" charset="-120"/>
              </a:rPr>
              <a:t>「防衛駕駛技能」</a:t>
            </a:r>
            <a:r>
              <a:rPr lang="zh-TW" altLang="en-US" sz="2000" dirty="0" smtClean="0">
                <a:latin typeface="微軟正黑體" panose="020B0604030504040204" pitchFamily="34" charset="-120"/>
                <a:ea typeface="微軟正黑體" panose="020B0604030504040204" pitchFamily="34" charset="-120"/>
              </a:rPr>
              <a:t>之練習、實踐，進而成為日常生活的習慣。</a:t>
            </a:r>
            <a:endParaRPr lang="en-US" altLang="zh-TW" sz="2000" dirty="0"/>
          </a:p>
        </p:txBody>
      </p:sp>
      <p:sp>
        <p:nvSpPr>
          <p:cNvPr id="10" name="標題 3">
            <a:extLst>
              <a:ext uri="{FF2B5EF4-FFF2-40B4-BE49-F238E27FC236}">
                <a16:creationId xmlns:a16="http://schemas.microsoft.com/office/drawing/2014/main" id="{144379BB-51F2-EA7F-86F7-FA848FEFF922}"/>
              </a:ext>
            </a:extLst>
          </p:cNvPr>
          <p:cNvSpPr>
            <a:spLocks noGrp="1"/>
          </p:cNvSpPr>
          <p:nvPr>
            <p:ph type="title"/>
          </p:nvPr>
        </p:nvSpPr>
        <p:spPr>
          <a:xfrm>
            <a:off x="775856" y="392771"/>
            <a:ext cx="10409380" cy="540102"/>
          </a:xfrm>
        </p:spPr>
        <p:txBody>
          <a:bodyPr>
            <a:no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拾</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壹</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、結語</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2761865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858981" y="222251"/>
            <a:ext cx="10381673" cy="720725"/>
          </a:xfrm>
        </p:spPr>
        <p:txBody>
          <a:bodyPr>
            <a:normAutofit/>
          </a:bodyPr>
          <a:lstStyle/>
          <a:p>
            <a:r>
              <a:rPr lang="zh-TW" altLang="en-US" b="1" dirty="0" smtClean="0">
                <a:latin typeface="標楷體" panose="03000509000000000000" pitchFamily="65" charset="-120"/>
                <a:ea typeface="標楷體" panose="03000509000000000000" pitchFamily="65" charset="-120"/>
              </a:rPr>
              <a:t>附錄一、</a:t>
            </a:r>
            <a:r>
              <a:rPr lang="en-US" altLang="zh-TW" b="1" dirty="0" smtClean="0">
                <a:latin typeface="標楷體" panose="03000509000000000000" pitchFamily="65" charset="-120"/>
                <a:ea typeface="標楷體" panose="03000509000000000000" pitchFamily="65" charset="-120"/>
              </a:rPr>
              <a:t>111</a:t>
            </a:r>
            <a:r>
              <a:rPr lang="zh-TW" altLang="en-US" b="1" dirty="0" smtClean="0">
                <a:latin typeface="標楷體" panose="03000509000000000000" pitchFamily="65" charset="-120"/>
                <a:ea typeface="標楷體" panose="03000509000000000000" pitchFamily="65" charset="-120"/>
              </a:rPr>
              <a:t>年</a:t>
            </a:r>
            <a:r>
              <a:rPr lang="zh-TW" altLang="zh-TW" b="1" dirty="0" smtClean="0">
                <a:latin typeface="標楷體" panose="03000509000000000000" pitchFamily="65" charset="-120"/>
                <a:ea typeface="標楷體" panose="03000509000000000000" pitchFamily="65" charset="-120"/>
              </a:rPr>
              <a:t>交通安全文化</a:t>
            </a:r>
            <a:r>
              <a:rPr lang="zh-TW" altLang="en-US" b="1" dirty="0" smtClean="0">
                <a:latin typeface="標楷體" panose="03000509000000000000" pitchFamily="65" charset="-120"/>
                <a:ea typeface="標楷體" panose="03000509000000000000" pitchFamily="65" charset="-120"/>
              </a:rPr>
              <a:t>調查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(1/2)</a:t>
            </a:r>
            <a:endParaRPr lang="zh-TW" altLang="en-US" b="1" dirty="0"/>
          </a:p>
        </p:txBody>
      </p:sp>
      <p:sp>
        <p:nvSpPr>
          <p:cNvPr id="4" name="投影片編號版面配置區 3"/>
          <p:cNvSpPr>
            <a:spLocks noGrp="1"/>
          </p:cNvSpPr>
          <p:nvPr>
            <p:ph type="sldNum" sz="quarter" idx="12"/>
          </p:nvPr>
        </p:nvSpPr>
        <p:spPr/>
        <p:txBody>
          <a:bodyPr/>
          <a:lstStyle/>
          <a:p>
            <a:pPr>
              <a:defRPr/>
            </a:pPr>
            <a:fld id="{CA78CB8F-62F2-485D-9840-339395F33AB8}" type="slidenum">
              <a:rPr lang="zh-TW" altLang="en-US" smtClean="0"/>
              <a:pPr>
                <a:defRPr/>
              </a:pPr>
              <a:t>59</a:t>
            </a:fld>
            <a:endParaRPr lang="zh-TW" altLang="en-US"/>
          </a:p>
        </p:txBody>
      </p:sp>
      <p:pic>
        <p:nvPicPr>
          <p:cNvPr id="5" name="圖片 4"/>
          <p:cNvPicPr>
            <a:picLocks noChangeAspect="1"/>
          </p:cNvPicPr>
          <p:nvPr/>
        </p:nvPicPr>
        <p:blipFill>
          <a:blip r:embed="rId2"/>
          <a:stretch>
            <a:fillRect/>
          </a:stretch>
        </p:blipFill>
        <p:spPr>
          <a:xfrm>
            <a:off x="979055" y="1047543"/>
            <a:ext cx="10474036" cy="5308807"/>
          </a:xfrm>
          <a:prstGeom prst="rect">
            <a:avLst/>
          </a:prstGeom>
        </p:spPr>
      </p:pic>
    </p:spTree>
    <p:extLst>
      <p:ext uri="{BB962C8B-B14F-4D97-AF65-F5344CB8AC3E}">
        <p14:creationId xmlns:p14="http://schemas.microsoft.com/office/powerpoint/2010/main" val="429090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416BF-A7CB-DB0E-3B74-92B2BD431A73}"/>
            </a:ext>
          </a:extLst>
        </p:cNvPr>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957622F1-296C-622C-5832-1DC02715ADEC}"/>
              </a:ext>
            </a:extLst>
          </p:cNvPr>
          <p:cNvSpPr>
            <a:spLocks noGrp="1"/>
          </p:cNvSpPr>
          <p:nvPr>
            <p:ph type="sldNum" sz="quarter" idx="4294967295"/>
          </p:nvPr>
        </p:nvSpPr>
        <p:spPr>
          <a:xfrm>
            <a:off x="8481265" y="6439251"/>
            <a:ext cx="2133600" cy="365125"/>
          </a:xfrm>
          <a:prstGeom prst="rect">
            <a:avLst/>
          </a:prstGeom>
        </p:spPr>
        <p:txBody>
          <a:bodyPr/>
          <a:lstStyle/>
          <a:p>
            <a:fld id="{B6BE55D3-46AE-45D7-AAE0-DE09EB3BA24F}" type="slidenum">
              <a:rPr lang="en-US" altLang="zh-TW" smtClean="0"/>
              <a:pPr/>
              <a:t>6</a:t>
            </a:fld>
            <a:endParaRPr lang="en-US" altLang="zh-TW" dirty="0"/>
          </a:p>
        </p:txBody>
      </p:sp>
      <p:graphicFrame>
        <p:nvGraphicFramePr>
          <p:cNvPr id="3" name="圖表 2">
            <a:extLst>
              <a:ext uri="{FF2B5EF4-FFF2-40B4-BE49-F238E27FC236}">
                <a16:creationId xmlns:a16="http://schemas.microsoft.com/office/drawing/2014/main" id="{E65F3DD0-7A77-600B-5C5B-B5F0E2069BF1}"/>
              </a:ext>
            </a:extLst>
          </p:cNvPr>
          <p:cNvGraphicFramePr>
            <a:graphicFrameLocks/>
          </p:cNvGraphicFramePr>
          <p:nvPr>
            <p:extLst>
              <p:ext uri="{D42A27DB-BD31-4B8C-83A1-F6EECF244321}">
                <p14:modId xmlns:p14="http://schemas.microsoft.com/office/powerpoint/2010/main" val="3199623883"/>
              </p:ext>
            </p:extLst>
          </p:nvPr>
        </p:nvGraphicFramePr>
        <p:xfrm>
          <a:off x="754144" y="1121789"/>
          <a:ext cx="10812545" cy="5490597"/>
        </p:xfrm>
        <a:graphic>
          <a:graphicData uri="http://schemas.openxmlformats.org/drawingml/2006/chart">
            <c:chart xmlns:c="http://schemas.openxmlformats.org/drawingml/2006/chart" xmlns:r="http://schemas.openxmlformats.org/officeDocument/2006/relationships" r:id="rId2"/>
          </a:graphicData>
        </a:graphic>
      </p:graphicFrame>
      <p:sp>
        <p:nvSpPr>
          <p:cNvPr id="6" name="標題 5"/>
          <p:cNvSpPr>
            <a:spLocks noGrp="1"/>
          </p:cNvSpPr>
          <p:nvPr>
            <p:ph type="title"/>
          </p:nvPr>
        </p:nvSpPr>
        <p:spPr>
          <a:xfrm>
            <a:off x="754144" y="365125"/>
            <a:ext cx="10599656" cy="643543"/>
          </a:xfrm>
        </p:spPr>
        <p:txBody>
          <a:bodyPr>
            <a:noAutofit/>
          </a:bodyPr>
          <a:lstStyle/>
          <a:p>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壹、認識我國的道路交通事故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(5/6)</a:t>
            </a:r>
            <a:endParaRPr lang="zh-TW" altLang="en-US" dirty="0"/>
          </a:p>
        </p:txBody>
      </p:sp>
    </p:spTree>
    <p:extLst>
      <p:ext uri="{BB962C8B-B14F-4D97-AF65-F5344CB8AC3E}">
        <p14:creationId xmlns:p14="http://schemas.microsoft.com/office/powerpoint/2010/main" val="193119647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822036" y="222251"/>
            <a:ext cx="10531764" cy="720725"/>
          </a:xfrm>
        </p:spPr>
        <p:txBody>
          <a:bodyPr>
            <a:normAutofit/>
          </a:bodyPr>
          <a:lstStyle/>
          <a:p>
            <a:r>
              <a:rPr lang="zh-TW" altLang="en-US" b="1" dirty="0" smtClean="0">
                <a:latin typeface="標楷體" panose="03000509000000000000" pitchFamily="65" charset="-120"/>
                <a:ea typeface="標楷體" panose="03000509000000000000" pitchFamily="65" charset="-120"/>
              </a:rPr>
              <a:t>附錄一、</a:t>
            </a:r>
            <a:r>
              <a:rPr lang="en-US" altLang="zh-TW" b="1" dirty="0" smtClean="0">
                <a:latin typeface="標楷體" panose="03000509000000000000" pitchFamily="65" charset="-120"/>
                <a:ea typeface="標楷體" panose="03000509000000000000" pitchFamily="65" charset="-120"/>
              </a:rPr>
              <a:t>111</a:t>
            </a:r>
            <a:r>
              <a:rPr lang="zh-TW" altLang="en-US" b="1" dirty="0" smtClean="0">
                <a:latin typeface="標楷體" panose="03000509000000000000" pitchFamily="65" charset="-120"/>
                <a:ea typeface="標楷體" panose="03000509000000000000" pitchFamily="65" charset="-120"/>
              </a:rPr>
              <a:t>年</a:t>
            </a:r>
            <a:r>
              <a:rPr lang="zh-TW" altLang="zh-TW" b="1" dirty="0" smtClean="0">
                <a:latin typeface="標楷體" panose="03000509000000000000" pitchFamily="65" charset="-120"/>
                <a:ea typeface="標楷體" panose="03000509000000000000" pitchFamily="65" charset="-120"/>
              </a:rPr>
              <a:t>交通安全文化</a:t>
            </a:r>
            <a:r>
              <a:rPr lang="zh-TW" altLang="en-US" b="1" dirty="0" smtClean="0">
                <a:latin typeface="標楷體" panose="03000509000000000000" pitchFamily="65" charset="-120"/>
                <a:ea typeface="標楷體" panose="03000509000000000000" pitchFamily="65" charset="-120"/>
              </a:rPr>
              <a:t>調查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(2/2)</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A78CB8F-62F2-485D-9840-339395F33AB8}" type="slidenum">
              <a:rPr lang="zh-TW" altLang="en-US" smtClean="0"/>
              <a:pPr>
                <a:defRPr/>
              </a:pPr>
              <a:t>60</a:t>
            </a:fld>
            <a:endParaRPr lang="zh-TW" altLang="en-US"/>
          </a:p>
        </p:txBody>
      </p:sp>
      <p:pic>
        <p:nvPicPr>
          <p:cNvPr id="6" name="圖片 5"/>
          <p:cNvPicPr>
            <a:picLocks noChangeAspect="1"/>
          </p:cNvPicPr>
          <p:nvPr/>
        </p:nvPicPr>
        <p:blipFill>
          <a:blip r:embed="rId2"/>
          <a:stretch>
            <a:fillRect/>
          </a:stretch>
        </p:blipFill>
        <p:spPr>
          <a:xfrm>
            <a:off x="914400" y="942975"/>
            <a:ext cx="10363200" cy="5522479"/>
          </a:xfrm>
          <a:prstGeom prst="rect">
            <a:avLst/>
          </a:prstGeom>
        </p:spPr>
      </p:pic>
    </p:spTree>
    <p:extLst>
      <p:ext uri="{BB962C8B-B14F-4D97-AF65-F5344CB8AC3E}">
        <p14:creationId xmlns:p14="http://schemas.microsoft.com/office/powerpoint/2010/main" val="93193252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731981" y="266748"/>
            <a:ext cx="10982037" cy="720725"/>
          </a:xfrm>
        </p:spPr>
        <p: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附錄二</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、我國國民之交通安全文化素養</a:t>
            </a:r>
            <a:r>
              <a:rPr lang="zh-TW" altLang="en-US" sz="34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(1/3</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b="1" dirty="0"/>
          </a:p>
        </p:txBody>
      </p:sp>
      <p:pic>
        <p:nvPicPr>
          <p:cNvPr id="12" name="內容版面配置區 11"/>
          <p:cNvPicPr>
            <a:picLocks noGrp="1" noChangeAspect="1"/>
          </p:cNvPicPr>
          <p:nvPr>
            <p:ph sz="half" idx="1"/>
          </p:nvPr>
        </p:nvPicPr>
        <p:blipFill>
          <a:blip r:embed="rId2"/>
          <a:stretch>
            <a:fillRect/>
          </a:stretch>
        </p:blipFill>
        <p:spPr>
          <a:xfrm>
            <a:off x="877455" y="1671782"/>
            <a:ext cx="5142345" cy="4756727"/>
          </a:xfrm>
          <a:prstGeom prst="rect">
            <a:avLst/>
          </a:prstGeom>
        </p:spPr>
      </p:pic>
      <p:pic>
        <p:nvPicPr>
          <p:cNvPr id="14" name="內容版面配置區 13"/>
          <p:cNvPicPr>
            <a:picLocks noGrp="1" noChangeAspect="1"/>
          </p:cNvPicPr>
          <p:nvPr>
            <p:ph sz="half" idx="2"/>
          </p:nvPr>
        </p:nvPicPr>
        <p:blipFill>
          <a:blip r:embed="rId3"/>
          <a:stretch>
            <a:fillRect/>
          </a:stretch>
        </p:blipFill>
        <p:spPr>
          <a:xfrm>
            <a:off x="6424179" y="1773382"/>
            <a:ext cx="4862657" cy="4719782"/>
          </a:xfrm>
          <a:prstGeom prst="rect">
            <a:avLst/>
          </a:prstGeom>
        </p:spPr>
      </p:pic>
      <p:sp>
        <p:nvSpPr>
          <p:cNvPr id="8" name="文字版面配置區 7"/>
          <p:cNvSpPr>
            <a:spLocks noGrp="1"/>
          </p:cNvSpPr>
          <p:nvPr>
            <p:ph type="body" idx="4294967295"/>
          </p:nvPr>
        </p:nvSpPr>
        <p:spPr>
          <a:xfrm>
            <a:off x="877455" y="1105868"/>
            <a:ext cx="5043054" cy="499617"/>
          </a:xfrm>
        </p:spPr>
        <p:txBody>
          <a:bodyPr>
            <a:normAutofit/>
          </a:bodyPr>
          <a:lstStyle/>
          <a:p>
            <a:pPr marL="0" indent="0" algn="ctr">
              <a:buNone/>
            </a:pPr>
            <a:r>
              <a:rPr lang="en-US" altLang="zh-TW" sz="2400" dirty="0">
                <a:latin typeface="標楷體" panose="03000509000000000000" pitchFamily="65" charset="-120"/>
                <a:ea typeface="標楷體" panose="03000509000000000000" pitchFamily="65" charset="-120"/>
              </a:rPr>
              <a:t>111</a:t>
            </a:r>
            <a:r>
              <a:rPr lang="zh-TW" altLang="en-US" sz="2400" dirty="0">
                <a:latin typeface="標楷體" panose="03000509000000000000" pitchFamily="65" charset="-120"/>
                <a:ea typeface="標楷體" panose="03000509000000000000" pitchFamily="65" charset="-120"/>
              </a:rPr>
              <a:t>年</a:t>
            </a:r>
            <a:r>
              <a:rPr lang="zh-TW" altLang="en-US" sz="2400" dirty="0">
                <a:solidFill>
                  <a:srgbClr val="C00000"/>
                </a:solidFill>
                <a:latin typeface="標楷體" panose="03000509000000000000" pitchFamily="65" charset="-120"/>
                <a:ea typeface="標楷體" panose="03000509000000000000" pitchFamily="65" charset="-120"/>
              </a:rPr>
              <a:t>危險行為頻率</a:t>
            </a:r>
            <a:r>
              <a:rPr lang="zh-TW" altLang="en-US" sz="2400" dirty="0">
                <a:latin typeface="標楷體" panose="03000509000000000000" pitchFamily="65" charset="-120"/>
                <a:ea typeface="標楷體" panose="03000509000000000000" pitchFamily="65" charset="-120"/>
              </a:rPr>
              <a:t>得分累積機率圖</a:t>
            </a:r>
            <a:endParaRPr lang="zh-TW" altLang="en-US" sz="2400" dirty="0"/>
          </a:p>
        </p:txBody>
      </p:sp>
      <p:sp>
        <p:nvSpPr>
          <p:cNvPr id="10" name="文字版面配置區 9"/>
          <p:cNvSpPr>
            <a:spLocks noGrp="1"/>
          </p:cNvSpPr>
          <p:nvPr>
            <p:ph type="body" sz="quarter" idx="4294967295"/>
          </p:nvPr>
        </p:nvSpPr>
        <p:spPr>
          <a:xfrm>
            <a:off x="6424178" y="1068930"/>
            <a:ext cx="4862658" cy="495371"/>
          </a:xfrm>
        </p:spPr>
        <p:txBody>
          <a:bodyPr>
            <a:normAutofit/>
          </a:bodyPr>
          <a:lstStyle/>
          <a:p>
            <a:pPr marL="0" indent="0" algn="ctr">
              <a:buNone/>
            </a:pPr>
            <a:r>
              <a:rPr lang="en-US" altLang="zh-TW" sz="2400" dirty="0">
                <a:latin typeface="標楷體" panose="03000509000000000000" pitchFamily="65" charset="-120"/>
                <a:ea typeface="標楷體" panose="03000509000000000000" pitchFamily="65" charset="-120"/>
              </a:rPr>
              <a:t>111</a:t>
            </a:r>
            <a:r>
              <a:rPr lang="zh-TW" altLang="en-US" sz="2400" dirty="0">
                <a:latin typeface="標楷體" panose="03000509000000000000" pitchFamily="65" charset="-120"/>
                <a:ea typeface="標楷體" panose="03000509000000000000" pitchFamily="65" charset="-120"/>
              </a:rPr>
              <a:t>年</a:t>
            </a:r>
            <a:r>
              <a:rPr lang="zh-TW" altLang="en-US" sz="2400" dirty="0">
                <a:solidFill>
                  <a:srgbClr val="C00000"/>
                </a:solidFill>
                <a:latin typeface="標楷體" panose="03000509000000000000" pitchFamily="65" charset="-120"/>
                <a:ea typeface="標楷體" panose="03000509000000000000" pitchFamily="65" charset="-120"/>
              </a:rPr>
              <a:t>風險感認</a:t>
            </a:r>
            <a:r>
              <a:rPr lang="zh-TW" altLang="en-US" sz="2400" dirty="0">
                <a:latin typeface="標楷體" panose="03000509000000000000" pitchFamily="65" charset="-120"/>
                <a:ea typeface="標楷體" panose="03000509000000000000" pitchFamily="65" charset="-120"/>
              </a:rPr>
              <a:t>得分累積機率圖</a:t>
            </a:r>
            <a:endParaRPr lang="zh-TW" altLang="en-US" sz="2400" dirty="0"/>
          </a:p>
        </p:txBody>
      </p:sp>
    </p:spTree>
    <p:extLst>
      <p:ext uri="{BB962C8B-B14F-4D97-AF65-F5344CB8AC3E}">
        <p14:creationId xmlns:p14="http://schemas.microsoft.com/office/powerpoint/2010/main" val="21889156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5215" y="314890"/>
            <a:ext cx="10825019" cy="701563"/>
          </a:xfrm>
        </p:spPr>
        <p:txBody>
          <a:bodyPr>
            <a:noAutofit/>
          </a:bodyPr>
          <a:lstStyle/>
          <a:p>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附錄二、我國國民之交通安全文化素養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(2/3)</a:t>
            </a:r>
            <a:endParaRPr lang="zh-TW" altLang="en-US" b="1" dirty="0"/>
          </a:p>
        </p:txBody>
      </p:sp>
      <p:sp>
        <p:nvSpPr>
          <p:cNvPr id="3" name="文字版面配置區 2"/>
          <p:cNvSpPr>
            <a:spLocks noGrp="1"/>
          </p:cNvSpPr>
          <p:nvPr>
            <p:ph type="body" idx="1"/>
          </p:nvPr>
        </p:nvSpPr>
        <p:spPr>
          <a:xfrm>
            <a:off x="1099127" y="1130240"/>
            <a:ext cx="4525818" cy="414866"/>
          </a:xfrm>
        </p:spPr>
        <p:txBody>
          <a:bodyPr>
            <a:noAutofit/>
          </a:bodyPr>
          <a:lstStyle/>
          <a:p>
            <a:pPr algn="ctr"/>
            <a:r>
              <a:rPr lang="en-US" altLang="zh-TW" dirty="0">
                <a:latin typeface="標楷體" panose="03000509000000000000" pitchFamily="65" charset="-120"/>
                <a:ea typeface="標楷體" panose="03000509000000000000" pitchFamily="65" charset="-120"/>
              </a:rPr>
              <a:t>111</a:t>
            </a:r>
            <a:r>
              <a:rPr lang="zh-TW" altLang="en-US" dirty="0">
                <a:latin typeface="標楷體" panose="03000509000000000000" pitchFamily="65" charset="-120"/>
                <a:ea typeface="標楷體" panose="03000509000000000000" pitchFamily="65" charset="-120"/>
              </a:rPr>
              <a:t>年</a:t>
            </a:r>
            <a:r>
              <a:rPr lang="zh-TW" altLang="en-US" dirty="0">
                <a:solidFill>
                  <a:srgbClr val="C00000"/>
                </a:solidFill>
                <a:latin typeface="標楷體" panose="03000509000000000000" pitchFamily="65" charset="-120"/>
                <a:ea typeface="標楷體" panose="03000509000000000000" pitchFamily="65" charset="-120"/>
              </a:rPr>
              <a:t>安全價值</a:t>
            </a:r>
            <a:r>
              <a:rPr lang="zh-TW" altLang="en-US" dirty="0">
                <a:latin typeface="標楷體" panose="03000509000000000000" pitchFamily="65" charset="-120"/>
                <a:ea typeface="標楷體" panose="03000509000000000000" pitchFamily="65" charset="-120"/>
              </a:rPr>
              <a:t>得分累積機率圖</a:t>
            </a:r>
            <a:endParaRPr lang="zh-TW" altLang="en-US" dirty="0"/>
          </a:p>
        </p:txBody>
      </p:sp>
      <p:pic>
        <p:nvPicPr>
          <p:cNvPr id="7" name="內容版面配置區 6"/>
          <p:cNvPicPr>
            <a:picLocks noGrp="1" noChangeAspect="1"/>
          </p:cNvPicPr>
          <p:nvPr>
            <p:ph sz="half" idx="2"/>
          </p:nvPr>
        </p:nvPicPr>
        <p:blipFill>
          <a:blip r:embed="rId2"/>
          <a:stretch>
            <a:fillRect/>
          </a:stretch>
        </p:blipFill>
        <p:spPr>
          <a:xfrm>
            <a:off x="1099127" y="1528954"/>
            <a:ext cx="4729017" cy="4834901"/>
          </a:xfrm>
          <a:prstGeom prst="rect">
            <a:avLst/>
          </a:prstGeom>
        </p:spPr>
      </p:pic>
      <p:sp>
        <p:nvSpPr>
          <p:cNvPr id="5" name="文字版面配置區 4"/>
          <p:cNvSpPr>
            <a:spLocks noGrp="1"/>
          </p:cNvSpPr>
          <p:nvPr>
            <p:ph type="body" sz="quarter" idx="3"/>
          </p:nvPr>
        </p:nvSpPr>
        <p:spPr>
          <a:xfrm>
            <a:off x="6433980" y="1325030"/>
            <a:ext cx="4926748" cy="339328"/>
          </a:xfrm>
        </p:spPr>
        <p:txBody>
          <a:bodyPr>
            <a:noAutofit/>
          </a:bodyPr>
          <a:lstStyle/>
          <a:p>
            <a:pPr algn="ctr"/>
            <a:r>
              <a:rPr lang="en-US" altLang="zh-TW" dirty="0">
                <a:latin typeface="標楷體" panose="03000509000000000000" pitchFamily="65" charset="-120"/>
                <a:ea typeface="標楷體" panose="03000509000000000000" pitchFamily="65" charset="-120"/>
              </a:rPr>
              <a:t>111</a:t>
            </a:r>
            <a:r>
              <a:rPr lang="zh-TW" altLang="en-US" dirty="0">
                <a:latin typeface="標楷體" panose="03000509000000000000" pitchFamily="65" charset="-120"/>
                <a:ea typeface="標楷體" panose="03000509000000000000" pitchFamily="65" charset="-120"/>
              </a:rPr>
              <a:t>年</a:t>
            </a:r>
            <a:r>
              <a:rPr lang="zh-TW" altLang="en-US" dirty="0">
                <a:solidFill>
                  <a:srgbClr val="C00000"/>
                </a:solidFill>
                <a:latin typeface="標楷體" panose="03000509000000000000" pitchFamily="65" charset="-120"/>
                <a:ea typeface="標楷體" panose="03000509000000000000" pitchFamily="65" charset="-120"/>
              </a:rPr>
              <a:t>安全態度</a:t>
            </a:r>
            <a:r>
              <a:rPr lang="zh-TW" altLang="en-US" dirty="0">
                <a:latin typeface="標楷體" panose="03000509000000000000" pitchFamily="65" charset="-120"/>
                <a:ea typeface="標楷體" panose="03000509000000000000" pitchFamily="65" charset="-120"/>
              </a:rPr>
              <a:t>得分累積機率圖</a:t>
            </a:r>
            <a:endParaRPr lang="zh-TW" altLang="en-US" dirty="0"/>
          </a:p>
        </p:txBody>
      </p:sp>
      <p:pic>
        <p:nvPicPr>
          <p:cNvPr id="8" name="內容版面配置區 7"/>
          <p:cNvPicPr>
            <a:picLocks noGrp="1" noChangeAspect="1"/>
          </p:cNvPicPr>
          <p:nvPr>
            <p:ph sz="quarter" idx="4"/>
          </p:nvPr>
        </p:nvPicPr>
        <p:blipFill>
          <a:blip r:embed="rId3"/>
          <a:stretch>
            <a:fillRect/>
          </a:stretch>
        </p:blipFill>
        <p:spPr>
          <a:xfrm>
            <a:off x="6520874" y="1664358"/>
            <a:ext cx="4839854" cy="4699497"/>
          </a:xfrm>
          <a:prstGeom prst="rect">
            <a:avLst/>
          </a:prstGeom>
        </p:spPr>
      </p:pic>
    </p:spTree>
    <p:extLst>
      <p:ext uri="{BB962C8B-B14F-4D97-AF65-F5344CB8AC3E}">
        <p14:creationId xmlns:p14="http://schemas.microsoft.com/office/powerpoint/2010/main" val="39943181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49678" y="462288"/>
            <a:ext cx="10374104" cy="585138"/>
          </a:xfrm>
        </p:spPr>
        <p:txBody>
          <a:bodyPr>
            <a:normAutofit fontScale="90000"/>
          </a:bodyPr>
          <a:lstStyle/>
          <a:p>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附錄二、我國國民之交通安全文化素養 </a:t>
            </a:r>
            <a:r>
              <a:rPr lang="en-US" altLang="zh-TW" sz="4900" b="1" dirty="0">
                <a:latin typeface="Times New Roman" panose="02020603050405020304" pitchFamily="18" charset="0"/>
                <a:ea typeface="標楷體" panose="03000509000000000000" pitchFamily="65" charset="-120"/>
                <a:cs typeface="Times New Roman" panose="02020603050405020304" pitchFamily="18" charset="0"/>
              </a:rPr>
              <a:t>(3/3)</a:t>
            </a:r>
            <a:endParaRPr lang="zh-TW" altLang="en-US" sz="4900" b="1" dirty="0"/>
          </a:p>
        </p:txBody>
      </p:sp>
      <p:sp>
        <p:nvSpPr>
          <p:cNvPr id="3" name="文字版面配置區 2"/>
          <p:cNvSpPr>
            <a:spLocks noGrp="1"/>
          </p:cNvSpPr>
          <p:nvPr>
            <p:ph type="body" idx="1"/>
          </p:nvPr>
        </p:nvSpPr>
        <p:spPr>
          <a:xfrm>
            <a:off x="1071418" y="1251312"/>
            <a:ext cx="4927021" cy="449496"/>
          </a:xfrm>
        </p:spPr>
        <p:txBody>
          <a:bodyPr>
            <a:normAutofit/>
          </a:bodyPr>
          <a:lstStyle/>
          <a:p>
            <a:pPr algn="ctr"/>
            <a:r>
              <a:rPr lang="en-US" altLang="zh-TW" dirty="0">
                <a:latin typeface="標楷體" panose="03000509000000000000" pitchFamily="65" charset="-120"/>
                <a:ea typeface="標楷體" panose="03000509000000000000" pitchFamily="65" charset="-120"/>
              </a:rPr>
              <a:t>111</a:t>
            </a:r>
            <a:r>
              <a:rPr lang="zh-TW" altLang="en-US" dirty="0">
                <a:latin typeface="標楷體" panose="03000509000000000000" pitchFamily="65" charset="-120"/>
                <a:ea typeface="標楷體" panose="03000509000000000000" pitchFamily="65" charset="-120"/>
              </a:rPr>
              <a:t>年</a:t>
            </a:r>
            <a:r>
              <a:rPr lang="zh-TW" altLang="en-US" dirty="0">
                <a:solidFill>
                  <a:srgbClr val="C00000"/>
                </a:solidFill>
                <a:latin typeface="標楷體" panose="03000509000000000000" pitchFamily="65" charset="-120"/>
                <a:ea typeface="標楷體" panose="03000509000000000000" pitchFamily="65" charset="-120"/>
              </a:rPr>
              <a:t>法律意識</a:t>
            </a:r>
            <a:r>
              <a:rPr lang="zh-TW" altLang="en-US" dirty="0">
                <a:latin typeface="標楷體" panose="03000509000000000000" pitchFamily="65" charset="-120"/>
                <a:ea typeface="標楷體" panose="03000509000000000000" pitchFamily="65" charset="-120"/>
              </a:rPr>
              <a:t>得分累積機率圖</a:t>
            </a:r>
            <a:endParaRPr lang="zh-TW" altLang="en-US" dirty="0"/>
          </a:p>
        </p:txBody>
      </p:sp>
      <p:pic>
        <p:nvPicPr>
          <p:cNvPr id="7" name="內容版面配置區 6"/>
          <p:cNvPicPr>
            <a:picLocks noGrp="1" noChangeAspect="1"/>
          </p:cNvPicPr>
          <p:nvPr>
            <p:ph sz="half" idx="2"/>
          </p:nvPr>
        </p:nvPicPr>
        <p:blipFill>
          <a:blip r:embed="rId2"/>
          <a:stretch>
            <a:fillRect/>
          </a:stretch>
        </p:blipFill>
        <p:spPr>
          <a:xfrm>
            <a:off x="858983" y="1713256"/>
            <a:ext cx="5209308" cy="4761435"/>
          </a:xfrm>
          <a:prstGeom prst="rect">
            <a:avLst/>
          </a:prstGeom>
        </p:spPr>
      </p:pic>
      <p:sp>
        <p:nvSpPr>
          <p:cNvPr id="5" name="文字版面配置區 4"/>
          <p:cNvSpPr>
            <a:spLocks noGrp="1"/>
          </p:cNvSpPr>
          <p:nvPr>
            <p:ph type="body" sz="quarter" idx="3"/>
          </p:nvPr>
        </p:nvSpPr>
        <p:spPr>
          <a:xfrm>
            <a:off x="6557014" y="1346219"/>
            <a:ext cx="4766768" cy="367037"/>
          </a:xfrm>
        </p:spPr>
        <p:txBody>
          <a:bodyPr>
            <a:noAutofit/>
          </a:bodyPr>
          <a:lstStyle/>
          <a:p>
            <a:pPr algn="ctr"/>
            <a:r>
              <a:rPr lang="en-US" altLang="zh-TW" dirty="0">
                <a:latin typeface="標楷體" panose="03000509000000000000" pitchFamily="65" charset="-120"/>
                <a:ea typeface="標楷體" panose="03000509000000000000" pitchFamily="65" charset="-120"/>
              </a:rPr>
              <a:t>111</a:t>
            </a:r>
            <a:r>
              <a:rPr lang="zh-TW" altLang="en-US" dirty="0">
                <a:solidFill>
                  <a:srgbClr val="C00000"/>
                </a:solidFill>
                <a:latin typeface="標楷體" panose="03000509000000000000" pitchFamily="65" charset="-120"/>
                <a:ea typeface="標楷體" panose="03000509000000000000" pitchFamily="65" charset="-120"/>
              </a:rPr>
              <a:t>年利他主義</a:t>
            </a:r>
            <a:r>
              <a:rPr lang="zh-TW" altLang="en-US" dirty="0">
                <a:latin typeface="標楷體" panose="03000509000000000000" pitchFamily="65" charset="-120"/>
                <a:ea typeface="標楷體" panose="03000509000000000000" pitchFamily="65" charset="-120"/>
              </a:rPr>
              <a:t>得分累積機率圖</a:t>
            </a:r>
            <a:endParaRPr lang="zh-TW" altLang="en-US" dirty="0"/>
          </a:p>
        </p:txBody>
      </p:sp>
      <p:pic>
        <p:nvPicPr>
          <p:cNvPr id="8" name="內容版面配置區 7"/>
          <p:cNvPicPr>
            <a:picLocks noGrp="1" noChangeAspect="1"/>
          </p:cNvPicPr>
          <p:nvPr>
            <p:ph sz="quarter" idx="4"/>
          </p:nvPr>
        </p:nvPicPr>
        <p:blipFill>
          <a:blip r:embed="rId3"/>
          <a:stretch>
            <a:fillRect/>
          </a:stretch>
        </p:blipFill>
        <p:spPr>
          <a:xfrm>
            <a:off x="6557014" y="1713256"/>
            <a:ext cx="4914550" cy="4576708"/>
          </a:xfrm>
          <a:prstGeom prst="rect">
            <a:avLst/>
          </a:prstGeom>
        </p:spPr>
      </p:pic>
    </p:spTree>
    <p:extLst>
      <p:ext uri="{BB962C8B-B14F-4D97-AF65-F5344CB8AC3E}">
        <p14:creationId xmlns:p14="http://schemas.microsoft.com/office/powerpoint/2010/main" val="30525564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838200" y="365125"/>
            <a:ext cx="10515600" cy="863311"/>
          </a:xfrm>
        </p:spPr>
        <p:txBody>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附錄三、無號誌路口之通行路權規定</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 name="內容版面配置區 6"/>
          <p:cNvPicPr>
            <a:picLocks noGrp="1" noChangeAspect="1"/>
          </p:cNvPicPr>
          <p:nvPr>
            <p:ph sz="half" idx="1"/>
          </p:nvPr>
        </p:nvPicPr>
        <p:blipFill>
          <a:blip r:embed="rId2"/>
          <a:stretch>
            <a:fillRect/>
          </a:stretch>
        </p:blipFill>
        <p:spPr>
          <a:xfrm>
            <a:off x="4581236" y="1293091"/>
            <a:ext cx="6973456" cy="4950691"/>
          </a:xfrm>
          <a:prstGeom prst="rect">
            <a:avLst/>
          </a:prstGeom>
        </p:spPr>
      </p:pic>
      <p:pic>
        <p:nvPicPr>
          <p:cNvPr id="8" name="內容版面配置區 7"/>
          <p:cNvPicPr>
            <a:picLocks noGrp="1" noChangeAspect="1"/>
          </p:cNvPicPr>
          <p:nvPr>
            <p:ph sz="half" idx="2"/>
          </p:nvPr>
        </p:nvPicPr>
        <p:blipFill>
          <a:blip r:embed="rId3"/>
          <a:stretch>
            <a:fillRect/>
          </a:stretch>
        </p:blipFill>
        <p:spPr>
          <a:xfrm>
            <a:off x="838200" y="1228436"/>
            <a:ext cx="3543338" cy="5015346"/>
          </a:xfrm>
          <a:prstGeom prst="rect">
            <a:avLst/>
          </a:prstGeom>
        </p:spPr>
      </p:pic>
    </p:spTree>
    <p:extLst>
      <p:ext uri="{BB962C8B-B14F-4D97-AF65-F5344CB8AC3E}">
        <p14:creationId xmlns:p14="http://schemas.microsoft.com/office/powerpoint/2010/main" val="12348489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a:xfrm>
            <a:off x="692728" y="365126"/>
            <a:ext cx="11018980" cy="826366"/>
          </a:xfrm>
        </p:spPr>
        <p:txBody>
          <a:bodyPr>
            <a:normAutofit/>
          </a:bodyPr>
          <a:lstStyle/>
          <a:p>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附錄四、如何學習安全駕駛</a:t>
            </a:r>
            <a:r>
              <a:rPr lang="zh-TW" altLang="en-US"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小客車</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與</a:t>
            </a:r>
            <a:r>
              <a:rPr lang="zh-TW" altLang="en-US"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機車</a:t>
            </a:r>
            <a:endParaRPr lang="zh-TW" altLang="en-US" dirty="0">
              <a:solidFill>
                <a:srgbClr val="C00000"/>
              </a:solidFill>
            </a:endParaRPr>
          </a:p>
        </p:txBody>
      </p:sp>
      <p:pic>
        <p:nvPicPr>
          <p:cNvPr id="7" name="內容版面配置區 6"/>
          <p:cNvPicPr>
            <a:picLocks noGrp="1" noChangeAspect="1"/>
          </p:cNvPicPr>
          <p:nvPr>
            <p:ph sz="half" idx="1"/>
          </p:nvPr>
        </p:nvPicPr>
        <p:blipFill>
          <a:blip r:embed="rId2"/>
          <a:stretch>
            <a:fillRect/>
          </a:stretch>
        </p:blipFill>
        <p:spPr>
          <a:xfrm>
            <a:off x="692728" y="1191492"/>
            <a:ext cx="5246254" cy="5163126"/>
          </a:xfrm>
          <a:prstGeom prst="rect">
            <a:avLst/>
          </a:prstGeom>
        </p:spPr>
      </p:pic>
      <p:pic>
        <p:nvPicPr>
          <p:cNvPr id="10" name="內容版面配置區 9">
            <a:extLst>
              <a:ext uri="{FF2B5EF4-FFF2-40B4-BE49-F238E27FC236}">
                <a16:creationId xmlns:a16="http://schemas.microsoft.com/office/drawing/2014/main" id="{C1F335AE-ED75-0D65-0688-56F9EAD18C6B}"/>
              </a:ext>
            </a:extLst>
          </p:cNvPr>
          <p:cNvPicPr>
            <a:picLocks noGrp="1" noChangeAspect="1"/>
          </p:cNvPicPr>
          <p:nvPr>
            <p:ph sz="half" idx="2"/>
          </p:nvPr>
        </p:nvPicPr>
        <p:blipFill>
          <a:blip r:embed="rId3"/>
          <a:stretch>
            <a:fillRect/>
          </a:stretch>
        </p:blipFill>
        <p:spPr>
          <a:xfrm>
            <a:off x="6391563" y="1191492"/>
            <a:ext cx="5320145" cy="5163126"/>
          </a:xfrm>
          <a:prstGeom prst="rect">
            <a:avLst/>
          </a:prstGeom>
        </p:spPr>
      </p:pic>
    </p:spTree>
    <p:extLst>
      <p:ext uri="{BB962C8B-B14F-4D97-AF65-F5344CB8AC3E}">
        <p14:creationId xmlns:p14="http://schemas.microsoft.com/office/powerpoint/2010/main" val="16068668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標題 11"/>
          <p:cNvSpPr>
            <a:spLocks noGrp="1"/>
          </p:cNvSpPr>
          <p:nvPr>
            <p:ph type="title"/>
          </p:nvPr>
        </p:nvSpPr>
        <p:spPr>
          <a:xfrm>
            <a:off x="839788" y="365125"/>
            <a:ext cx="10515600" cy="784945"/>
          </a:xfrm>
        </p:spPr>
        <p:txBody>
          <a:bodyPr/>
          <a:lstStyle/>
          <a:p>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壹、認識我國的道路交通事故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(6/6)</a:t>
            </a:r>
            <a:endParaRPr lang="zh-TW" altLang="en-US" dirty="0"/>
          </a:p>
        </p:txBody>
      </p:sp>
      <p:sp>
        <p:nvSpPr>
          <p:cNvPr id="5" name="文字版面配置區 4"/>
          <p:cNvSpPr>
            <a:spLocks noGrp="1"/>
          </p:cNvSpPr>
          <p:nvPr>
            <p:ph type="body" idx="1"/>
          </p:nvPr>
        </p:nvSpPr>
        <p:spPr>
          <a:xfrm>
            <a:off x="839788" y="1180021"/>
            <a:ext cx="5157787" cy="534136"/>
          </a:xfrm>
        </p:spPr>
        <p:txBody>
          <a:bodyPr>
            <a:normAutofit/>
          </a:bodyPr>
          <a:lstStyle/>
          <a:p>
            <a:r>
              <a:rPr lang="zh-TW" altLang="en-US" dirty="0">
                <a:latin typeface="微軟正黑體" panose="020B0604030504040204" pitchFamily="34" charset="-120"/>
                <a:ea typeface="微軟正黑體" panose="020B0604030504040204" pitchFamily="34" charset="-120"/>
              </a:rPr>
              <a:t>民國</a:t>
            </a:r>
            <a:r>
              <a:rPr lang="en-US" altLang="zh-TW" dirty="0">
                <a:latin typeface="微軟正黑體" panose="020B0604030504040204" pitchFamily="34" charset="-120"/>
                <a:ea typeface="微軟正黑體" panose="020B0604030504040204" pitchFamily="34" charset="-120"/>
              </a:rPr>
              <a:t>110-112</a:t>
            </a:r>
            <a:r>
              <a:rPr lang="zh-TW" altLang="en-US" dirty="0">
                <a:latin typeface="微軟正黑體" panose="020B0604030504040204" pitchFamily="34" charset="-120"/>
                <a:ea typeface="微軟正黑體" panose="020B0604030504040204" pitchFamily="34" charset="-120"/>
              </a:rPr>
              <a:t>年不同運具之</a:t>
            </a:r>
            <a:r>
              <a:rPr lang="zh-TW" altLang="en-US" dirty="0">
                <a:solidFill>
                  <a:srgbClr val="FF0000"/>
                </a:solidFill>
                <a:latin typeface="微軟正黑體" panose="020B0604030504040204" pitchFamily="34" charset="-120"/>
                <a:ea typeface="微軟正黑體" panose="020B0604030504040204" pitchFamily="34" charset="-120"/>
              </a:rPr>
              <a:t>死亡</a:t>
            </a:r>
            <a:r>
              <a:rPr lang="zh-TW" altLang="en-US" dirty="0" smtClean="0">
                <a:latin typeface="微軟正黑體" panose="020B0604030504040204" pitchFamily="34" charset="-120"/>
                <a:ea typeface="微軟正黑體" panose="020B0604030504040204" pitchFamily="34" charset="-120"/>
              </a:rPr>
              <a:t>人數</a:t>
            </a:r>
            <a:endParaRPr lang="zh-TW" altLang="en-US" dirty="0"/>
          </a:p>
        </p:txBody>
      </p:sp>
      <p:graphicFrame>
        <p:nvGraphicFramePr>
          <p:cNvPr id="9" name="內容版面配置區 8">
            <a:extLst>
              <a:ext uri="{FF2B5EF4-FFF2-40B4-BE49-F238E27FC236}">
                <a16:creationId xmlns:a16="http://schemas.microsoft.com/office/drawing/2014/main" id="{B4BF4F8C-DE21-73E7-1342-E847438531BA}"/>
              </a:ext>
            </a:extLst>
          </p:cNvPr>
          <p:cNvGraphicFramePr>
            <a:graphicFrameLocks noGrp="1"/>
          </p:cNvGraphicFramePr>
          <p:nvPr>
            <p:ph sz="half" idx="2"/>
            <p:extLst>
              <p:ext uri="{D42A27DB-BD31-4B8C-83A1-F6EECF244321}">
                <p14:modId xmlns:p14="http://schemas.microsoft.com/office/powerpoint/2010/main" val="149548394"/>
              </p:ext>
            </p:extLst>
          </p:nvPr>
        </p:nvGraphicFramePr>
        <p:xfrm>
          <a:off x="839788" y="1714158"/>
          <a:ext cx="5157787" cy="4894032"/>
        </p:xfrm>
        <a:graphic>
          <a:graphicData uri="http://schemas.openxmlformats.org/drawingml/2006/chart">
            <c:chart xmlns:c="http://schemas.openxmlformats.org/drawingml/2006/chart" xmlns:r="http://schemas.openxmlformats.org/officeDocument/2006/relationships" r:id="rId2"/>
          </a:graphicData>
        </a:graphic>
      </p:graphicFrame>
      <p:sp>
        <p:nvSpPr>
          <p:cNvPr id="13" name="文字版面配置區 12"/>
          <p:cNvSpPr>
            <a:spLocks noGrp="1"/>
          </p:cNvSpPr>
          <p:nvPr>
            <p:ph type="body" sz="quarter" idx="3"/>
          </p:nvPr>
        </p:nvSpPr>
        <p:spPr>
          <a:xfrm>
            <a:off x="6363092" y="1236582"/>
            <a:ext cx="5183188" cy="477575"/>
          </a:xfrm>
        </p:spPr>
        <p:txBody>
          <a:bodyPr/>
          <a:lstStyle/>
          <a:p>
            <a:r>
              <a:rPr lang="zh-TW" altLang="en-US" dirty="0">
                <a:latin typeface="微軟正黑體" panose="020B0604030504040204" pitchFamily="34" charset="-120"/>
                <a:ea typeface="微軟正黑體" panose="020B0604030504040204" pitchFamily="34" charset="-120"/>
              </a:rPr>
              <a:t>民國</a:t>
            </a:r>
            <a:r>
              <a:rPr lang="en-US" altLang="zh-TW" dirty="0">
                <a:latin typeface="微軟正黑體" panose="020B0604030504040204" pitchFamily="34" charset="-120"/>
                <a:ea typeface="微軟正黑體" panose="020B0604030504040204" pitchFamily="34" charset="-120"/>
              </a:rPr>
              <a:t>110-112</a:t>
            </a:r>
            <a:r>
              <a:rPr lang="zh-TW" altLang="en-US" dirty="0">
                <a:latin typeface="微軟正黑體" panose="020B0604030504040204" pitchFamily="34" charset="-120"/>
                <a:ea typeface="微軟正黑體" panose="020B0604030504040204" pitchFamily="34" charset="-120"/>
              </a:rPr>
              <a:t>年不同運具之</a:t>
            </a:r>
            <a:r>
              <a:rPr lang="zh-TW" altLang="en-US" dirty="0">
                <a:solidFill>
                  <a:srgbClr val="0000FF"/>
                </a:solidFill>
                <a:latin typeface="微軟正黑體" panose="020B0604030504040204" pitchFamily="34" charset="-120"/>
                <a:ea typeface="微軟正黑體" panose="020B0604030504040204" pitchFamily="34" charset="-120"/>
              </a:rPr>
              <a:t>受傷</a:t>
            </a:r>
            <a:r>
              <a:rPr lang="zh-TW" altLang="en-US" dirty="0">
                <a:latin typeface="微軟正黑體" panose="020B0604030504040204" pitchFamily="34" charset="-120"/>
                <a:ea typeface="微軟正黑體" panose="020B0604030504040204" pitchFamily="34" charset="-120"/>
              </a:rPr>
              <a:t>人數</a:t>
            </a:r>
            <a:endParaRPr lang="en-US" altLang="zh-TW" dirty="0">
              <a:latin typeface="微軟正黑體" panose="020B0604030504040204" pitchFamily="34" charset="-120"/>
              <a:ea typeface="微軟正黑體" panose="020B0604030504040204" pitchFamily="34" charset="-120"/>
            </a:endParaRPr>
          </a:p>
        </p:txBody>
      </p:sp>
      <p:graphicFrame>
        <p:nvGraphicFramePr>
          <p:cNvPr id="10" name="內容版面配置區 9">
            <a:extLst>
              <a:ext uri="{FF2B5EF4-FFF2-40B4-BE49-F238E27FC236}">
                <a16:creationId xmlns:a16="http://schemas.microsoft.com/office/drawing/2014/main" id="{DBAB25D5-2C06-4A07-BEFB-B327E96220A3}"/>
              </a:ext>
            </a:extLst>
          </p:cNvPr>
          <p:cNvGraphicFramePr>
            <a:graphicFrameLocks noGrp="1"/>
          </p:cNvGraphicFramePr>
          <p:nvPr>
            <p:ph sz="quarter" idx="4"/>
            <p:extLst>
              <p:ext uri="{D42A27DB-BD31-4B8C-83A1-F6EECF244321}">
                <p14:modId xmlns:p14="http://schemas.microsoft.com/office/powerpoint/2010/main" val="3735674912"/>
              </p:ext>
            </p:extLst>
          </p:nvPr>
        </p:nvGraphicFramePr>
        <p:xfrm>
          <a:off x="6363092" y="1630837"/>
          <a:ext cx="5114844" cy="47134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241322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937202"/>
          </a:xfrm>
        </p:spPr>
        <p:txBody>
          <a:bodyPr>
            <a:normAutofit/>
          </a:bodyPr>
          <a:lstStyle/>
          <a:p>
            <a:r>
              <a:rPr lang="zh-TW" altLang="en-US" b="1" dirty="0" smtClean="0">
                <a:latin typeface="標楷體" panose="03000509000000000000" pitchFamily="65" charset="-120"/>
                <a:ea typeface="標楷體" panose="03000509000000000000" pitchFamily="65" charset="-120"/>
              </a:rPr>
              <a:t>貳、道路交通事故之特性與發展趨勢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(1/4)</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p:cNvPicPr>
            <a:picLocks noChangeAspect="1"/>
          </p:cNvPicPr>
          <p:nvPr/>
        </p:nvPicPr>
        <p:blipFill>
          <a:blip r:embed="rId2"/>
          <a:stretch>
            <a:fillRect/>
          </a:stretch>
        </p:blipFill>
        <p:spPr>
          <a:xfrm>
            <a:off x="771833" y="1302329"/>
            <a:ext cx="5065549" cy="4710544"/>
          </a:xfrm>
          <a:prstGeom prst="rect">
            <a:avLst/>
          </a:prstGeom>
        </p:spPr>
      </p:pic>
      <p:pic>
        <p:nvPicPr>
          <p:cNvPr id="6" name="圖片 5"/>
          <p:cNvPicPr>
            <a:picLocks noChangeAspect="1"/>
          </p:cNvPicPr>
          <p:nvPr/>
        </p:nvPicPr>
        <p:blipFill>
          <a:blip r:embed="rId3"/>
          <a:stretch>
            <a:fillRect/>
          </a:stretch>
        </p:blipFill>
        <p:spPr>
          <a:xfrm>
            <a:off x="5874811" y="1302329"/>
            <a:ext cx="5545355" cy="4726244"/>
          </a:xfrm>
          <a:prstGeom prst="rect">
            <a:avLst/>
          </a:prstGeom>
        </p:spPr>
      </p:pic>
      <p:sp>
        <p:nvSpPr>
          <p:cNvPr id="3" name="矩形 2"/>
          <p:cNvSpPr/>
          <p:nvPr/>
        </p:nvSpPr>
        <p:spPr>
          <a:xfrm>
            <a:off x="1142899" y="6012872"/>
            <a:ext cx="4458272" cy="400110"/>
          </a:xfrm>
          <a:prstGeom prst="rect">
            <a:avLst/>
          </a:prstGeom>
        </p:spPr>
        <p:txBody>
          <a:bodyPr wrap="none">
            <a:spAutoFit/>
          </a:bodyPr>
          <a:lstStyle/>
          <a:p>
            <a:r>
              <a:rPr lang="zh-TW" altLang="en-US" sz="20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歷年主要交通事故型態統計</a:t>
            </a:r>
            <a:r>
              <a:rPr lang="en-US" altLang="zh-TW" sz="20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單位：件</a:t>
            </a:r>
            <a:r>
              <a:rPr lang="en-US" altLang="zh-TW" sz="20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a:t>
            </a:r>
          </a:p>
        </p:txBody>
      </p:sp>
      <p:sp>
        <p:nvSpPr>
          <p:cNvPr id="7" name="矩形 6"/>
          <p:cNvSpPr/>
          <p:nvPr/>
        </p:nvSpPr>
        <p:spPr>
          <a:xfrm>
            <a:off x="6483927" y="5950265"/>
            <a:ext cx="4664364" cy="400110"/>
          </a:xfrm>
          <a:prstGeom prst="rect">
            <a:avLst/>
          </a:prstGeom>
        </p:spPr>
        <p:txBody>
          <a:bodyPr wrap="square">
            <a:spAutoFit/>
          </a:bodyPr>
          <a:lstStyle/>
          <a:p>
            <a:r>
              <a:rPr lang="zh-TW" altLang="en-US" sz="20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歷年交通事故發生位置統計</a:t>
            </a:r>
            <a:r>
              <a:rPr lang="en-US" altLang="zh-TW" sz="20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單位：件</a:t>
            </a:r>
            <a:r>
              <a:rPr lang="en-US" altLang="zh-TW" sz="2000" b="1" dirty="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a:t>
            </a:r>
          </a:p>
        </p:txBody>
      </p:sp>
    </p:spTree>
    <p:extLst>
      <p:ext uri="{BB962C8B-B14F-4D97-AF65-F5344CB8AC3E}">
        <p14:creationId xmlns:p14="http://schemas.microsoft.com/office/powerpoint/2010/main" val="4153563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891020"/>
          </a:xfrm>
        </p:spPr>
        <p:txBody>
          <a:bodyPr/>
          <a:lstStyle/>
          <a:p>
            <a:r>
              <a:rPr lang="zh-TW" altLang="en-US" b="1" dirty="0">
                <a:latin typeface="標楷體" panose="03000509000000000000" pitchFamily="65" charset="-120"/>
                <a:ea typeface="標楷體" panose="03000509000000000000" pitchFamily="65" charset="-120"/>
              </a:rPr>
              <a:t>貳、道路交通事故之特性與發展</a:t>
            </a:r>
            <a:r>
              <a:rPr lang="zh-TW" altLang="en-US" b="1" dirty="0" smtClean="0">
                <a:latin typeface="標楷體" panose="03000509000000000000" pitchFamily="65" charset="-120"/>
                <a:ea typeface="標楷體" panose="03000509000000000000" pitchFamily="65" charset="-120"/>
              </a:rPr>
              <a:t>趨勢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(2/4)</a:t>
            </a:r>
            <a:endParaRPr lang="zh-TW" altLang="en-US" b="1" dirty="0"/>
          </a:p>
        </p:txBody>
      </p:sp>
      <p:pic>
        <p:nvPicPr>
          <p:cNvPr id="3" name="圖片 2"/>
          <p:cNvPicPr>
            <a:picLocks noChangeAspect="1"/>
          </p:cNvPicPr>
          <p:nvPr/>
        </p:nvPicPr>
        <p:blipFill>
          <a:blip r:embed="rId2"/>
          <a:stretch>
            <a:fillRect/>
          </a:stretch>
        </p:blipFill>
        <p:spPr>
          <a:xfrm>
            <a:off x="838200" y="1533237"/>
            <a:ext cx="5547841" cy="4562763"/>
          </a:xfrm>
          <a:prstGeom prst="rect">
            <a:avLst/>
          </a:prstGeom>
        </p:spPr>
      </p:pic>
      <p:pic>
        <p:nvPicPr>
          <p:cNvPr id="4" name="圖片 3"/>
          <p:cNvPicPr>
            <a:picLocks noChangeAspect="1"/>
          </p:cNvPicPr>
          <p:nvPr/>
        </p:nvPicPr>
        <p:blipFill>
          <a:blip r:embed="rId3"/>
          <a:stretch>
            <a:fillRect/>
          </a:stretch>
        </p:blipFill>
        <p:spPr>
          <a:xfrm>
            <a:off x="6503007" y="1459689"/>
            <a:ext cx="5125573" cy="4516237"/>
          </a:xfrm>
          <a:prstGeom prst="rect">
            <a:avLst/>
          </a:prstGeom>
        </p:spPr>
      </p:pic>
      <p:sp>
        <p:nvSpPr>
          <p:cNvPr id="5" name="矩形 4"/>
          <p:cNvSpPr/>
          <p:nvPr/>
        </p:nvSpPr>
        <p:spPr>
          <a:xfrm>
            <a:off x="908626" y="6096000"/>
            <a:ext cx="5406987" cy="400110"/>
          </a:xfrm>
          <a:prstGeom prst="rect">
            <a:avLst/>
          </a:prstGeom>
        </p:spPr>
        <p:txBody>
          <a:bodyPr wrap="square">
            <a:spAutoFit/>
          </a:bodyPr>
          <a:lstStyle/>
          <a:p>
            <a:r>
              <a:rPr lang="zh-TW" altLang="en-US" sz="2000" b="1" dirty="0" smtClean="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我國民眾近五年之</a:t>
            </a:r>
            <a:r>
              <a:rPr lang="zh-TW" altLang="en-US" sz="2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危險用路行為實地調查結果</a:t>
            </a:r>
            <a:endPar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矩形 5"/>
          <p:cNvSpPr/>
          <p:nvPr/>
        </p:nvSpPr>
        <p:spPr>
          <a:xfrm>
            <a:off x="6456467" y="6077526"/>
            <a:ext cx="5570756" cy="400110"/>
          </a:xfrm>
          <a:prstGeom prst="rect">
            <a:avLst/>
          </a:prstGeom>
        </p:spPr>
        <p:txBody>
          <a:bodyPr wrap="none">
            <a:spAutoFit/>
          </a:bodyPr>
          <a:lstStyle/>
          <a:p>
            <a:r>
              <a:rPr lang="zh-TW" altLang="en-US" sz="2000" b="1" dirty="0" smtClean="0">
                <a:solidFill>
                  <a:srgbClr val="0000CC"/>
                </a:solidFill>
                <a:latin typeface="Times New Roman" panose="02020603050405020304" pitchFamily="18" charset="0"/>
                <a:ea typeface="標楷體" panose="03000509000000000000" pitchFamily="65" charset="-120"/>
                <a:cs typeface="Times New Roman" panose="02020603050405020304" pitchFamily="18" charset="0"/>
              </a:rPr>
              <a:t>我國民眾近五年對危險行為之</a:t>
            </a:r>
            <a:r>
              <a:rPr lang="zh-TW" altLang="en-US" sz="2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危險</a:t>
            </a:r>
            <a:r>
              <a:rPr lang="zh-TW" altLang="en-US"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感認</a:t>
            </a:r>
            <a:r>
              <a:rPr lang="zh-TW" altLang="en-US" sz="2000" b="1"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調查結果</a:t>
            </a:r>
            <a:endParaRPr lang="en-US" altLang="zh-TW" sz="20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42719058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2114</TotalTime>
  <Words>7183</Words>
  <Application>Microsoft Office PowerPoint</Application>
  <PresentationFormat>寬螢幕</PresentationFormat>
  <Paragraphs>742</Paragraphs>
  <Slides>65</Slides>
  <Notes>0</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65</vt:i4>
      </vt:variant>
    </vt:vector>
  </HeadingPairs>
  <TitlesOfParts>
    <vt:vector size="78" baseType="lpstr">
      <vt:lpstr>等线</vt:lpstr>
      <vt:lpstr>微软雅黑</vt:lpstr>
      <vt:lpstr>Times New Roman </vt:lpstr>
      <vt:lpstr>微軟正黑體</vt:lpstr>
      <vt:lpstr>新細明體</vt:lpstr>
      <vt:lpstr>標楷體</vt:lpstr>
      <vt:lpstr>Arial</vt:lpstr>
      <vt:lpstr>Calibri</vt:lpstr>
      <vt:lpstr>Calibri Light</vt:lpstr>
      <vt:lpstr>Cambria Math</vt:lpstr>
      <vt:lpstr>Times New Roman</vt:lpstr>
      <vt:lpstr>Wingdings</vt:lpstr>
      <vt:lpstr>Office 佈景主題</vt:lpstr>
      <vt:lpstr>大專院校交通安全教育 之定位與推動作為</vt:lpstr>
      <vt:lpstr>壹、認識我國的道路交通事故 (1/6)</vt:lpstr>
      <vt:lpstr>壹、認識我國的道路交通事故 (2/6)</vt:lpstr>
      <vt:lpstr>壹、認識我國的道路交通事故 (3/6)</vt:lpstr>
      <vt:lpstr>壹、認識我國的道路交通事故 (4/6)</vt:lpstr>
      <vt:lpstr>壹、認識我國的道路交通事故 (5/6)</vt:lpstr>
      <vt:lpstr>壹、認識我國的道路交通事故 (6/6)</vt:lpstr>
      <vt:lpstr>貳、道路交通事故之特性與發展趨勢 (1/4)</vt:lpstr>
      <vt:lpstr>貳、道路交通事故之特性與發展趨勢 (2/4)</vt:lpstr>
      <vt:lpstr>貳、道路交通事故之特性與發展趨勢 (3/4)</vt:lpstr>
      <vt:lpstr>貳、道路交通事故之特性與發展趨勢 (4/4)</vt:lpstr>
      <vt:lpstr>叁、用路/駕駛行為是交通安全文化的產物 (1/5)</vt:lpstr>
      <vt:lpstr>叁、用路/駕駛行為是交通安全文化的產物 (2/5)</vt:lpstr>
      <vt:lpstr>叁、用路/駕駛行為是交通安全文化的產物 (3/5)</vt:lpstr>
      <vt:lpstr>叁、用路/駕駛行為是交通安全文化的產物 (4/5)</vt:lpstr>
      <vt:lpstr>叁、用路/駕駛行為是交通安全文化的產物 (5/5)</vt:lpstr>
      <vt:lpstr>肆、大專院校交通安全教育之定位與使命 (1/3)</vt:lpstr>
      <vt:lpstr>肆、大專院校交通安全教育之定位與使命 (2/3)</vt:lpstr>
      <vt:lpstr>肆、大專院校交通安全教育之定位與使命 (3/3)</vt:lpstr>
      <vt:lpstr>伍、交通安全五大守則之推廣與宣導應用</vt:lpstr>
      <vt:lpstr>陸、認識並學習防衛性駕駛</vt:lpstr>
      <vt:lpstr>柒、機車駕駛人生、心理與防衛駕駛 (1/9)</vt:lpstr>
      <vt:lpstr>柒、機車駕駛人生、心理與防衛駕駛 (2/9)</vt:lpstr>
      <vt:lpstr>柒、機車駕駛人生、心理與防衛駕駛 (3/9)</vt:lpstr>
      <vt:lpstr>柒、機車駕駛人生、心理與防衛駕駛 (4/9)</vt:lpstr>
      <vt:lpstr>柒、機車駕駛人生、心理與防衛駕駛 (5/9)</vt:lpstr>
      <vt:lpstr>柒、機車駕駛人生、心理與防衛駕 (6/9)</vt:lpstr>
      <vt:lpstr>柒、機車駕駛人生、心理與防衛駕駛 (7/9)</vt:lpstr>
      <vt:lpstr>柒、機車駕駛人生、心理與防衛駕駛 (8/9)</vt:lpstr>
      <vt:lpstr>柒、機車駕駛人生、心理與防衛駕駛 (9/9)</vt:lpstr>
      <vt:lpstr>捌、機車運行特性與防衛駕駛 (1/11)</vt:lpstr>
      <vt:lpstr>捌、機車運行特性與防衛駕駛 (2/11)</vt:lpstr>
      <vt:lpstr>捌、機車運行特性與防衛駕駛 (3/11)</vt:lpstr>
      <vt:lpstr>捌、機車運行特性與防衛駕駛 (4/11)</vt:lpstr>
      <vt:lpstr>捌、機車運行特性與防衛駕駛 (5/11)</vt:lpstr>
      <vt:lpstr>捌、機車運行特性與防衛駕駛 (6/11)</vt:lpstr>
      <vt:lpstr>捌、機車運行特性與防衛駕駛 (7/11)</vt:lpstr>
      <vt:lpstr>捌、機車運行特性與防衛駕駛 (8/11)</vt:lpstr>
      <vt:lpstr>捌、機車運行特性與防衛駕駛 (9/11)</vt:lpstr>
      <vt:lpstr>捌、機車運行特性與防衛駕駛 (10/11)</vt:lpstr>
      <vt:lpstr>捌、機車運行特性與防衛駕駛 (11/11)</vt:lpstr>
      <vt:lpstr>玖、道路交通環境與機車防衛駕駛 (1/14)</vt:lpstr>
      <vt:lpstr>玖、道路交通環境與機車防衛駕駛 (2/14)</vt:lpstr>
      <vt:lpstr>玖、道路交通環境與機車防衛駕駛 (3/14)</vt:lpstr>
      <vt:lpstr>玖、道路交通環境與機車防衛駕駛 (4/14)</vt:lpstr>
      <vt:lpstr>玖、道路交通環境與機車防衛駕駛 (5/14)</vt:lpstr>
      <vt:lpstr>玖、道路交通環境與機車防衛駕駛 (6/14)</vt:lpstr>
      <vt:lpstr>玖、道路交通環境與機車防衛駕駛 (7/14)</vt:lpstr>
      <vt:lpstr>玖、道路交通環境與機車防衛駕駛 (8/14)</vt:lpstr>
      <vt:lpstr>玖、道路交通環境與機車防衛駕駛 (9/14)</vt:lpstr>
      <vt:lpstr>玖、道路交通環境與機車防衛駕駛 (10/14)</vt:lpstr>
      <vt:lpstr>玖、道路交通環境與機車防衛駕駛 (11/14)</vt:lpstr>
      <vt:lpstr>玖、道路交通環境與機車防衛駕駛 (12/14)</vt:lpstr>
      <vt:lpstr>玖、道路交通環境與機車防衛駕駛 (13/14)</vt:lpstr>
      <vt:lpstr>玖、道路交通環境與機車防衛駕駛 (14/14)</vt:lpstr>
      <vt:lpstr>拾、運用計劃行為理論(TPB)研擬推動對策 (1/2)</vt:lpstr>
      <vt:lpstr>拾、運用計劃行為理論(TPB)研擬推動對策 (2/2)</vt:lpstr>
      <vt:lpstr>拾壹、結語</vt:lpstr>
      <vt:lpstr>附錄一、111年交通安全文化調查 (1/2)</vt:lpstr>
      <vt:lpstr>附錄一、111年交通安全文化調查 (2/2)</vt:lpstr>
      <vt:lpstr>附錄二、我國國民之交通安全文化素養 (1/3)</vt:lpstr>
      <vt:lpstr>附錄二、我國國民之交通安全文化素養 (2/3)</vt:lpstr>
      <vt:lpstr>附錄二、我國國民之交通安全文化素養 (3/3)</vt:lpstr>
      <vt:lpstr>附錄三、無號誌路口之通行路權規定</vt:lpstr>
      <vt:lpstr>附錄四、如何學習安全駕駛小客車與機車</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擺脫行人地獄，建構人本交通環境</dc:title>
  <dc:creator>Hsin-Li Chang</dc:creator>
  <cp:lastModifiedBy>Hsin-Li Chang</cp:lastModifiedBy>
  <cp:revision>235</cp:revision>
  <dcterms:created xsi:type="dcterms:W3CDTF">2023-11-16T04:08:40Z</dcterms:created>
  <dcterms:modified xsi:type="dcterms:W3CDTF">2024-09-28T14:14:18Z</dcterms:modified>
</cp:coreProperties>
</file>