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449" r:id="rId3"/>
    <p:sldId id="420" r:id="rId4"/>
    <p:sldId id="431" r:id="rId5"/>
    <p:sldId id="444" r:id="rId6"/>
    <p:sldId id="445" r:id="rId7"/>
    <p:sldId id="446" r:id="rId8"/>
    <p:sldId id="450" r:id="rId9"/>
    <p:sldId id="443" r:id="rId10"/>
  </p:sldIdLst>
  <p:sldSz cx="7620000" cy="5715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990F402-121E-4F81-B92E-874BA8F9C294}">
          <p14:sldIdLst/>
        </p14:section>
        <p14:section name="未命名的章節" id="{5EFC7424-A479-4A37-B7A1-56C2D6AD5730}">
          <p14:sldIdLst>
            <p14:sldId id="256"/>
            <p14:sldId id="449"/>
            <p14:sldId id="420"/>
            <p14:sldId id="431"/>
            <p14:sldId id="444"/>
            <p14:sldId id="445"/>
            <p14:sldId id="446"/>
            <p14:sldId id="450"/>
            <p14:sldId id="4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4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5320" autoAdjust="0"/>
  </p:normalViewPr>
  <p:slideViewPr>
    <p:cSldViewPr>
      <p:cViewPr varScale="1">
        <p:scale>
          <a:sx n="100" d="100"/>
          <a:sy n="100" d="100"/>
        </p:scale>
        <p:origin x="1354" y="77"/>
      </p:cViewPr>
      <p:guideLst>
        <p:guide orient="horz" pos="1800"/>
        <p:guide pos="24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07A59-F610-43A8-BA61-A209371BE0F8}" type="datetimeFigureOut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E004C-DC20-4E77-B630-DA3F808CF9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924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C87C8-FFF4-4AC9-93BC-C494BBE30330}" type="datetimeFigureOut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59D1E-0F37-487F-B8A7-204624ABB2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06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59D1E-0F37-487F-B8A7-204624ABB2B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217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59D1E-0F37-487F-B8A7-204624ABB2B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5385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1500" y="1775358"/>
            <a:ext cx="6477000" cy="122502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238500"/>
            <a:ext cx="5334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B-A374-4B84-8404-FD0FC89BB53C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743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CF13-FB6C-49F2-998D-8C666CC1022E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3962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5524500" y="228868"/>
            <a:ext cx="1714500" cy="487627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81000" y="228868"/>
            <a:ext cx="5016500" cy="487627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026E-86FA-4D6C-8B14-F6AF7BBF6439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211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88986-E7FB-4C16-B0E0-3D1424916991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37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1928" y="3672418"/>
            <a:ext cx="6477000" cy="1135062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1928" y="2422261"/>
            <a:ext cx="64770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0DEC-6583-414E-A557-709C3C8588E8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444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1000" y="1333501"/>
            <a:ext cx="33655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873500" y="1333501"/>
            <a:ext cx="33655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4D85F-0EA0-4BCE-B37B-65038520C7F3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373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1279261"/>
            <a:ext cx="3366823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81000" y="1812396"/>
            <a:ext cx="3366823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870860" y="1279261"/>
            <a:ext cx="3368146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870860" y="1812396"/>
            <a:ext cx="3368146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D10E3-EFFF-4B2A-9821-60E724829FD9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9617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86340-24B6-43BE-9AD1-EF3E3E2BC592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423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29B9-E398-41A5-BF91-EB49C8961105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800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5" y="227541"/>
            <a:ext cx="2506928" cy="968376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79208" y="227545"/>
            <a:ext cx="4259792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5" y="1195920"/>
            <a:ext cx="2506928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2E77-68EA-48FC-A990-614792FB5EE6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6224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3573" y="4000501"/>
            <a:ext cx="45720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493573" y="510646"/>
            <a:ext cx="45720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93573" y="4472785"/>
            <a:ext cx="4572000" cy="6707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1D34-9F31-486A-B198-125F99995457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70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81000" y="228866"/>
            <a:ext cx="68580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1333501"/>
            <a:ext cx="68580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81000" y="5296961"/>
            <a:ext cx="1778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15C54-F3B5-4457-AA7C-4B799B617BCC}" type="datetime1">
              <a:rPr lang="zh-TW" altLang="en-US" smtClean="0"/>
              <a:t>2024/12/2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603500" y="5296961"/>
            <a:ext cx="2413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5461000" y="5296961"/>
            <a:ext cx="17780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09433-E6CC-494A-B0DB-B09E8B207D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3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8" r="6728"/>
          <a:stretch/>
        </p:blipFill>
        <p:spPr bwMode="auto">
          <a:xfrm>
            <a:off x="0" y="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副標題 2"/>
          <p:cNvSpPr txBox="1">
            <a:spLocks/>
          </p:cNvSpPr>
          <p:nvPr/>
        </p:nvSpPr>
        <p:spPr>
          <a:xfrm>
            <a:off x="749660" y="3257545"/>
            <a:ext cx="6240693" cy="1832739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0"/>
              </a:spcBef>
            </a:pPr>
            <a:r>
              <a:rPr lang="zh-TW" altLang="en-US" sz="3500" b="1" spc="250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公私</a:t>
            </a:r>
            <a:r>
              <a:rPr lang="zh-TW" altLang="en-US" sz="3500" b="1" spc="250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整併</a:t>
            </a:r>
            <a:r>
              <a:rPr lang="zh-TW" altLang="en-US" sz="3500" b="1" spc="250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案</a:t>
            </a:r>
            <a:r>
              <a:rPr lang="zh-TW" altLang="en-US" sz="3500" b="1" spc="250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說明</a:t>
            </a:r>
            <a:endParaRPr lang="en-US" altLang="zh-TW" sz="3500" b="1" spc="250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4000"/>
              </a:spcBef>
            </a:pPr>
            <a:r>
              <a:rPr lang="zh-TW" altLang="en-US" sz="2000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劉 維 琪</a:t>
            </a:r>
            <a:endParaRPr lang="en-US" altLang="zh-TW" sz="2000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000"/>
              </a:spcBef>
            </a:pPr>
            <a:r>
              <a:rPr lang="en-US" altLang="zh-TW" sz="1833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2024</a:t>
            </a:r>
            <a:r>
              <a:rPr lang="zh-TW" altLang="en-US" sz="1833" b="1" dirty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1833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1833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1833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1833" b="1" dirty="0" smtClean="0">
                <a:solidFill>
                  <a:schemeClr val="tx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sz="1833" b="1" dirty="0">
              <a:solidFill>
                <a:schemeClr val="tx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58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93204"/>
            <a:ext cx="6858000" cy="828434"/>
          </a:xfrm>
        </p:spPr>
        <p:txBody>
          <a:bodyPr>
            <a:normAutofit/>
          </a:bodyPr>
          <a:lstStyle/>
          <a:p>
            <a:r>
              <a:rPr lang="zh-TW" altLang="en-US" sz="3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公私整併案</a:t>
            </a:r>
            <a:r>
              <a:rPr lang="zh-TW" altLang="en-US" sz="3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架構</a:t>
            </a:r>
            <a:endParaRPr lang="zh-TW" altLang="en-US" sz="38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1000" y="1333501"/>
            <a:ext cx="6858000" cy="377163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私校停招停辦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土地財產捐給公</a:t>
            </a:r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共同照顧</a:t>
            </a: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私校教職員生</a:t>
            </a:r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權益</a:t>
            </a:r>
            <a:endParaRPr lang="en-US" altLang="zh-TW" sz="28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提前引進公校資源</a:t>
            </a:r>
          </a:p>
        </p:txBody>
      </p:sp>
    </p:spTree>
    <p:extLst>
      <p:ext uri="{BB962C8B-B14F-4D97-AF65-F5344CB8AC3E}">
        <p14:creationId xmlns:p14="http://schemas.microsoft.com/office/powerpoint/2010/main" val="175477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1">
            <a:extLst>
              <a:ext uri="{FF2B5EF4-FFF2-40B4-BE49-F238E27FC236}">
                <a16:creationId xmlns:a16="http://schemas.microsoft.com/office/drawing/2014/main" id="{E8E21DB0-0F76-498E-A933-1A80F87E80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554" y="1165654"/>
            <a:ext cx="6858000" cy="428413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半導體研究學院進駐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新設</a:t>
            </a:r>
            <a:r>
              <a:rPr lang="en-US" altLang="zh-TW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既有之院、系、所與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創新育成中心</a:t>
            </a: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的延伸合作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竹科公司密切的</a:t>
            </a:r>
            <a:r>
              <a:rPr lang="zh-TW" altLang="en-US" sz="2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合作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聯合研發中心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與公部門多元合作，如國衛院等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本國與國際科技人才的訓練基地</a:t>
            </a:r>
            <a:endParaRPr lang="zh-TW" altLang="en-US" sz="28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對準國發會「桃竹苗大矽谷推動方案」</a:t>
            </a: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0" y="372882"/>
            <a:ext cx="7620000" cy="61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761970" rtl="0" eaLnBrk="1" latinLnBrk="0" hangingPunct="1">
              <a:spcBef>
                <a:spcPct val="0"/>
              </a:spcBef>
              <a:buNone/>
              <a:defRPr sz="36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8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初步構想：引進</a:t>
            </a:r>
            <a:r>
              <a:rPr lang="zh-TW" altLang="en-US" sz="3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國立清華大學</a:t>
            </a:r>
            <a:r>
              <a:rPr lang="zh-TW" altLang="en-US" sz="3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</a:t>
            </a:r>
            <a:endParaRPr lang="zh-TW" altLang="en-US" sz="27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473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300874"/>
            <a:ext cx="6858000" cy="612410"/>
          </a:xfrm>
        </p:spPr>
        <p:txBody>
          <a:bodyPr>
            <a:noAutofit/>
          </a:bodyPr>
          <a:lstStyle/>
          <a:p>
            <a:r>
              <a:rPr lang="zh-TW" altLang="en-US" sz="3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 定 進 度</a:t>
            </a:r>
          </a:p>
        </p:txBody>
      </p:sp>
      <p:sp>
        <p:nvSpPr>
          <p:cNvPr id="7" name="內容版面配置區 1">
            <a:extLst>
              <a:ext uri="{FF2B5EF4-FFF2-40B4-BE49-F238E27FC236}">
                <a16:creationId xmlns:a16="http://schemas.microsoft.com/office/drawing/2014/main" id="{0DE172A7-589E-4913-A899-659EBB1B9F5F}"/>
              </a:ext>
            </a:extLst>
          </p:cNvPr>
          <p:cNvSpPr txBox="1">
            <a:spLocks/>
          </p:cNvSpPr>
          <p:nvPr/>
        </p:nvSpPr>
        <p:spPr>
          <a:xfrm>
            <a:off x="137592" y="1092962"/>
            <a:ext cx="7344816" cy="4284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5739" indent="-285739" algn="l" defTabSz="7619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9100" indent="-238115" algn="l" defTabSz="7619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462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3447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4431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416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401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386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370" indent="-190492" algn="l" defTabSz="7619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TW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11/21</a:t>
            </a:r>
            <a:r>
              <a:rPr lang="zh-TW" altLang="en-US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本校董事會通過</a:t>
            </a:r>
            <a:r>
              <a:rPr lang="zh-TW" altLang="en-US" sz="2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清大</a:t>
            </a:r>
            <a:r>
              <a:rPr lang="zh-TW" altLang="en-US" sz="2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討論整併校案</a:t>
            </a:r>
            <a:endParaRPr lang="en-US" altLang="zh-TW" sz="25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清大</a:t>
            </a:r>
            <a:r>
              <a:rPr lang="zh-TW" altLang="en-US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11/26(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校發會及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12/10(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校務會議決議</a:t>
            </a:r>
            <a:endParaRPr lang="en-US" altLang="zh-TW" sz="25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本年</a:t>
            </a:r>
            <a:r>
              <a:rPr lang="en-US" altLang="zh-TW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12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月至明年</a:t>
            </a:r>
            <a:r>
              <a:rPr lang="en-US" altLang="zh-TW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2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月，</a:t>
            </a: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召開本校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校內教職員生公聽會</a:t>
            </a: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、兩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校工作小組會</a:t>
            </a: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議和兩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校推動委員會</a:t>
            </a:r>
            <a:endParaRPr lang="en-US" altLang="zh-TW" sz="2500" b="1" kern="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chivo Black"/>
            </a:endParaRP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sz="25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明年</a:t>
            </a:r>
            <a:r>
              <a:rPr lang="en-US" altLang="zh-TW" sz="25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3</a:t>
            </a:r>
            <a:r>
              <a:rPr lang="zh-TW" altLang="en-US" sz="2500" b="1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月前</a:t>
            </a: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完成整併計畫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，</a:t>
            </a: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經兩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校校務會議</a:t>
            </a:r>
            <a:r>
              <a:rPr lang="zh-TW" altLang="en-US" sz="2500" b="1" kern="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、本校</a:t>
            </a:r>
            <a:r>
              <a:rPr lang="zh-TW" altLang="en-US" sz="2500" b="1" kern="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chivo Black"/>
              </a:rPr>
              <a:t>董事會通過後報部</a:t>
            </a:r>
            <a:endParaRPr lang="en-US" altLang="zh-TW" sz="2500" b="1" kern="0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chivo Black"/>
            </a:endParaRPr>
          </a:p>
          <a:p>
            <a:pPr lvl="0"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教育部核定後</a:t>
            </a:r>
            <a:r>
              <a:rPr lang="zh-TW" altLang="en-US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，本校於</a:t>
            </a:r>
            <a:r>
              <a:rPr lang="en-US" altLang="zh-TW" sz="2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學年度停招</a:t>
            </a: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，並預定</a:t>
            </a:r>
            <a:r>
              <a:rPr lang="zh-TW" altLang="en-US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2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119</a:t>
            </a:r>
            <a:r>
              <a:rPr lang="zh-TW" altLang="en-US" sz="2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zh-TW" altLang="en-US" sz="25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停辦</a:t>
            </a:r>
            <a:endParaRPr kumimoji="0" lang="zh-TW" altLang="en-US" sz="25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807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300874"/>
            <a:ext cx="6858000" cy="756426"/>
          </a:xfrm>
        </p:spPr>
        <p:txBody>
          <a:bodyPr>
            <a:normAutofit/>
          </a:bodyPr>
          <a:lstStyle/>
          <a:p>
            <a:r>
              <a:rPr lang="zh-TW" altLang="en-US" sz="3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董事會無私捐贈</a:t>
            </a:r>
            <a:r>
              <a:rPr lang="zh-TW" altLang="en-US" sz="3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創造三贏局面</a:t>
            </a:r>
            <a:endParaRPr lang="zh-TW" altLang="en-US" sz="3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有利於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台灣半導體及</a:t>
            </a:r>
            <a:r>
              <a:rPr lang="en-US" altLang="zh-TW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產業發展</a:t>
            </a:r>
            <a:endParaRPr lang="en-US" altLang="zh-TW" sz="27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延續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設立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的初衷，透過清大持續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培育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國家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所需科技人才</a:t>
            </a:r>
            <a:endParaRPr lang="en-US" altLang="zh-TW" sz="27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發揮學校的地理優勢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，活化資產，成為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世界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高科技人才培育基地</a:t>
            </a:r>
            <a:endParaRPr lang="en-US" altLang="zh-TW" sz="27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en-US" altLang="zh-TW" sz="27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en-US" altLang="zh-TW" sz="27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009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28866"/>
            <a:ext cx="6858000" cy="828434"/>
          </a:xfrm>
        </p:spPr>
        <p:txBody>
          <a:bodyPr>
            <a:normAutofit/>
          </a:bodyPr>
          <a:lstStyle/>
          <a:p>
            <a:r>
              <a:rPr lang="zh-TW" altLang="en-US" sz="3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全力保障本校</a:t>
            </a:r>
            <a:r>
              <a:rPr lang="zh-TW" altLang="en-US" sz="3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教職</a:t>
            </a:r>
            <a:r>
              <a:rPr lang="zh-TW" altLang="en-US" sz="3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r>
              <a:rPr lang="zh-TW" altLang="en-US" sz="3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權益</a:t>
            </a:r>
            <a:endParaRPr lang="zh-TW" altLang="en-US" sz="37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本校教師以原待遇轉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清大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專案教師</a:t>
            </a:r>
            <a:endParaRPr lang="en-US" altLang="zh-TW" sz="27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 + 1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保障契約）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本校職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員工由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清大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全部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約聘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412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28866"/>
            <a:ext cx="6858000" cy="684418"/>
          </a:xfrm>
        </p:spPr>
        <p:txBody>
          <a:bodyPr>
            <a:normAutofit/>
          </a:bodyPr>
          <a:lstStyle/>
          <a:p>
            <a:r>
              <a:rPr lang="zh-TW" altLang="en-US" sz="3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學生原</a:t>
            </a:r>
            <a:r>
              <a:rPr lang="zh-TW" altLang="en-US" sz="3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校畢業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000" y="985292"/>
            <a:ext cx="6858000" cy="4119845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可選讀在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本校各學院開設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的清大學分學程</a:t>
            </a:r>
            <a:endParaRPr lang="en-US" altLang="zh-TW" sz="27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中華大學修過合適科目的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可以選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半導體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學院的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華大學生至清大校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區消費、運動場館借用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比照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大學生</a:t>
            </a:r>
            <a:r>
              <a:rPr lang="en-US" altLang="zh-TW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協商事項</a:t>
            </a:r>
            <a:r>
              <a:rPr lang="en-US" altLang="zh-TW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7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本校</a:t>
            </a:r>
            <a:r>
              <a:rPr lang="zh-TW" altLang="en-US" sz="2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在停辦前，除不得招生外，其他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校務正常</a:t>
            </a: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運作。</a:t>
            </a:r>
            <a:endParaRPr lang="zh-TW" altLang="en-US" sz="27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27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停辦後，維持</a:t>
            </a:r>
            <a:r>
              <a:rPr lang="zh-TW" altLang="en-US" sz="27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華大校區名稱，校史館及校友服務中心。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zh-TW" altLang="en-US" sz="2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693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/>
          <p:cNvSpPr txBox="1"/>
          <p:nvPr/>
        </p:nvSpPr>
        <p:spPr>
          <a:xfrm>
            <a:off x="0" y="251564"/>
            <a:ext cx="762642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7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學校的承諾</a:t>
            </a:r>
            <a:r>
              <a:rPr lang="zh-TW" altLang="en-US" sz="3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不變</a:t>
            </a:r>
            <a:r>
              <a:rPr lang="en-US" altLang="zh-TW" sz="3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en-US" sz="37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高薪就業</a:t>
            </a:r>
            <a:endParaRPr lang="zh-TW" altLang="en-US" sz="37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189"/>
            <a:ext cx="7620000" cy="402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3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229714" y="1705372"/>
            <a:ext cx="5176398" cy="1102449"/>
            <a:chOff x="1623999" y="1738455"/>
            <a:chExt cx="6041892" cy="1544133"/>
          </a:xfrm>
        </p:grpSpPr>
        <p:grpSp>
          <p:nvGrpSpPr>
            <p:cNvPr id="3" name="组合 18"/>
            <p:cNvGrpSpPr/>
            <p:nvPr/>
          </p:nvGrpSpPr>
          <p:grpSpPr>
            <a:xfrm>
              <a:off x="2443344" y="2575319"/>
              <a:ext cx="4256964" cy="145448"/>
              <a:chOff x="566555" y="877035"/>
              <a:chExt cx="2340260" cy="164545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66555" y="877035"/>
                <a:ext cx="585065" cy="164545"/>
              </a:xfrm>
              <a:prstGeom prst="rect">
                <a:avLst/>
              </a:prstGeom>
              <a:solidFill>
                <a:srgbClr val="E862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33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1151620" y="877035"/>
                <a:ext cx="585065" cy="164545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33">
                  <a:solidFill>
                    <a:srgbClr val="92D050"/>
                  </a:solidFill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1736685" y="877035"/>
                <a:ext cx="585065" cy="164545"/>
              </a:xfrm>
              <a:prstGeom prst="rect">
                <a:avLst/>
              </a:prstGeom>
              <a:solidFill>
                <a:srgbClr val="354B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33"/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2321750" y="877035"/>
                <a:ext cx="585065" cy="164545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33"/>
              </a:p>
            </p:txBody>
          </p:sp>
        </p:grpSp>
        <p:sp>
          <p:nvSpPr>
            <p:cNvPr id="4" name="TextBox 27"/>
            <p:cNvSpPr txBox="1"/>
            <p:nvPr/>
          </p:nvSpPr>
          <p:spPr>
            <a:xfrm>
              <a:off x="1623999" y="1738455"/>
              <a:ext cx="5895655" cy="70419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667" b="1" dirty="0">
                  <a:solidFill>
                    <a:srgbClr val="E86262"/>
                  </a:solidFill>
                  <a:latin typeface="Microsoft YaHei" pitchFamily="34" charset="-122"/>
                  <a:ea typeface="Microsoft YaHei" pitchFamily="34" charset="-122"/>
                </a:rPr>
                <a:t>謝謝 </a:t>
              </a:r>
              <a:r>
                <a:rPr lang="en-US" altLang="zh-CN" sz="2667" b="1" dirty="0">
                  <a:solidFill>
                    <a:srgbClr val="E86262"/>
                  </a:solidFill>
                  <a:latin typeface="Microsoft YaHei" pitchFamily="34" charset="-122"/>
                  <a:ea typeface="Microsoft YaHei" pitchFamily="34" charset="-122"/>
                </a:rPr>
                <a:t> </a:t>
              </a:r>
              <a:r>
                <a:rPr lang="zh-TW" altLang="en-US" sz="2667" b="1" dirty="0" smtClean="0">
                  <a:solidFill>
                    <a:srgbClr val="92D050"/>
                  </a:solidFill>
                  <a:latin typeface="Microsoft YaHei" pitchFamily="34" charset="-122"/>
                  <a:ea typeface="Microsoft YaHei" pitchFamily="34" charset="-122"/>
                </a:rPr>
                <a:t>聆聽</a:t>
              </a:r>
              <a:endParaRPr lang="en-US" altLang="zh-CN" sz="2667" b="1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endParaRPr>
            </a:p>
          </p:txBody>
        </p:sp>
        <p:sp>
          <p:nvSpPr>
            <p:cNvPr id="5" name="TextBox 27"/>
            <p:cNvSpPr txBox="1"/>
            <p:nvPr/>
          </p:nvSpPr>
          <p:spPr>
            <a:xfrm>
              <a:off x="1770236" y="2793936"/>
              <a:ext cx="5895655" cy="48865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67" b="1" dirty="0">
                  <a:solidFill>
                    <a:srgbClr val="E86262"/>
                  </a:solidFill>
                  <a:latin typeface="Microsoft YaHei" pitchFamily="34" charset="-122"/>
                  <a:ea typeface="Microsoft YaHei" pitchFamily="34" charset="-122"/>
                </a:rPr>
                <a:t>THANKS</a:t>
              </a:r>
              <a:r>
                <a:rPr lang="en-US" altLang="zh-CN" sz="1667" b="1" dirty="0">
                  <a:solidFill>
                    <a:srgbClr val="BF3420"/>
                  </a:solidFill>
                  <a:latin typeface="Microsoft YaHei" pitchFamily="34" charset="-122"/>
                  <a:ea typeface="Microsoft YaHei" pitchFamily="34" charset="-122"/>
                </a:rPr>
                <a:t> </a:t>
              </a:r>
              <a:r>
                <a:rPr lang="zh-TW" altLang="en-US" sz="1667" b="1" dirty="0">
                  <a:solidFill>
                    <a:srgbClr val="BF3420"/>
                  </a:solidFill>
                  <a:latin typeface="Microsoft YaHei" pitchFamily="34" charset="-122"/>
                  <a:ea typeface="Microsoft YaHei" pitchFamily="34" charset="-122"/>
                </a:rPr>
                <a:t>   </a:t>
              </a:r>
              <a:r>
                <a:rPr lang="en-US" altLang="zh-TW" sz="1667" b="1" dirty="0">
                  <a:solidFill>
                    <a:srgbClr val="92D050"/>
                  </a:solidFill>
                  <a:latin typeface="Microsoft YaHei" pitchFamily="34" charset="-122"/>
                  <a:ea typeface="Microsoft YaHei" pitchFamily="34" charset="-122"/>
                </a:rPr>
                <a:t>FOR</a:t>
              </a:r>
              <a:r>
                <a:rPr lang="zh-TW" altLang="en-US" sz="1667" b="1" dirty="0">
                  <a:solidFill>
                    <a:srgbClr val="92D050"/>
                  </a:solidFill>
                  <a:latin typeface="Microsoft YaHei" pitchFamily="34" charset="-122"/>
                  <a:ea typeface="Microsoft YaHei" pitchFamily="34" charset="-122"/>
                </a:rPr>
                <a:t> </a:t>
              </a:r>
              <a:r>
                <a:rPr lang="zh-TW" altLang="en-US" sz="1667" b="1" dirty="0">
                  <a:solidFill>
                    <a:schemeClr val="accent3"/>
                  </a:solidFill>
                  <a:latin typeface="Microsoft YaHei" pitchFamily="34" charset="-122"/>
                  <a:ea typeface="Microsoft YaHei" pitchFamily="34" charset="-122"/>
                </a:rPr>
                <a:t>  </a:t>
              </a:r>
              <a:r>
                <a:rPr lang="zh-TW" altLang="en-US" sz="1667" b="1" dirty="0">
                  <a:solidFill>
                    <a:srgbClr val="E86262"/>
                  </a:solidFill>
                  <a:latin typeface="Microsoft YaHei" pitchFamily="34" charset="-122"/>
                  <a:ea typeface="Microsoft YaHei" pitchFamily="34" charset="-122"/>
                </a:rPr>
                <a:t> </a:t>
              </a:r>
              <a:r>
                <a:rPr lang="en-US" altLang="zh-TW" sz="1667" b="1" dirty="0">
                  <a:solidFill>
                    <a:srgbClr val="354B5E"/>
                  </a:solidFill>
                  <a:latin typeface="Microsoft YaHei" pitchFamily="34" charset="-122"/>
                  <a:ea typeface="Microsoft YaHei" pitchFamily="34" charset="-122"/>
                </a:rPr>
                <a:t>YOUR</a:t>
              </a:r>
              <a:r>
                <a:rPr lang="zh-TW" altLang="en-US" sz="1667" b="1" dirty="0">
                  <a:solidFill>
                    <a:srgbClr val="354B5E"/>
                  </a:solidFill>
                  <a:latin typeface="Microsoft YaHei" pitchFamily="34" charset="-122"/>
                  <a:ea typeface="Microsoft YaHei" pitchFamily="34" charset="-122"/>
                </a:rPr>
                <a:t>   </a:t>
              </a:r>
              <a:r>
                <a:rPr lang="en-US" altLang="zh-CN" sz="1667" b="1" dirty="0">
                  <a:solidFill>
                    <a:srgbClr val="1A7BAE"/>
                  </a:solidFill>
                  <a:latin typeface="Microsoft YaHei" pitchFamily="34" charset="-122"/>
                  <a:ea typeface="Microsoft YaHei" pitchFamily="34" charset="-122"/>
                </a:rPr>
                <a:t> </a:t>
              </a:r>
              <a:r>
                <a:rPr lang="en-US" altLang="zh-TW" sz="1667" b="1" dirty="0">
                  <a:solidFill>
                    <a:srgbClr val="0070C0"/>
                  </a:solidFill>
                  <a:latin typeface="Microsoft YaHei" pitchFamily="34" charset="-122"/>
                  <a:ea typeface="Microsoft YaHei" pitchFamily="34" charset="-122"/>
                </a:rPr>
                <a:t>LISTENING</a:t>
              </a:r>
              <a:endParaRPr lang="en-US" altLang="zh-CN" sz="1667" b="1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467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7674</TotalTime>
  <Words>383</Words>
  <Application>Microsoft Office PowerPoint</Application>
  <PresentationFormat>自訂</PresentationFormat>
  <Paragraphs>43</Paragraphs>
  <Slides>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8" baseType="lpstr">
      <vt:lpstr>Archivo Black</vt:lpstr>
      <vt:lpstr>Microsoft YaHei</vt:lpstr>
      <vt:lpstr>宋体</vt:lpstr>
      <vt:lpstr>微軟正黑體</vt:lpstr>
      <vt:lpstr>新細明體</vt:lpstr>
      <vt:lpstr>Arial</vt:lpstr>
      <vt:lpstr>Calibri</vt:lpstr>
      <vt:lpstr>Wingdings</vt:lpstr>
      <vt:lpstr>Office 佈景主題</vt:lpstr>
      <vt:lpstr>PowerPoint 簡報</vt:lpstr>
      <vt:lpstr>公私整併案架構</vt:lpstr>
      <vt:lpstr>PowerPoint 簡報</vt:lpstr>
      <vt:lpstr>預 定 進 度</vt:lpstr>
      <vt:lpstr>董事會無私捐贈創造三贏局面</vt:lpstr>
      <vt:lpstr>全力保障本校教職員工權益</vt:lpstr>
      <vt:lpstr>學生原校畢業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L818</dc:creator>
  <cp:lastModifiedBy>L818</cp:lastModifiedBy>
  <cp:revision>945</cp:revision>
  <cp:lastPrinted>2024-11-20T02:06:58Z</cp:lastPrinted>
  <dcterms:created xsi:type="dcterms:W3CDTF">2020-10-16T03:35:10Z</dcterms:created>
  <dcterms:modified xsi:type="dcterms:W3CDTF">2024-12-02T03:53:51Z</dcterms:modified>
</cp:coreProperties>
</file>