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0"/>
      <p:bold r:id="rId11"/>
    </p:embeddedFont>
    <p:embeddedFont>
      <p:font typeface="Montserrat" panose="02020500000000000000" charset="0"/>
      <p:regular r:id="rId12"/>
      <p:bold r:id="rId13"/>
      <p:italic r:id="rId14"/>
      <p:boldItalic r:id="rId15"/>
    </p:embeddedFont>
    <p:embeddedFont>
      <p:font typeface="Crimson Text" panose="02020500000000000000" charset="0"/>
      <p:regular r:id="rId16"/>
      <p:bold r:id="rId17"/>
      <p:italic r:id="rId18"/>
      <p:boldItalic r:id="rId19"/>
    </p:embeddedFont>
    <p:embeddedFont>
      <p:font typeface="微軟正黑體" panose="020B0604030504040204" pitchFamily="34" charset="-120"/>
      <p:regular r:id="rId10"/>
      <p:bold r:id="rId11"/>
    </p:embeddedFont>
    <p:embeddedFont>
      <p:font typeface="Lato" panose="02020500000000000000" charset="0"/>
      <p:regular r:id="rId20"/>
      <p:bold r:id="rId21"/>
      <p:italic r:id="rId22"/>
      <p:boldItalic r:id="rId23"/>
    </p:embeddedFont>
    <p:embeddedFont>
      <p:font typeface="Vidaloka" panose="02020500000000000000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70F2A9-0AE0-4D1C-B9AE-B852960193BF}">
  <a:tblStyle styleId="{8C70F2A9-0AE0-4D1C-B9AE-B85296019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.chu.edu.tw/webd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D74E3A4F-CAB4-41FC-BEC0-7F13AF4AB0B1}"/>
              </a:ext>
            </a:extLst>
          </p:cNvPr>
          <p:cNvSpPr txBox="1"/>
          <p:nvPr/>
        </p:nvSpPr>
        <p:spPr>
          <a:xfrm>
            <a:off x="-25400" y="1734341"/>
            <a:ext cx="916940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 marR="5080" indent="-1524000" algn="ctr">
              <a:lnSpc>
                <a:spcPct val="100000"/>
              </a:lnSpc>
              <a:spcBef>
                <a:spcPts val="100"/>
              </a:spcBef>
            </a:pPr>
            <a:r>
              <a:rPr sz="4800" b="1" dirty="0" err="1">
                <a:solidFill>
                  <a:schemeClr val="bg1">
                    <a:lumMod val="25000"/>
                  </a:schemeClr>
                </a:solidFill>
                <a:latin typeface="Microsoft JhengHei"/>
                <a:cs typeface="Microsoft JhengHei"/>
              </a:rPr>
              <a:t>拉近公私立學校學雜費差距</a:t>
            </a:r>
            <a:endParaRPr lang="en-US" altLang="zh-TW" sz="4800" b="1" dirty="0">
              <a:solidFill>
                <a:schemeClr val="bg1">
                  <a:lumMod val="25000"/>
                </a:schemeClr>
              </a:solidFill>
              <a:latin typeface="Microsoft JhengHei"/>
              <a:cs typeface="Microsoft JhengHei"/>
            </a:endParaRPr>
          </a:p>
          <a:p>
            <a:pPr marL="1536700" marR="5080" indent="-152400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bg1">
                    <a:lumMod val="25000"/>
                  </a:schemeClr>
                </a:solidFill>
                <a:latin typeface="Microsoft JhengHei"/>
                <a:cs typeface="Microsoft JhengHei"/>
              </a:rPr>
              <a:t> 及其配套措施方案</a:t>
            </a:r>
            <a:endParaRPr sz="4800" dirty="0">
              <a:solidFill>
                <a:schemeClr val="bg1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0A48EA33-BBAF-492F-A74F-574C2E55F18D}"/>
              </a:ext>
            </a:extLst>
          </p:cNvPr>
          <p:cNvSpPr/>
          <p:nvPr/>
        </p:nvSpPr>
        <p:spPr>
          <a:xfrm>
            <a:off x="-152877" y="3566350"/>
            <a:ext cx="10050780" cy="0"/>
          </a:xfrm>
          <a:custGeom>
            <a:avLst/>
            <a:gdLst/>
            <a:ahLst/>
            <a:cxnLst/>
            <a:rect l="l" t="t" r="r" b="b"/>
            <a:pathLst>
              <a:path w="10050780">
                <a:moveTo>
                  <a:pt x="0" y="0"/>
                </a:moveTo>
                <a:lnTo>
                  <a:pt x="10050780" y="0"/>
                </a:lnTo>
              </a:path>
            </a:pathLst>
          </a:custGeom>
          <a:ln w="381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Google Shape;333;p29">
            <a:extLst>
              <a:ext uri="{FF2B5EF4-FFF2-40B4-BE49-F238E27FC236}">
                <a16:creationId xmlns:a16="http://schemas.microsoft.com/office/drawing/2014/main" id="{BFBC7350-72DF-4B98-BC91-CDCDC0AB1839}"/>
              </a:ext>
            </a:extLst>
          </p:cNvPr>
          <p:cNvSpPr txBox="1">
            <a:spLocks/>
          </p:cNvSpPr>
          <p:nvPr/>
        </p:nvSpPr>
        <p:spPr>
          <a:xfrm>
            <a:off x="-68579" y="4513690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6D2B68B-E32C-4FB9-AE9A-E0823E002520}"/>
              </a:ext>
            </a:extLst>
          </p:cNvPr>
          <p:cNvSpPr/>
          <p:nvPr/>
        </p:nvSpPr>
        <p:spPr>
          <a:xfrm>
            <a:off x="744854" y="538437"/>
            <a:ext cx="8399146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（含學士後專班）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年級至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年級具中華民國國籍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endParaRPr lang="en-US" altLang="zh-TW" sz="20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在學者，學校</a:t>
            </a:r>
            <a:r>
              <a:rPr lang="zh-TW" altLang="en-US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將於註冊系統扣抵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拉近公私立學校學雜費</a:t>
            </a:r>
            <a:r>
              <a:rPr lang="zh-TW" altLang="en-US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endParaRPr lang="en-US" altLang="zh-TW" sz="2000" b="1" dirty="0" smtClean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距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「行政院減免學雜費」</a:t>
            </a: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1.75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萬。</a:t>
            </a:r>
            <a:endParaRPr lang="en-US" altLang="zh-TW" sz="20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endParaRPr lang="zh-TW" altLang="en-US" sz="20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申請大專校院弱勢助學金者，可重複申請「行政院減免學雜</a:t>
            </a:r>
            <a:endParaRPr lang="en-US" altLang="zh-TW" sz="2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費」。</a:t>
            </a:r>
            <a:endParaRPr lang="en-US" altLang="zh-TW" sz="2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）申請其他政府補助者，如就學優待、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公教人員子女補助、農</a:t>
            </a: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民漁會助學金等，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不可重複申請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「行政院減免學雜費」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1.75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zh-TW" altLang="en-US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）中華大學取消行政院減免</a:t>
            </a: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請點選此連結</a:t>
            </a:r>
            <a:r>
              <a:rPr lang="en-US" altLang="zh-TW" sz="20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1600" b="1" dirty="0" smtClean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sz="1600" b="1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：若重複請領二種補助時，日後會被政府相關單位追討，請留意申請規定。</a:t>
            </a:r>
            <a:endParaRPr lang="en-US" altLang="zh-TW" sz="1600" b="1" dirty="0">
              <a:solidFill>
                <a:schemeClr val="bg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Google Shape;333;p29">
            <a:extLst>
              <a:ext uri="{FF2B5EF4-FFF2-40B4-BE49-F238E27FC236}">
                <a16:creationId xmlns:a16="http://schemas.microsoft.com/office/drawing/2014/main" id="{6CB5E5D9-5C38-4640-B8B7-61D80848E2DB}"/>
              </a:ext>
            </a:extLst>
          </p:cNvPr>
          <p:cNvSpPr txBox="1">
            <a:spLocks/>
          </p:cNvSpPr>
          <p:nvPr/>
        </p:nvSpPr>
        <p:spPr>
          <a:xfrm>
            <a:off x="6926580" y="4534472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F07A76B5-8700-4654-9D6D-DCA028F5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6" y="754021"/>
            <a:ext cx="8681087" cy="3895026"/>
          </a:xfrm>
          <a:prstGeom prst="rect">
            <a:avLst/>
          </a:prstGeom>
        </p:spPr>
      </p:pic>
      <p:sp>
        <p:nvSpPr>
          <p:cNvPr id="95" name="Google Shape;333;p29">
            <a:extLst>
              <a:ext uri="{FF2B5EF4-FFF2-40B4-BE49-F238E27FC236}">
                <a16:creationId xmlns:a16="http://schemas.microsoft.com/office/drawing/2014/main" id="{730BCCE2-FE4D-4E30-BBD8-6D48F3C86DEE}"/>
              </a:ext>
            </a:extLst>
          </p:cNvPr>
          <p:cNvSpPr txBox="1">
            <a:spLocks/>
          </p:cNvSpPr>
          <p:nvPr/>
        </p:nvSpPr>
        <p:spPr>
          <a:xfrm>
            <a:off x="6921341" y="4534471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  <p:sp>
        <p:nvSpPr>
          <p:cNvPr id="96" name="object 2">
            <a:extLst>
              <a:ext uri="{FF2B5EF4-FFF2-40B4-BE49-F238E27FC236}">
                <a16:creationId xmlns:a16="http://schemas.microsoft.com/office/drawing/2014/main" id="{0AF5A421-984F-4485-8E48-67653F9B6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948" y="266185"/>
            <a:ext cx="691610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加碼減免公私立大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勢學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7C40895F-9943-4FD7-8502-4F892C9E26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948" y="266185"/>
            <a:ext cx="691610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加碼減免公私立大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勢學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Google Shape;333;p29">
            <a:extLst>
              <a:ext uri="{FF2B5EF4-FFF2-40B4-BE49-F238E27FC236}">
                <a16:creationId xmlns:a16="http://schemas.microsoft.com/office/drawing/2014/main" id="{4775657C-9403-4037-A779-C3447876772B}"/>
              </a:ext>
            </a:extLst>
          </p:cNvPr>
          <p:cNvSpPr txBox="1">
            <a:spLocks/>
          </p:cNvSpPr>
          <p:nvPr/>
        </p:nvSpPr>
        <p:spPr>
          <a:xfrm>
            <a:off x="6979921" y="4528930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DFDD75-5665-44DB-BC91-405896BC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713"/>
            <a:ext cx="9144000" cy="3398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61C067C-D435-4087-B51F-A69939E3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9" y="723567"/>
            <a:ext cx="8334240" cy="3917013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0094B3CB-09B0-480C-9ABD-33F04D75A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532" y="267032"/>
            <a:ext cx="595693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就學貸款精進措施</a:t>
            </a:r>
            <a:r>
              <a:rPr sz="2800" b="1" spc="-1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放寬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貸門檻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Google Shape;333;p29">
            <a:extLst>
              <a:ext uri="{FF2B5EF4-FFF2-40B4-BE49-F238E27FC236}">
                <a16:creationId xmlns:a16="http://schemas.microsoft.com/office/drawing/2014/main" id="{B709AC70-38A7-4DAE-8E1E-AC5C1CEAE0A1}"/>
              </a:ext>
            </a:extLst>
          </p:cNvPr>
          <p:cNvSpPr txBox="1">
            <a:spLocks/>
          </p:cNvSpPr>
          <p:nvPr/>
        </p:nvSpPr>
        <p:spPr>
          <a:xfrm>
            <a:off x="-65115" y="4535857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8F44A3A-DECA-48AD-BBD5-8D926D26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63905"/>
            <a:ext cx="8324421" cy="4014775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3697163-7765-4326-8355-4E41B171E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532" y="267032"/>
            <a:ext cx="595693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就學貸款精進措施</a:t>
            </a:r>
            <a:r>
              <a:rPr sz="2800" b="1" spc="-1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放寬</a:t>
            </a:r>
            <a:r>
              <a:rPr sz="2800" b="1" spc="-1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貸門檻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333;p29">
            <a:extLst>
              <a:ext uri="{FF2B5EF4-FFF2-40B4-BE49-F238E27FC236}">
                <a16:creationId xmlns:a16="http://schemas.microsoft.com/office/drawing/2014/main" id="{B18EC4ED-C7B1-4584-912B-411A5A8C74EB}"/>
              </a:ext>
            </a:extLst>
          </p:cNvPr>
          <p:cNvSpPr txBox="1">
            <a:spLocks/>
          </p:cNvSpPr>
          <p:nvPr/>
        </p:nvSpPr>
        <p:spPr>
          <a:xfrm>
            <a:off x="6979921" y="4528930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7C6318-8F37-44FD-99E4-939E4CDD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4" y="312420"/>
            <a:ext cx="8065972" cy="4518660"/>
          </a:xfrm>
          <a:prstGeom prst="rect">
            <a:avLst/>
          </a:prstGeom>
        </p:spPr>
      </p:pic>
      <p:sp>
        <p:nvSpPr>
          <p:cNvPr id="3" name="Google Shape;333;p29">
            <a:extLst>
              <a:ext uri="{FF2B5EF4-FFF2-40B4-BE49-F238E27FC236}">
                <a16:creationId xmlns:a16="http://schemas.microsoft.com/office/drawing/2014/main" id="{36CCA642-8271-4873-A0BB-1031238FB9FE}"/>
              </a:ext>
            </a:extLst>
          </p:cNvPr>
          <p:cNvSpPr txBox="1">
            <a:spLocks/>
          </p:cNvSpPr>
          <p:nvPr/>
        </p:nvSpPr>
        <p:spPr>
          <a:xfrm>
            <a:off x="0" y="4501221"/>
            <a:ext cx="2217420" cy="43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TW" altLang="en-US" sz="1600" b="1" kern="0" dirty="0">
                <a:solidFill>
                  <a:schemeClr val="bg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中華大學學務處生輔組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219</Words>
  <Application>Microsoft Office PowerPoint</Application>
  <PresentationFormat>如螢幕大小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Montserrat</vt:lpstr>
      <vt:lpstr>Crimson Text</vt:lpstr>
      <vt:lpstr>微軟正黑體</vt:lpstr>
      <vt:lpstr>Arial</vt:lpstr>
      <vt:lpstr>Lato</vt:lpstr>
      <vt:lpstr>Vidaloka</vt:lpstr>
      <vt:lpstr>Minimalist Business Slides XL by Slidesgo</vt:lpstr>
      <vt:lpstr>PowerPoint 簡報</vt:lpstr>
      <vt:lpstr>PowerPoint 簡報</vt:lpstr>
      <vt:lpstr>加碼減免公私立大專經濟弱勢學生學雜費</vt:lpstr>
      <vt:lpstr>加碼減免公私立大專經濟弱勢學生學雜費</vt:lpstr>
      <vt:lpstr>就學貸款精進措施-放寬申貸門檻</vt:lpstr>
      <vt:lpstr>就學貸款精進措施-放寬申貸門檻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jayliu</dc:creator>
  <cp:lastModifiedBy>jayliu</cp:lastModifiedBy>
  <cp:revision>10</cp:revision>
  <dcterms:modified xsi:type="dcterms:W3CDTF">2025-07-03T02:17:32Z</dcterms:modified>
</cp:coreProperties>
</file>